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7" r:id="rId2"/>
    <p:sldId id="257" r:id="rId3"/>
    <p:sldId id="258" r:id="rId4"/>
    <p:sldId id="259" r:id="rId5"/>
    <p:sldId id="260" r:id="rId6"/>
    <p:sldId id="261" r:id="rId7"/>
    <p:sldId id="262" r:id="rId8"/>
    <p:sldId id="263" r:id="rId9"/>
    <p:sldId id="264" r:id="rId10"/>
    <p:sldId id="265" r:id="rId11"/>
    <p:sldId id="266" r:id="rId12"/>
    <p:sldId id="269" r:id="rId13"/>
    <p:sldId id="270" r:id="rId14"/>
    <p:sldId id="268"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70" autoAdjust="0"/>
    <p:restoredTop sz="94615" autoAdjust="0"/>
  </p:normalViewPr>
  <p:slideViewPr>
    <p:cSldViewPr>
      <p:cViewPr varScale="1">
        <p:scale>
          <a:sx n="65" d="100"/>
          <a:sy n="65" d="100"/>
        </p:scale>
        <p:origin x="-1296" y="-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22/07/1446</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22/07/1446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22/07/1446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22/07/1446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22/07/1446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22/07/1446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22/07/1446</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en-US" dirty="0" smtClean="0"/>
              <a:t>ICU</a:t>
            </a:r>
            <a:endParaRPr lang="en-US" dirty="0"/>
          </a:p>
        </p:txBody>
      </p:sp>
      <p:sp>
        <p:nvSpPr>
          <p:cNvPr id="3" name="عنوان فرعي 2"/>
          <p:cNvSpPr>
            <a:spLocks noGrp="1"/>
          </p:cNvSpPr>
          <p:nvPr>
            <p:ph type="subTitle" idx="1"/>
          </p:nvPr>
        </p:nvSpPr>
        <p:spPr>
          <a:xfrm>
            <a:off x="0" y="5048655"/>
            <a:ext cx="4499992" cy="1640160"/>
          </a:xfrm>
        </p:spPr>
        <p:txBody>
          <a:bodyPr>
            <a:normAutofit fontScale="55000" lnSpcReduction="20000"/>
          </a:bodyPr>
          <a:lstStyle/>
          <a:p>
            <a:pPr algn="ctr"/>
            <a:r>
              <a:rPr lang="en-US" sz="4400" b="1" dirty="0" smtClean="0"/>
              <a:t>Senior Anesthesia </a:t>
            </a:r>
            <a:r>
              <a:rPr lang="en-US" sz="4400" b="1" dirty="0"/>
              <a:t>Technologist</a:t>
            </a:r>
            <a:r>
              <a:rPr lang="en-US" sz="3200" b="1" dirty="0"/>
              <a:t/>
            </a:r>
            <a:br>
              <a:rPr lang="en-US" sz="3200" b="1" dirty="0"/>
            </a:br>
            <a:r>
              <a:rPr lang="en-US" sz="3500" dirty="0">
                <a:solidFill>
                  <a:schemeClr val="tx2">
                    <a:lumMod val="90000"/>
                  </a:schemeClr>
                </a:solidFill>
              </a:rPr>
              <a:t>BCS. Anesthesia. and IC</a:t>
            </a:r>
            <a:r>
              <a:rPr lang="ar-IQ" sz="3500" dirty="0">
                <a:solidFill>
                  <a:schemeClr val="tx2">
                    <a:lumMod val="90000"/>
                  </a:schemeClr>
                </a:solidFill>
              </a:rPr>
              <a:t/>
            </a:r>
            <a:br>
              <a:rPr lang="ar-IQ" sz="3500" dirty="0">
                <a:solidFill>
                  <a:schemeClr val="tx2">
                    <a:lumMod val="90000"/>
                  </a:schemeClr>
                </a:solidFill>
              </a:rPr>
            </a:br>
            <a:r>
              <a:rPr lang="en-US" sz="3500" dirty="0">
                <a:solidFill>
                  <a:schemeClr val="tx2">
                    <a:lumMod val="90000"/>
                  </a:schemeClr>
                </a:solidFill>
              </a:rPr>
              <a:t>diploma. Community health</a:t>
            </a:r>
            <a:r>
              <a:rPr lang="en-US" sz="3200" dirty="0">
                <a:solidFill>
                  <a:schemeClr val="tx2">
                    <a:lumMod val="90000"/>
                  </a:schemeClr>
                </a:solidFill>
              </a:rPr>
              <a:t/>
            </a:r>
            <a:br>
              <a:rPr lang="en-US" sz="3200" dirty="0">
                <a:solidFill>
                  <a:schemeClr val="tx2">
                    <a:lumMod val="90000"/>
                  </a:schemeClr>
                </a:solidFill>
              </a:rPr>
            </a:br>
            <a:r>
              <a:rPr lang="en-US" sz="5800" b="1" u="sng" dirty="0" err="1">
                <a:solidFill>
                  <a:schemeClr val="tx2">
                    <a:lumMod val="90000"/>
                  </a:schemeClr>
                </a:solidFill>
              </a:rPr>
              <a:t>Karrar</a:t>
            </a:r>
            <a:r>
              <a:rPr lang="en-US" sz="5800" b="1" u="sng" dirty="0">
                <a:solidFill>
                  <a:schemeClr val="tx2">
                    <a:lumMod val="90000"/>
                  </a:schemeClr>
                </a:solidFill>
              </a:rPr>
              <a:t> Nader AL-</a:t>
            </a:r>
            <a:r>
              <a:rPr lang="en-US" sz="5800" b="1" u="sng" dirty="0" err="1">
                <a:solidFill>
                  <a:schemeClr val="tx2">
                    <a:lumMod val="90000"/>
                  </a:schemeClr>
                </a:solidFill>
              </a:rPr>
              <a:t>Taie</a:t>
            </a:r>
            <a:endParaRPr lang="en-US" sz="5800" b="1" u="sng" dirty="0">
              <a:solidFill>
                <a:schemeClr val="bg1"/>
              </a:solidFill>
            </a:endParaRPr>
          </a:p>
          <a:p>
            <a:pPr algn="ctr"/>
            <a:endParaRPr lang="en-US" dirty="0"/>
          </a:p>
        </p:txBody>
      </p:sp>
      <p:sp>
        <p:nvSpPr>
          <p:cNvPr id="4" name="عنوان فرعي 2"/>
          <p:cNvSpPr txBox="1">
            <a:spLocks/>
          </p:cNvSpPr>
          <p:nvPr/>
        </p:nvSpPr>
        <p:spPr>
          <a:xfrm>
            <a:off x="4572000" y="5029200"/>
            <a:ext cx="4572000" cy="1600200"/>
          </a:xfrm>
          <a:prstGeom prst="rect">
            <a:avLst/>
          </a:prstGeom>
        </p:spPr>
        <p:txBody>
          <a:bodyPr vert="horz" lIns="0" rIns="18288">
            <a:normAutofit fontScale="77500" lnSpcReduction="20000"/>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3200" b="1" dirty="0"/>
              <a:t>Senior Anesthesia Technologist</a:t>
            </a:r>
            <a:r>
              <a:rPr lang="en-US" sz="3200" b="1" dirty="0" smtClean="0"/>
              <a:t/>
            </a:r>
            <a:br>
              <a:rPr lang="en-US" sz="3200" b="1" dirty="0" smtClean="0"/>
            </a:br>
            <a:r>
              <a:rPr lang="en-US" sz="2400" dirty="0" smtClean="0">
                <a:solidFill>
                  <a:schemeClr val="tx2">
                    <a:lumMod val="90000"/>
                  </a:schemeClr>
                </a:solidFill>
              </a:rPr>
              <a:t>BCS. Anesthesia. and IC</a:t>
            </a:r>
            <a:r>
              <a:rPr lang="ar-IQ" sz="2400" dirty="0" smtClean="0">
                <a:solidFill>
                  <a:schemeClr val="tx2">
                    <a:lumMod val="90000"/>
                  </a:schemeClr>
                </a:solidFill>
              </a:rPr>
              <a:t/>
            </a:r>
            <a:br>
              <a:rPr lang="ar-IQ" sz="2400" dirty="0" smtClean="0">
                <a:solidFill>
                  <a:schemeClr val="tx2">
                    <a:lumMod val="90000"/>
                  </a:schemeClr>
                </a:solidFill>
              </a:rPr>
            </a:br>
            <a:r>
              <a:rPr lang="en-US" sz="2400" dirty="0" smtClean="0">
                <a:solidFill>
                  <a:schemeClr val="tx2">
                    <a:lumMod val="90000"/>
                  </a:schemeClr>
                </a:solidFill>
              </a:rPr>
              <a:t>diploma. Community health</a:t>
            </a:r>
            <a:r>
              <a:rPr lang="en-US" sz="3200" dirty="0" smtClean="0">
                <a:solidFill>
                  <a:schemeClr val="tx2">
                    <a:lumMod val="90000"/>
                  </a:schemeClr>
                </a:solidFill>
              </a:rPr>
              <a:t/>
            </a:r>
            <a:br>
              <a:rPr lang="en-US" sz="3200" dirty="0" smtClean="0">
                <a:solidFill>
                  <a:schemeClr val="tx2">
                    <a:lumMod val="90000"/>
                  </a:schemeClr>
                </a:solidFill>
              </a:rPr>
            </a:br>
            <a:r>
              <a:rPr lang="en-US" sz="4000" b="1" u="sng" dirty="0" err="1" smtClean="0">
                <a:solidFill>
                  <a:schemeClr val="tx2">
                    <a:lumMod val="90000"/>
                  </a:schemeClr>
                </a:solidFill>
              </a:rPr>
              <a:t>Muneer</a:t>
            </a:r>
            <a:r>
              <a:rPr lang="en-US" sz="4000" b="1" u="sng" dirty="0" smtClean="0">
                <a:solidFill>
                  <a:schemeClr val="tx2">
                    <a:lumMod val="90000"/>
                  </a:schemeClr>
                </a:solidFill>
              </a:rPr>
              <a:t> Salman </a:t>
            </a:r>
            <a:r>
              <a:rPr lang="en-US" sz="4000" b="1" u="sng" dirty="0" err="1" smtClean="0">
                <a:solidFill>
                  <a:schemeClr val="tx2">
                    <a:lumMod val="90000"/>
                  </a:schemeClr>
                </a:solidFill>
              </a:rPr>
              <a:t>Hasan</a:t>
            </a:r>
            <a:endParaRPr lang="en-US" sz="3200" b="1" u="sng" dirty="0" smtClean="0">
              <a:solidFill>
                <a:schemeClr val="bg1"/>
              </a:solidFill>
            </a:endParaRPr>
          </a:p>
          <a:p>
            <a:pPr algn="ctr"/>
            <a:endParaRPr lang="en-US" dirty="0"/>
          </a:p>
        </p:txBody>
      </p:sp>
      <p:sp>
        <p:nvSpPr>
          <p:cNvPr id="5" name="عنوان فرعي 2"/>
          <p:cNvSpPr txBox="1">
            <a:spLocks/>
          </p:cNvSpPr>
          <p:nvPr/>
        </p:nvSpPr>
        <p:spPr>
          <a:xfrm>
            <a:off x="2286000" y="3581400"/>
            <a:ext cx="4114800" cy="1143000"/>
          </a:xfrm>
          <a:prstGeom prst="rect">
            <a:avLst/>
          </a:prstGeom>
        </p:spPr>
        <p:txBody>
          <a:bodyPr vert="horz" lIns="0" rIns="18288">
            <a:normAutofit lnSpcReduction="10000"/>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3200" b="1" dirty="0" smtClean="0"/>
              <a:t>The 2</a:t>
            </a:r>
            <a:r>
              <a:rPr lang="en-US" sz="3200" b="1" baseline="30000" dirty="0" smtClean="0"/>
              <a:t>nd</a:t>
            </a:r>
            <a:r>
              <a:rPr lang="en-US" sz="3200" b="1" dirty="0" smtClean="0"/>
              <a:t> </a:t>
            </a:r>
            <a:r>
              <a:rPr lang="en-US" sz="3200" b="1" dirty="0" err="1" smtClean="0"/>
              <a:t>corss</a:t>
            </a:r>
            <a:endParaRPr lang="en-US" sz="3200" b="1" dirty="0" smtClean="0"/>
          </a:p>
          <a:p>
            <a:pPr algn="ctr"/>
            <a:r>
              <a:rPr lang="en-US" sz="3200" b="1" u="sng" dirty="0" smtClean="0">
                <a:solidFill>
                  <a:schemeClr val="bg1"/>
                </a:solidFill>
              </a:rPr>
              <a:t>L1</a:t>
            </a:r>
          </a:p>
          <a:p>
            <a:pPr algn="ctr"/>
            <a:endParaRPr lang="en-US" dirty="0"/>
          </a:p>
        </p:txBody>
      </p:sp>
      <p:pic>
        <p:nvPicPr>
          <p:cNvPr id="6" name="صورة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911765" cy="2334638"/>
          </a:xfrm>
          <a:prstGeom prst="rect">
            <a:avLst/>
          </a:prstGeom>
        </p:spPr>
      </p:pic>
      <p:pic>
        <p:nvPicPr>
          <p:cNvPr id="7" name="صورة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0"/>
            <a:ext cx="2209800" cy="2334638"/>
          </a:xfrm>
          <a:prstGeom prst="rect">
            <a:avLst/>
          </a:prstGeom>
        </p:spPr>
      </p:pic>
    </p:spTree>
    <p:extLst>
      <p:ext uri="{BB962C8B-B14F-4D97-AF65-F5344CB8AC3E}">
        <p14:creationId xmlns:p14="http://schemas.microsoft.com/office/powerpoint/2010/main" val="38031482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8366" y="116632"/>
            <a:ext cx="9115633" cy="1107996"/>
          </a:xfrm>
          <a:prstGeom prst="rect">
            <a:avLst/>
          </a:prstGeom>
        </p:spPr>
        <p:txBody>
          <a:bodyPr wrap="square">
            <a:spAutoFit/>
          </a:bodyPr>
          <a:lstStyle/>
          <a:p>
            <a:pPr algn="l"/>
            <a:r>
              <a:rPr lang="en-US" sz="2200" b="1" dirty="0" smtClean="0">
                <a:solidFill>
                  <a:srgbClr val="FF0000"/>
                </a:solidFill>
              </a:rPr>
              <a:t>Step 8: </a:t>
            </a:r>
            <a:r>
              <a:rPr lang="en-US" sz="2200" dirty="0" smtClean="0"/>
              <a:t>Treat Reversible Causes </a:t>
            </a:r>
            <a:r>
              <a:rPr lang="en-US" sz="2200" b="1" dirty="0" smtClean="0"/>
              <a:t>During each 2-min period of CPR</a:t>
            </a:r>
            <a:r>
              <a:rPr lang="en-US" sz="2200" dirty="0" smtClean="0"/>
              <a:t>, review the most frequent causes—five H‘s and five T‘s—to identify factors that may have caused the arrest or may be complicating </a:t>
            </a:r>
            <a:r>
              <a:rPr lang="en-US" sz="2200" dirty="0"/>
              <a:t>the resuscitation.</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582" t="60073" r="27038" b="10916"/>
          <a:stretch/>
        </p:blipFill>
        <p:spPr bwMode="auto">
          <a:xfrm>
            <a:off x="28366" y="1196752"/>
            <a:ext cx="8995883" cy="2245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مستطيل 4"/>
          <p:cNvSpPr/>
          <p:nvPr/>
        </p:nvSpPr>
        <p:spPr>
          <a:xfrm>
            <a:off x="28366" y="3356992"/>
            <a:ext cx="9115634" cy="3323987"/>
          </a:xfrm>
          <a:prstGeom prst="rect">
            <a:avLst/>
          </a:prstGeom>
        </p:spPr>
        <p:txBody>
          <a:bodyPr wrap="square">
            <a:spAutoFit/>
          </a:bodyPr>
          <a:lstStyle/>
          <a:p>
            <a:pPr algn="l" rtl="0"/>
            <a:r>
              <a:rPr lang="en-US" sz="2100" b="1" dirty="0" smtClean="0">
                <a:solidFill>
                  <a:srgbClr val="FF0000"/>
                </a:solidFill>
              </a:rPr>
              <a:t>Step </a:t>
            </a:r>
            <a:r>
              <a:rPr lang="en-US" sz="2100" b="1" dirty="0">
                <a:solidFill>
                  <a:srgbClr val="FF0000"/>
                </a:solidFill>
              </a:rPr>
              <a:t>9</a:t>
            </a:r>
            <a:r>
              <a:rPr lang="en-US" sz="2100" dirty="0"/>
              <a:t>: Monitor the CPR Quality Throughout Resuscitation </a:t>
            </a:r>
            <a:endParaRPr lang="en-US" sz="2100" dirty="0" smtClean="0"/>
          </a:p>
          <a:p>
            <a:pPr algn="l" rtl="0"/>
            <a:r>
              <a:rPr lang="en-US" sz="2100" dirty="0" smtClean="0"/>
              <a:t>• </a:t>
            </a:r>
            <a:r>
              <a:rPr lang="en-US" sz="2100" b="1" dirty="0" smtClean="0"/>
              <a:t>delivering </a:t>
            </a:r>
            <a:r>
              <a:rPr lang="en-US" sz="2100" b="1" dirty="0"/>
              <a:t>high-quality CPR</a:t>
            </a:r>
            <a:r>
              <a:rPr lang="en-US" sz="2100" dirty="0"/>
              <a:t>. </a:t>
            </a:r>
            <a:endParaRPr lang="en-US" sz="2100" dirty="0" smtClean="0"/>
          </a:p>
          <a:p>
            <a:pPr algn="l" rtl="0"/>
            <a:r>
              <a:rPr lang="hy-AM" sz="2100" dirty="0" smtClean="0"/>
              <a:t>֎</a:t>
            </a:r>
            <a:r>
              <a:rPr lang="en-US" sz="2100" dirty="0" smtClean="0"/>
              <a:t>giving </a:t>
            </a:r>
            <a:r>
              <a:rPr lang="en-US" sz="2100" dirty="0"/>
              <a:t>compressions of adequate rate and </a:t>
            </a:r>
            <a:r>
              <a:rPr lang="en-US" sz="2100" dirty="0" smtClean="0"/>
              <a:t>depth</a:t>
            </a:r>
          </a:p>
          <a:p>
            <a:pPr algn="l" rtl="0"/>
            <a:r>
              <a:rPr lang="hy-AM" sz="2100" dirty="0" smtClean="0"/>
              <a:t>֎</a:t>
            </a:r>
            <a:r>
              <a:rPr lang="en-US" sz="2100" dirty="0" smtClean="0"/>
              <a:t>allowing </a:t>
            </a:r>
            <a:r>
              <a:rPr lang="en-US" sz="2100" dirty="0"/>
              <a:t>complete chest recoil between </a:t>
            </a:r>
            <a:r>
              <a:rPr lang="en-US" sz="2100" dirty="0" smtClean="0"/>
              <a:t>compressions</a:t>
            </a:r>
          </a:p>
          <a:p>
            <a:pPr algn="l" rtl="0"/>
            <a:r>
              <a:rPr lang="hy-AM" sz="2100" dirty="0" smtClean="0"/>
              <a:t>֎</a:t>
            </a:r>
            <a:r>
              <a:rPr lang="en-US" sz="2100" dirty="0" smtClean="0"/>
              <a:t>minimizing </a:t>
            </a:r>
            <a:r>
              <a:rPr lang="en-US" sz="2100" dirty="0"/>
              <a:t>interruptions in </a:t>
            </a:r>
            <a:r>
              <a:rPr lang="en-US" sz="2100" dirty="0" smtClean="0"/>
              <a:t>compressions </a:t>
            </a:r>
          </a:p>
          <a:p>
            <a:pPr algn="l" rtl="0"/>
            <a:r>
              <a:rPr lang="hy-AM" sz="2100" dirty="0" smtClean="0"/>
              <a:t>֎</a:t>
            </a:r>
            <a:r>
              <a:rPr lang="en-US" sz="2100" dirty="0" smtClean="0"/>
              <a:t>avoiding </a:t>
            </a:r>
            <a:r>
              <a:rPr lang="en-US" sz="2100" dirty="0"/>
              <a:t>excessive ventilation, </a:t>
            </a:r>
            <a:endParaRPr lang="en-US" sz="2100" dirty="0" smtClean="0"/>
          </a:p>
          <a:p>
            <a:pPr algn="l" rtl="0"/>
            <a:r>
              <a:rPr lang="hy-AM" sz="2100" dirty="0" smtClean="0"/>
              <a:t>֎</a:t>
            </a:r>
            <a:r>
              <a:rPr lang="en-US" sz="2100" dirty="0" smtClean="0"/>
              <a:t> </a:t>
            </a:r>
            <a:r>
              <a:rPr lang="en-US" sz="2100" dirty="0"/>
              <a:t>rotating the compressor every 2 min. </a:t>
            </a:r>
            <a:endParaRPr lang="en-US" sz="2100" dirty="0" smtClean="0"/>
          </a:p>
          <a:p>
            <a:pPr algn="l" rtl="0"/>
            <a:r>
              <a:rPr lang="en-US" sz="2100" dirty="0" smtClean="0"/>
              <a:t>• </a:t>
            </a:r>
            <a:r>
              <a:rPr lang="en-US" sz="2100" b="1" dirty="0" smtClean="0"/>
              <a:t>waveform </a:t>
            </a:r>
            <a:r>
              <a:rPr lang="en-US" sz="2100" b="1" dirty="0" err="1"/>
              <a:t>capnography</a:t>
            </a:r>
            <a:r>
              <a:rPr lang="en-US" sz="2100" b="1" dirty="0"/>
              <a:t> </a:t>
            </a:r>
            <a:r>
              <a:rPr lang="en-US" sz="2100" dirty="0"/>
              <a:t>to monitor end tidal CO2 if available </a:t>
            </a:r>
            <a:endParaRPr lang="en-US" sz="2100" dirty="0" smtClean="0"/>
          </a:p>
          <a:p>
            <a:pPr algn="l" rtl="0"/>
            <a:r>
              <a:rPr lang="en-US" sz="2100" dirty="0" smtClean="0"/>
              <a:t>• </a:t>
            </a:r>
            <a:r>
              <a:rPr lang="en-US" sz="2100" b="1" dirty="0"/>
              <a:t>If intra-arterial pressure </a:t>
            </a:r>
            <a:r>
              <a:rPr lang="en-US" sz="2100" dirty="0"/>
              <a:t>monitoring is already present and the diastolic pressure is less than 20 mmHg, attempt should be made to improve quality of CPR.</a:t>
            </a:r>
          </a:p>
        </p:txBody>
      </p:sp>
    </p:spTree>
    <p:extLst>
      <p:ext uri="{BB962C8B-B14F-4D97-AF65-F5344CB8AC3E}">
        <p14:creationId xmlns:p14="http://schemas.microsoft.com/office/powerpoint/2010/main" val="331140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9144000" cy="1200329"/>
          </a:xfrm>
          <a:prstGeom prst="rect">
            <a:avLst/>
          </a:prstGeom>
        </p:spPr>
        <p:txBody>
          <a:bodyPr wrap="square">
            <a:spAutoFit/>
          </a:bodyPr>
          <a:lstStyle/>
          <a:p>
            <a:pPr algn="l" rtl="0"/>
            <a:r>
              <a:rPr lang="en-US" sz="2400" b="1" dirty="0"/>
              <a:t>Step 10: </a:t>
            </a:r>
            <a:r>
              <a:rPr lang="en-US" sz="2400" b="1" dirty="0">
                <a:solidFill>
                  <a:srgbClr val="FF0000"/>
                </a:solidFill>
              </a:rPr>
              <a:t>Return of Spontaneous Circulation ROSC </a:t>
            </a:r>
            <a:endParaRPr lang="en-US" sz="2400" b="1" dirty="0" smtClean="0">
              <a:solidFill>
                <a:srgbClr val="FF0000"/>
              </a:solidFill>
            </a:endParaRPr>
          </a:p>
          <a:p>
            <a:pPr algn="l" rtl="0"/>
            <a:r>
              <a:rPr lang="en-US" sz="2400" dirty="0" smtClean="0"/>
              <a:t>• </a:t>
            </a:r>
            <a:r>
              <a:rPr lang="en-US" sz="2400" dirty="0"/>
              <a:t>Return of spontaneous circulation (ROSC) can be confirmed by</a:t>
            </a:r>
            <a:r>
              <a:rPr lang="en-US" sz="2400" b="1" dirty="0"/>
              <a:t> return of pulse or blood pressure </a:t>
            </a:r>
            <a:r>
              <a:rPr lang="en-US" sz="2400" dirty="0"/>
              <a:t>or abrupt sustained </a:t>
            </a:r>
            <a:r>
              <a:rPr lang="en-US" sz="2400" b="1" dirty="0"/>
              <a:t>increase in </a:t>
            </a:r>
            <a:r>
              <a:rPr lang="en-US" sz="2400" b="1" dirty="0" smtClean="0"/>
              <a:t>PetCO2 </a:t>
            </a:r>
            <a:endParaRPr lang="en-US" sz="2400" b="1" dirty="0"/>
          </a:p>
        </p:txBody>
      </p:sp>
      <p:sp>
        <p:nvSpPr>
          <p:cNvPr id="5" name="مستطيل 4"/>
          <p:cNvSpPr/>
          <p:nvPr/>
        </p:nvSpPr>
        <p:spPr>
          <a:xfrm>
            <a:off x="0" y="1484784"/>
            <a:ext cx="9144000" cy="3139321"/>
          </a:xfrm>
          <a:prstGeom prst="rect">
            <a:avLst/>
          </a:prstGeom>
        </p:spPr>
        <p:txBody>
          <a:bodyPr wrap="square">
            <a:spAutoFit/>
          </a:bodyPr>
          <a:lstStyle/>
          <a:p>
            <a:pPr algn="l" rtl="0"/>
            <a:r>
              <a:rPr lang="en-US" sz="2200" b="1" dirty="0"/>
              <a:t>Step 11: </a:t>
            </a:r>
            <a:r>
              <a:rPr lang="en-US" sz="2200" b="1" dirty="0" err="1"/>
              <a:t>Postcardiac</a:t>
            </a:r>
            <a:r>
              <a:rPr lang="en-US" sz="2200" b="1" dirty="0"/>
              <a:t> Arrest Care After ROSC </a:t>
            </a:r>
            <a:endParaRPr lang="en-US" sz="2200" b="1" dirty="0" smtClean="0"/>
          </a:p>
          <a:p>
            <a:pPr algn="l" rtl="0"/>
            <a:r>
              <a:rPr lang="en-US" sz="2200" dirty="0" smtClean="0"/>
              <a:t>• </a:t>
            </a:r>
            <a:r>
              <a:rPr lang="en-US" sz="2200" dirty="0">
                <a:solidFill>
                  <a:srgbClr val="FF0000"/>
                </a:solidFill>
              </a:rPr>
              <a:t>The goal should be to optimize cardiopulmonary function </a:t>
            </a:r>
            <a:r>
              <a:rPr lang="en-US" sz="2200" dirty="0"/>
              <a:t>and vital organ perfusion. </a:t>
            </a:r>
            <a:endParaRPr lang="en-US" sz="2200" dirty="0" smtClean="0"/>
          </a:p>
          <a:p>
            <a:pPr algn="l" rtl="0"/>
            <a:r>
              <a:rPr lang="en-US" sz="2200" dirty="0" smtClean="0"/>
              <a:t>• </a:t>
            </a:r>
            <a:r>
              <a:rPr lang="en-US" sz="2200" dirty="0">
                <a:solidFill>
                  <a:srgbClr val="FF0000"/>
                </a:solidFill>
              </a:rPr>
              <a:t>Transfer the patient to an appropriate hospital or ICU </a:t>
            </a:r>
            <a:r>
              <a:rPr lang="en-US" sz="2200" dirty="0"/>
              <a:t>with facility to deliver </a:t>
            </a:r>
            <a:r>
              <a:rPr lang="en-US" sz="2200" dirty="0" err="1"/>
              <a:t>postcardiac</a:t>
            </a:r>
            <a:r>
              <a:rPr lang="en-US" sz="2200" dirty="0"/>
              <a:t> arrest care</a:t>
            </a:r>
            <a:r>
              <a:rPr lang="en-US" sz="2200" dirty="0" smtClean="0"/>
              <a:t>.</a:t>
            </a:r>
          </a:p>
          <a:p>
            <a:pPr algn="l" rtl="0"/>
            <a:r>
              <a:rPr lang="en-US" sz="2200" dirty="0" smtClean="0"/>
              <a:t> </a:t>
            </a:r>
            <a:r>
              <a:rPr lang="en-US" sz="2200" dirty="0">
                <a:solidFill>
                  <a:srgbClr val="FF0000"/>
                </a:solidFill>
              </a:rPr>
              <a:t>• Optimize ventilation to minimize the lung injury</a:t>
            </a:r>
            <a:r>
              <a:rPr lang="en-US" sz="2200" dirty="0"/>
              <a:t>. Do chest X-ray to confirm airway position and to diagnose pneumonia/pulmonary edema. Use lung-protective ventilation if there is pulmonary dysfunction; adjust settings using blood gas values. Avoid excessive ventilation and </a:t>
            </a:r>
            <a:r>
              <a:rPr lang="en-US" sz="2200" dirty="0" err="1"/>
              <a:t>hyperoxia</a:t>
            </a:r>
            <a:endParaRPr lang="en-US" sz="2200" dirty="0"/>
          </a:p>
        </p:txBody>
      </p:sp>
      <p:pic>
        <p:nvPicPr>
          <p:cNvPr id="2" name="صورة 1"/>
          <p:cNvPicPr>
            <a:picLocks noChangeAspect="1"/>
          </p:cNvPicPr>
          <p:nvPr/>
        </p:nvPicPr>
        <p:blipFill rotWithShape="1">
          <a:blip r:embed="rId2">
            <a:extLst>
              <a:ext uri="{28A0092B-C50C-407E-A947-70E740481C1C}">
                <a14:useLocalDpi xmlns:a14="http://schemas.microsoft.com/office/drawing/2010/main" val="0"/>
              </a:ext>
            </a:extLst>
          </a:blip>
          <a:srcRect l="19528" r="20575"/>
          <a:stretch/>
        </p:blipFill>
        <p:spPr>
          <a:xfrm>
            <a:off x="1979712" y="4568769"/>
            <a:ext cx="5040560" cy="2281269"/>
          </a:xfrm>
          <a:prstGeom prst="rect">
            <a:avLst/>
          </a:prstGeom>
        </p:spPr>
      </p:pic>
    </p:spTree>
    <p:extLst>
      <p:ext uri="{BB962C8B-B14F-4D97-AF65-F5344CB8AC3E}">
        <p14:creationId xmlns:p14="http://schemas.microsoft.com/office/powerpoint/2010/main" val="2976055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1026" name="Picture 2" descr="C:\Users\hp\Desktop\عملي ثالثه\2024 كورس اول\الحقيبه الوزاريه\L1\ab67616d0000b273d1d96602fcfdf6e8f3cd3a4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0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9383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6" name="عنصر نائب للمحتوى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9144001" cy="6858000"/>
          </a:xfrm>
        </p:spPr>
      </p:pic>
    </p:spTree>
    <p:extLst>
      <p:ext uri="{BB962C8B-B14F-4D97-AF65-F5344CB8AC3E}">
        <p14:creationId xmlns:p14="http://schemas.microsoft.com/office/powerpoint/2010/main" val="93132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6" name="عنصر نائب للمحتوى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75682"/>
          </a:xfrm>
        </p:spPr>
      </p:pic>
    </p:spTree>
    <p:extLst>
      <p:ext uri="{BB962C8B-B14F-4D97-AF65-F5344CB8AC3E}">
        <p14:creationId xmlns:p14="http://schemas.microsoft.com/office/powerpoint/2010/main" val="705392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8520" y="-27709"/>
            <a:ext cx="8229600" cy="1143000"/>
          </a:xfrm>
        </p:spPr>
        <p:txBody>
          <a:bodyPr>
            <a:noAutofit/>
          </a:bodyPr>
          <a:lstStyle/>
          <a:p>
            <a:pPr rtl="0"/>
            <a:r>
              <a:rPr lang="en-US" sz="5400" b="1" dirty="0"/>
              <a:t>Cardiorespiratory </a:t>
            </a:r>
            <a:r>
              <a:rPr lang="en-US" sz="5400" b="1" dirty="0" smtClean="0"/>
              <a:t>Arrest</a:t>
            </a:r>
            <a:endParaRPr lang="en-US" sz="5400" b="1" dirty="0"/>
          </a:p>
        </p:txBody>
      </p:sp>
      <p:sp>
        <p:nvSpPr>
          <p:cNvPr id="5" name="مستطيل 4"/>
          <p:cNvSpPr/>
          <p:nvPr/>
        </p:nvSpPr>
        <p:spPr>
          <a:xfrm>
            <a:off x="14259" y="1340768"/>
            <a:ext cx="9073008" cy="707886"/>
          </a:xfrm>
          <a:prstGeom prst="rect">
            <a:avLst/>
          </a:prstGeom>
        </p:spPr>
        <p:txBody>
          <a:bodyPr wrap="square">
            <a:spAutoFit/>
          </a:bodyPr>
          <a:lstStyle/>
          <a:p>
            <a:pPr algn="l"/>
            <a:r>
              <a:rPr lang="en-US" sz="2000" b="1" dirty="0" smtClean="0"/>
              <a:t>Step 1</a:t>
            </a:r>
            <a:r>
              <a:rPr lang="en-US" sz="2000" dirty="0" smtClean="0"/>
              <a:t>: </a:t>
            </a:r>
            <a:r>
              <a:rPr lang="en-US" sz="2000" dirty="0" smtClean="0">
                <a:solidFill>
                  <a:srgbClr val="FF0000"/>
                </a:solidFill>
              </a:rPr>
              <a:t>Early Recognition of Sudden Cardiac Arrest—Check Responsiveness</a:t>
            </a:r>
          </a:p>
          <a:p>
            <a:pPr algn="l"/>
            <a:r>
              <a:rPr lang="en-US" sz="2000" dirty="0" smtClean="0">
                <a:solidFill>
                  <a:srgbClr val="FF0000"/>
                </a:solidFill>
              </a:rPr>
              <a:t> </a:t>
            </a:r>
            <a:r>
              <a:rPr lang="en-US" sz="2000" dirty="0" smtClean="0"/>
              <a:t>Check response: Gently </a:t>
            </a:r>
            <a:r>
              <a:rPr lang="en-US" sz="2000" dirty="0"/>
              <a:t>tap the patient on his/her shoulders and check for a response</a:t>
            </a:r>
          </a:p>
        </p:txBody>
      </p:sp>
      <p:sp>
        <p:nvSpPr>
          <p:cNvPr id="6" name="مستطيل 5"/>
          <p:cNvSpPr/>
          <p:nvPr/>
        </p:nvSpPr>
        <p:spPr>
          <a:xfrm>
            <a:off x="-32364" y="2297390"/>
            <a:ext cx="8784976" cy="923330"/>
          </a:xfrm>
          <a:prstGeom prst="rect">
            <a:avLst/>
          </a:prstGeom>
        </p:spPr>
        <p:txBody>
          <a:bodyPr wrap="square">
            <a:spAutoFit/>
          </a:bodyPr>
          <a:lstStyle/>
          <a:p>
            <a:pPr algn="l" rtl="0"/>
            <a:r>
              <a:rPr lang="en-US" b="1" dirty="0"/>
              <a:t>Step 2</a:t>
            </a:r>
            <a:r>
              <a:rPr lang="en-US" dirty="0"/>
              <a:t>: </a:t>
            </a:r>
            <a:r>
              <a:rPr lang="en-US" dirty="0">
                <a:solidFill>
                  <a:srgbClr val="FF0000"/>
                </a:solidFill>
              </a:rPr>
              <a:t>Activate the Emergency System If Patient Is Unresponsive </a:t>
            </a:r>
            <a:r>
              <a:rPr lang="en-US" dirty="0"/>
              <a:t>Activate the emergency system if present in your hospital or just shout for help. Get the defibrillator or send someone to get it.</a:t>
            </a:r>
          </a:p>
        </p:txBody>
      </p:sp>
      <p:sp>
        <p:nvSpPr>
          <p:cNvPr id="7" name="مستطيل 6"/>
          <p:cNvSpPr/>
          <p:nvPr/>
        </p:nvSpPr>
        <p:spPr>
          <a:xfrm>
            <a:off x="-20038" y="3212976"/>
            <a:ext cx="9036496" cy="1754326"/>
          </a:xfrm>
          <a:prstGeom prst="rect">
            <a:avLst/>
          </a:prstGeom>
        </p:spPr>
        <p:txBody>
          <a:bodyPr wrap="square">
            <a:spAutoFit/>
          </a:bodyPr>
          <a:lstStyle/>
          <a:p>
            <a:pPr algn="l" rtl="0"/>
            <a:r>
              <a:rPr lang="en-US" b="1" dirty="0">
                <a:solidFill>
                  <a:srgbClr val="FF0000"/>
                </a:solidFill>
              </a:rPr>
              <a:t>Step 3</a:t>
            </a:r>
            <a:r>
              <a:rPr lang="en-US" b="1" dirty="0"/>
              <a:t>: </a:t>
            </a:r>
            <a:r>
              <a:rPr lang="en-US" dirty="0" smtClean="0">
                <a:solidFill>
                  <a:srgbClr val="FF0000"/>
                </a:solidFill>
              </a:rPr>
              <a:t>Check </a:t>
            </a:r>
            <a:r>
              <a:rPr lang="en-US" dirty="0">
                <a:solidFill>
                  <a:srgbClr val="FF0000"/>
                </a:solidFill>
              </a:rPr>
              <a:t>the Breathing and </a:t>
            </a:r>
            <a:r>
              <a:rPr lang="en-US" dirty="0" smtClean="0">
                <a:solidFill>
                  <a:srgbClr val="FF0000"/>
                </a:solidFill>
              </a:rPr>
              <a:t>Pulse</a:t>
            </a:r>
          </a:p>
          <a:p>
            <a:pPr algn="l" rtl="0"/>
            <a:r>
              <a:rPr lang="en-US" dirty="0" smtClean="0">
                <a:solidFill>
                  <a:srgbClr val="FF0000"/>
                </a:solidFill>
              </a:rPr>
              <a:t> </a:t>
            </a:r>
            <a:r>
              <a:rPr lang="en-US" dirty="0"/>
              <a:t>• </a:t>
            </a:r>
            <a:r>
              <a:rPr lang="en-US" dirty="0">
                <a:solidFill>
                  <a:srgbClr val="FF0000"/>
                </a:solidFill>
              </a:rPr>
              <a:t>Check breathing</a:t>
            </a:r>
            <a:r>
              <a:rPr lang="en-US" dirty="0"/>
              <a:t>—no breathing or no normal breathing (i.e., only gasping). </a:t>
            </a:r>
            <a:endParaRPr lang="en-US" dirty="0" smtClean="0"/>
          </a:p>
          <a:p>
            <a:pPr algn="l" rtl="0"/>
            <a:r>
              <a:rPr lang="en-US" dirty="0" smtClean="0"/>
              <a:t>• </a:t>
            </a:r>
            <a:r>
              <a:rPr lang="en-US" dirty="0">
                <a:solidFill>
                  <a:srgbClr val="FF0000"/>
                </a:solidFill>
              </a:rPr>
              <a:t>Check</a:t>
            </a:r>
            <a:r>
              <a:rPr lang="en-US" dirty="0"/>
              <a:t> </a:t>
            </a:r>
            <a:r>
              <a:rPr lang="en-US" dirty="0" smtClean="0">
                <a:solidFill>
                  <a:srgbClr val="FF0000"/>
                </a:solidFill>
              </a:rPr>
              <a:t>pulse</a:t>
            </a:r>
            <a:r>
              <a:rPr lang="en-US" dirty="0" smtClean="0"/>
              <a:t> —</a:t>
            </a:r>
            <a:r>
              <a:rPr lang="en-US" dirty="0"/>
              <a:t>Healthcare Providers should check the pulse simultaneously while checking for breathing, to minimize delay in detection of cardiac arrest and initiation of CPR. Check the pulse using a central pulse (carotid or femoral) for no more than 10 s. If pulse is not felt in 10 s or there is any doubt, start chest compression. Lay rescuers need not check for a pulse.</a:t>
            </a:r>
          </a:p>
        </p:txBody>
      </p:sp>
      <p:pic>
        <p:nvPicPr>
          <p:cNvPr id="3" name="صورة 2"/>
          <p:cNvPicPr>
            <a:picLocks noChangeAspect="1"/>
          </p:cNvPicPr>
          <p:nvPr/>
        </p:nvPicPr>
        <p:blipFill rotWithShape="1">
          <a:blip r:embed="rId2">
            <a:extLst>
              <a:ext uri="{28A0092B-C50C-407E-A947-70E740481C1C}">
                <a14:useLocalDpi xmlns:a14="http://schemas.microsoft.com/office/drawing/2010/main" val="0"/>
              </a:ext>
            </a:extLst>
          </a:blip>
          <a:srcRect t="55487"/>
          <a:stretch/>
        </p:blipFill>
        <p:spPr>
          <a:xfrm>
            <a:off x="940225" y="5130078"/>
            <a:ext cx="4135831" cy="1773374"/>
          </a:xfrm>
          <a:prstGeom prst="rect">
            <a:avLst/>
          </a:prstGeom>
        </p:spPr>
      </p:pic>
      <p:pic>
        <p:nvPicPr>
          <p:cNvPr id="8" name="صورة 7"/>
          <p:cNvPicPr>
            <a:picLocks noChangeAspect="1"/>
          </p:cNvPicPr>
          <p:nvPr/>
        </p:nvPicPr>
        <p:blipFill rotWithShape="1">
          <a:blip r:embed="rId2">
            <a:extLst>
              <a:ext uri="{28A0092B-C50C-407E-A947-70E740481C1C}">
                <a14:useLocalDpi xmlns:a14="http://schemas.microsoft.com/office/drawing/2010/main" val="0"/>
              </a:ext>
            </a:extLst>
          </a:blip>
          <a:srcRect b="47345"/>
          <a:stretch/>
        </p:blipFill>
        <p:spPr>
          <a:xfrm>
            <a:off x="5008169" y="4869160"/>
            <a:ext cx="4135831" cy="2097718"/>
          </a:xfrm>
          <a:prstGeom prst="rect">
            <a:avLst/>
          </a:prstGeom>
        </p:spPr>
      </p:pic>
    </p:spTree>
    <p:extLst>
      <p:ext uri="{BB962C8B-B14F-4D97-AF65-F5344CB8AC3E}">
        <p14:creationId xmlns:p14="http://schemas.microsoft.com/office/powerpoint/2010/main" val="3108102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476672"/>
            <a:ext cx="9036496" cy="4832092"/>
          </a:xfrm>
          <a:prstGeom prst="rect">
            <a:avLst/>
          </a:prstGeom>
        </p:spPr>
        <p:txBody>
          <a:bodyPr wrap="square">
            <a:spAutoFit/>
          </a:bodyPr>
          <a:lstStyle/>
          <a:p>
            <a:pPr algn="l"/>
            <a:r>
              <a:rPr lang="en-US" sz="2200" b="1" dirty="0">
                <a:solidFill>
                  <a:srgbClr val="FF0000"/>
                </a:solidFill>
              </a:rPr>
              <a:t>Step 4</a:t>
            </a:r>
            <a:r>
              <a:rPr lang="en-US" sz="2200" dirty="0"/>
              <a:t>: </a:t>
            </a:r>
            <a:r>
              <a:rPr lang="en-US" sz="2200" dirty="0">
                <a:solidFill>
                  <a:srgbClr val="FF0000"/>
                </a:solidFill>
              </a:rPr>
              <a:t>Start Cardiopulmonary Resuscitation (CPR): </a:t>
            </a:r>
            <a:r>
              <a:rPr lang="en-US" sz="2200" dirty="0"/>
              <a:t>Initiate Chest Compressions Before Giving Rescue Breaths (Airway, Breathing, and Circulation [ABC] Is </a:t>
            </a:r>
            <a:r>
              <a:rPr lang="en-US" sz="2200" dirty="0">
                <a:solidFill>
                  <a:srgbClr val="FF0000"/>
                </a:solidFill>
              </a:rPr>
              <a:t>Now Circulation, Airway, and Breathing [CAB])</a:t>
            </a:r>
            <a:r>
              <a:rPr lang="en-US" sz="2200" dirty="0"/>
              <a:t> </a:t>
            </a:r>
            <a:endParaRPr lang="en-US" sz="2200" dirty="0" smtClean="0"/>
          </a:p>
          <a:p>
            <a:pPr algn="l"/>
            <a:endParaRPr lang="en-US" sz="2200" dirty="0"/>
          </a:p>
          <a:p>
            <a:pPr algn="l"/>
            <a:r>
              <a:rPr lang="en-US" sz="2200" b="1" dirty="0" smtClean="0"/>
              <a:t>Positioning </a:t>
            </a:r>
          </a:p>
          <a:p>
            <a:pPr algn="l"/>
            <a:r>
              <a:rPr lang="en-US" sz="2200" dirty="0" smtClean="0"/>
              <a:t>• </a:t>
            </a:r>
            <a:r>
              <a:rPr lang="en-US" sz="2200" dirty="0"/>
              <a:t>The victim should lie supine on a hard surface. </a:t>
            </a:r>
            <a:endParaRPr lang="en-US" sz="2200" dirty="0" smtClean="0"/>
          </a:p>
          <a:p>
            <a:pPr algn="l"/>
            <a:r>
              <a:rPr lang="en-US" sz="2200" dirty="0" smtClean="0"/>
              <a:t>• </a:t>
            </a:r>
            <a:r>
              <a:rPr lang="en-US" sz="2200" dirty="0"/>
              <a:t>The rescuer should kneel beside the victim‘s thorax (either side). </a:t>
            </a:r>
            <a:endParaRPr lang="en-US" sz="2200" dirty="0" smtClean="0"/>
          </a:p>
          <a:p>
            <a:pPr algn="l"/>
            <a:r>
              <a:rPr lang="en-US" sz="2200" dirty="0" smtClean="0"/>
              <a:t>• </a:t>
            </a:r>
            <a:r>
              <a:rPr lang="en-US" sz="2200" dirty="0"/>
              <a:t>Keep arms straight, elbows locked, and the shoulder and the hands of the provider should be in vertical line. </a:t>
            </a:r>
            <a:endParaRPr lang="en-US" sz="2200" dirty="0" smtClean="0"/>
          </a:p>
          <a:p>
            <a:pPr algn="l"/>
            <a:r>
              <a:rPr lang="en-US" sz="2200" dirty="0" smtClean="0"/>
              <a:t>• </a:t>
            </a:r>
            <a:r>
              <a:rPr lang="en-US" sz="2200" dirty="0"/>
              <a:t>Hand placement: Place the heel of the hand on the lower half of the victim‘s </a:t>
            </a:r>
            <a:r>
              <a:rPr lang="en-US" sz="2200" b="1" dirty="0"/>
              <a:t>sternum</a:t>
            </a:r>
            <a:r>
              <a:rPr lang="en-US" sz="2200" dirty="0"/>
              <a:t> in </a:t>
            </a:r>
            <a:r>
              <a:rPr lang="en-US" sz="2200" b="1" dirty="0"/>
              <a:t>the center (middle) </a:t>
            </a:r>
            <a:r>
              <a:rPr lang="en-US" sz="2200" dirty="0"/>
              <a:t>of the chest, between the nipples, and then place the heel of the second hand on top of the first so that the hands are overlapped and parallel. Interlock fingers to avoid compression on the ribs.</a:t>
            </a:r>
          </a:p>
        </p:txBody>
      </p:sp>
      <p:pic>
        <p:nvPicPr>
          <p:cNvPr id="2" name="صورة 1"/>
          <p:cNvPicPr>
            <a:picLocks noChangeAspect="1"/>
          </p:cNvPicPr>
          <p:nvPr/>
        </p:nvPicPr>
        <p:blipFill rotWithShape="1">
          <a:blip r:embed="rId2">
            <a:extLst>
              <a:ext uri="{28A0092B-C50C-407E-A947-70E740481C1C}">
                <a14:useLocalDpi xmlns:a14="http://schemas.microsoft.com/office/drawing/2010/main" val="0"/>
              </a:ext>
            </a:extLst>
          </a:blip>
          <a:srcRect t="33746" b="16382"/>
          <a:stretch/>
        </p:blipFill>
        <p:spPr>
          <a:xfrm>
            <a:off x="3851920" y="4894660"/>
            <a:ext cx="5184576" cy="1939253"/>
          </a:xfrm>
          <a:prstGeom prst="rect">
            <a:avLst/>
          </a:prstGeom>
        </p:spPr>
      </p:pic>
    </p:spTree>
    <p:extLst>
      <p:ext uri="{BB962C8B-B14F-4D97-AF65-F5344CB8AC3E}">
        <p14:creationId xmlns:p14="http://schemas.microsoft.com/office/powerpoint/2010/main" val="3874101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99392"/>
            <a:ext cx="8982744" cy="5109091"/>
          </a:xfrm>
          <a:prstGeom prst="rect">
            <a:avLst/>
          </a:prstGeom>
        </p:spPr>
        <p:txBody>
          <a:bodyPr wrap="square">
            <a:spAutoFit/>
          </a:bodyPr>
          <a:lstStyle/>
          <a:p>
            <a:pPr algn="l" rtl="0"/>
            <a:r>
              <a:rPr lang="en-US" sz="4000" b="1" dirty="0"/>
              <a:t>Technique </a:t>
            </a:r>
            <a:endParaRPr lang="en-US" sz="2000" dirty="0" smtClean="0"/>
          </a:p>
          <a:p>
            <a:pPr algn="l" rtl="0"/>
            <a:r>
              <a:rPr lang="en-US" sz="2200" dirty="0" smtClean="0">
                <a:solidFill>
                  <a:srgbClr val="FF0000"/>
                </a:solidFill>
              </a:rPr>
              <a:t>During </a:t>
            </a:r>
            <a:r>
              <a:rPr lang="en-US" sz="2200" dirty="0">
                <a:solidFill>
                  <a:srgbClr val="FF0000"/>
                </a:solidFill>
              </a:rPr>
              <a:t>CPR, remember to ―push hard and push </a:t>
            </a:r>
            <a:r>
              <a:rPr lang="en-US" sz="2200" dirty="0" smtClean="0">
                <a:solidFill>
                  <a:srgbClr val="FF0000"/>
                </a:solidFill>
              </a:rPr>
              <a:t>fast</a:t>
            </a:r>
            <a:r>
              <a:rPr lang="en-US" sz="2200" dirty="0" smtClean="0"/>
              <a:t>___(</a:t>
            </a:r>
            <a:r>
              <a:rPr lang="en-US" sz="2200" dirty="0"/>
              <a:t>all you need is two hands): </a:t>
            </a:r>
            <a:endParaRPr lang="en-US" sz="2200" dirty="0" smtClean="0"/>
          </a:p>
          <a:p>
            <a:pPr algn="l" rtl="0"/>
            <a:r>
              <a:rPr lang="en-US" sz="2200" dirty="0" smtClean="0"/>
              <a:t>1- </a:t>
            </a:r>
            <a:r>
              <a:rPr lang="en-US" sz="2200" b="1" dirty="0"/>
              <a:t>Compressions</a:t>
            </a:r>
            <a:r>
              <a:rPr lang="en-US" sz="2200" dirty="0"/>
              <a:t> rate—100–120/min. </a:t>
            </a:r>
            <a:endParaRPr lang="en-US" sz="2200" dirty="0" smtClean="0"/>
          </a:p>
          <a:p>
            <a:pPr algn="l" rtl="0"/>
            <a:r>
              <a:rPr lang="en-US" sz="2200" dirty="0" smtClean="0"/>
              <a:t>2- </a:t>
            </a:r>
            <a:r>
              <a:rPr lang="en-US" sz="2200" b="1" dirty="0"/>
              <a:t>Depth</a:t>
            </a:r>
            <a:r>
              <a:rPr lang="en-US" sz="2200" dirty="0"/>
              <a:t> of sternal compression—At least </a:t>
            </a:r>
            <a:r>
              <a:rPr lang="en-US" sz="2200" b="1" dirty="0"/>
              <a:t>2 inches i.e. 5 cm </a:t>
            </a:r>
            <a:r>
              <a:rPr lang="en-US" sz="2200" dirty="0"/>
              <a:t>(at least one-third </a:t>
            </a:r>
            <a:r>
              <a:rPr lang="en-US" sz="2200" dirty="0" err="1"/>
              <a:t>anteroposterior</a:t>
            </a:r>
            <a:r>
              <a:rPr lang="en-US" sz="2200" dirty="0"/>
              <a:t> diameter in children and infants). Avoid excessive chest compression depths (greater than 6 cm). </a:t>
            </a:r>
            <a:endParaRPr lang="en-US" sz="2200" dirty="0" smtClean="0"/>
          </a:p>
          <a:p>
            <a:pPr algn="l" rtl="0"/>
            <a:r>
              <a:rPr lang="en-US" sz="2200" dirty="0" smtClean="0"/>
              <a:t>3- </a:t>
            </a:r>
            <a:r>
              <a:rPr lang="en-US" sz="2200" b="1" dirty="0"/>
              <a:t>Compression ventilation </a:t>
            </a:r>
            <a:r>
              <a:rPr lang="en-US" sz="2200" b="1" dirty="0" smtClean="0"/>
              <a:t>ratio </a:t>
            </a:r>
            <a:r>
              <a:rPr lang="en-US" sz="2200" dirty="0" smtClean="0"/>
              <a:t>—</a:t>
            </a:r>
            <a:r>
              <a:rPr lang="en-US" sz="2200" dirty="0"/>
              <a:t>the adult patient </a:t>
            </a:r>
            <a:r>
              <a:rPr lang="en-US" sz="2200" b="1" dirty="0"/>
              <a:t>30:2</a:t>
            </a:r>
            <a:r>
              <a:rPr lang="en-US" sz="2200" dirty="0"/>
              <a:t> (with one or more rescuers) and in the child or infant 30:2 (with one rescuer) and 15:2 (with more than one rescuer</a:t>
            </a:r>
            <a:r>
              <a:rPr lang="en-US" sz="2200" dirty="0" smtClean="0"/>
              <a:t>). </a:t>
            </a:r>
          </a:p>
          <a:p>
            <a:pPr algn="l" rtl="0"/>
            <a:r>
              <a:rPr lang="en-US" sz="2200" dirty="0" smtClean="0"/>
              <a:t>4- </a:t>
            </a:r>
            <a:r>
              <a:rPr lang="en-US" sz="2200" b="1" dirty="0"/>
              <a:t>Compression relaxation ratio—1:1 </a:t>
            </a:r>
            <a:r>
              <a:rPr lang="en-US" sz="2200" dirty="0"/>
              <a:t>(allow complete </a:t>
            </a:r>
            <a:r>
              <a:rPr lang="en-US" sz="2200" b="1" dirty="0"/>
              <a:t>recoil</a:t>
            </a:r>
            <a:r>
              <a:rPr lang="en-US" sz="2200" dirty="0"/>
              <a:t> of the chest</a:t>
            </a:r>
            <a:r>
              <a:rPr lang="en-US" sz="2200" dirty="0" smtClean="0"/>
              <a:t>).</a:t>
            </a:r>
          </a:p>
          <a:p>
            <a:pPr algn="l" rtl="0"/>
            <a:r>
              <a:rPr lang="en-US" sz="2200" dirty="0" smtClean="0"/>
              <a:t>5- </a:t>
            </a:r>
            <a:r>
              <a:rPr lang="en-US" sz="2200" dirty="0"/>
              <a:t>Perform </a:t>
            </a:r>
            <a:r>
              <a:rPr lang="en-US" sz="2200" b="1" dirty="0"/>
              <a:t>five cycles </a:t>
            </a:r>
            <a:r>
              <a:rPr lang="en-US" sz="2200" dirty="0"/>
              <a:t>(approximately </a:t>
            </a:r>
            <a:r>
              <a:rPr lang="en-US" sz="2200" b="1" dirty="0"/>
              <a:t>2 min</a:t>
            </a:r>
            <a:r>
              <a:rPr lang="en-US" sz="2200" dirty="0"/>
              <a:t>) of compression and ventilation (ratio 30:2). </a:t>
            </a:r>
            <a:endParaRPr lang="en-US" sz="2200" dirty="0" smtClean="0"/>
          </a:p>
          <a:p>
            <a:pPr algn="l" rtl="0"/>
            <a:r>
              <a:rPr lang="en-US" sz="2200" dirty="0" smtClean="0"/>
              <a:t>8- </a:t>
            </a:r>
            <a:r>
              <a:rPr lang="en-US" sz="2200" dirty="0"/>
              <a:t>Give 2 min of uninterrupted CPR. </a:t>
            </a:r>
            <a:r>
              <a:rPr lang="en-US" sz="2200" dirty="0" smtClean="0"/>
              <a:t>Limit </a:t>
            </a:r>
            <a:r>
              <a:rPr lang="en-US" sz="2200" dirty="0"/>
              <a:t>any interruption </a:t>
            </a:r>
          </a:p>
        </p:txBody>
      </p:sp>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0720" y="5229200"/>
            <a:ext cx="2869792" cy="1622737"/>
          </a:xfrm>
          <a:prstGeom prst="rect">
            <a:avLst/>
          </a:prstGeom>
        </p:spPr>
      </p:pic>
      <p:pic>
        <p:nvPicPr>
          <p:cNvPr id="3" name="صورة 2"/>
          <p:cNvPicPr>
            <a:picLocks noChangeAspect="1"/>
          </p:cNvPicPr>
          <p:nvPr/>
        </p:nvPicPr>
        <p:blipFill rotWithShape="1">
          <a:blip r:embed="rId3" cstate="print">
            <a:extLst>
              <a:ext uri="{28A0092B-C50C-407E-A947-70E740481C1C}">
                <a14:useLocalDpi xmlns:a14="http://schemas.microsoft.com/office/drawing/2010/main" val="0"/>
              </a:ext>
            </a:extLst>
          </a:blip>
          <a:srcRect t="4176"/>
          <a:stretch/>
        </p:blipFill>
        <p:spPr>
          <a:xfrm>
            <a:off x="3203848" y="5229200"/>
            <a:ext cx="2545248" cy="1696671"/>
          </a:xfrm>
          <a:prstGeom prst="rect">
            <a:avLst/>
          </a:prstGeom>
        </p:spPr>
      </p:pic>
    </p:spTree>
    <p:extLst>
      <p:ext uri="{BB962C8B-B14F-4D97-AF65-F5344CB8AC3E}">
        <p14:creationId xmlns:p14="http://schemas.microsoft.com/office/powerpoint/2010/main" val="2052551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9144000" cy="7078861"/>
          </a:xfrm>
          <a:prstGeom prst="rect">
            <a:avLst/>
          </a:prstGeom>
        </p:spPr>
        <p:txBody>
          <a:bodyPr wrap="square">
            <a:spAutoFit/>
          </a:bodyPr>
          <a:lstStyle/>
          <a:p>
            <a:pPr algn="l" rtl="0"/>
            <a:r>
              <a:rPr lang="en-US" sz="2800" b="1" dirty="0" smtClean="0"/>
              <a:t>Ventilation</a:t>
            </a:r>
            <a:endParaRPr lang="en-US" sz="2200" b="1" dirty="0" smtClean="0"/>
          </a:p>
          <a:p>
            <a:pPr algn="l" rtl="0"/>
            <a:r>
              <a:rPr lang="en-US" sz="2200" dirty="0" smtClean="0"/>
              <a:t> </a:t>
            </a:r>
            <a:r>
              <a:rPr lang="en-US" sz="2200" dirty="0">
                <a:solidFill>
                  <a:srgbClr val="FF0000"/>
                </a:solidFill>
              </a:rPr>
              <a:t>• Untrained lay rescuers should not attempt ventilation and should provide ―Compression-only CPR‖. </a:t>
            </a:r>
            <a:endParaRPr lang="en-US" sz="2200" dirty="0" smtClean="0">
              <a:solidFill>
                <a:srgbClr val="FF0000"/>
              </a:solidFill>
            </a:endParaRPr>
          </a:p>
          <a:p>
            <a:pPr algn="l" rtl="0"/>
            <a:r>
              <a:rPr lang="en-US" sz="2200" dirty="0" smtClean="0"/>
              <a:t>• </a:t>
            </a:r>
            <a:r>
              <a:rPr lang="en-US" sz="2200" b="1" dirty="0" smtClean="0">
                <a:solidFill>
                  <a:srgbClr val="FF0000"/>
                </a:solidFill>
              </a:rPr>
              <a:t>30</a:t>
            </a:r>
            <a:r>
              <a:rPr lang="en-US" sz="2200" dirty="0" smtClean="0">
                <a:solidFill>
                  <a:srgbClr val="FF0000"/>
                </a:solidFill>
              </a:rPr>
              <a:t> </a:t>
            </a:r>
            <a:r>
              <a:rPr lang="en-US" sz="2200" dirty="0">
                <a:solidFill>
                  <a:srgbClr val="FF0000"/>
                </a:solidFill>
              </a:rPr>
              <a:t>compressions to </a:t>
            </a:r>
            <a:r>
              <a:rPr lang="en-US" sz="2200" b="1" dirty="0">
                <a:solidFill>
                  <a:srgbClr val="FF0000"/>
                </a:solidFill>
              </a:rPr>
              <a:t>2</a:t>
            </a:r>
            <a:r>
              <a:rPr lang="en-US" sz="2200" dirty="0">
                <a:solidFill>
                  <a:srgbClr val="FF0000"/>
                </a:solidFill>
              </a:rPr>
              <a:t> breaths</a:t>
            </a:r>
            <a:r>
              <a:rPr lang="en-US" sz="2200" dirty="0"/>
              <a:t>. After every 30 chest compressions, two slow rescue breaths (each breath over 1 s) can be given using the face mask and the AMBU bag (with a reservoir bag) to deliver 100% oxygen. </a:t>
            </a:r>
            <a:endParaRPr lang="en-US" sz="2200" dirty="0" smtClean="0"/>
          </a:p>
          <a:p>
            <a:pPr algn="l" rtl="0"/>
            <a:endParaRPr lang="en-US" sz="2200" dirty="0" smtClean="0"/>
          </a:p>
          <a:p>
            <a:pPr algn="l" rtl="0"/>
            <a:r>
              <a:rPr lang="en-US" sz="2200" dirty="0" smtClean="0"/>
              <a:t>• </a:t>
            </a:r>
            <a:r>
              <a:rPr lang="en-US" sz="2200" b="1" dirty="0">
                <a:solidFill>
                  <a:srgbClr val="FF0000"/>
                </a:solidFill>
              </a:rPr>
              <a:t>Before you start ventilation, open the airway using a jaw thrust or a head </a:t>
            </a:r>
            <a:r>
              <a:rPr lang="en-US" sz="2200" dirty="0">
                <a:solidFill>
                  <a:srgbClr val="FF0000"/>
                </a:solidFill>
              </a:rPr>
              <a:t>tilt/chin lift </a:t>
            </a:r>
            <a:r>
              <a:rPr lang="en-US" sz="2200" dirty="0"/>
              <a:t>maneuver. </a:t>
            </a:r>
            <a:r>
              <a:rPr lang="en-US" sz="2200" b="1" dirty="0"/>
              <a:t>If cervical spine injury is suspected</a:t>
            </a:r>
            <a:r>
              <a:rPr lang="en-US" sz="2200" dirty="0"/>
              <a:t>, airway should be opened using a jaw thrust </a:t>
            </a:r>
            <a:r>
              <a:rPr lang="en-US" sz="2200" b="1" dirty="0"/>
              <a:t>without head extension </a:t>
            </a:r>
            <a:r>
              <a:rPr lang="en-US" sz="2200" dirty="0"/>
              <a:t>(head tilt/chin lift)). </a:t>
            </a:r>
            <a:endParaRPr lang="en-US" sz="2200" dirty="0" smtClean="0"/>
          </a:p>
          <a:p>
            <a:pPr algn="l" rtl="0"/>
            <a:endParaRPr lang="en-US" sz="2200" dirty="0" smtClean="0"/>
          </a:p>
          <a:p>
            <a:pPr algn="l" rtl="0"/>
            <a:r>
              <a:rPr lang="en-US" sz="2200" dirty="0" smtClean="0">
                <a:solidFill>
                  <a:srgbClr val="FF0000"/>
                </a:solidFill>
              </a:rPr>
              <a:t>• </a:t>
            </a:r>
            <a:r>
              <a:rPr lang="en-US" sz="2200" b="1" dirty="0">
                <a:solidFill>
                  <a:srgbClr val="FF0000"/>
                </a:solidFill>
              </a:rPr>
              <a:t>Give one breath over 1 s</a:t>
            </a:r>
            <a:r>
              <a:rPr lang="en-US" sz="2200" dirty="0"/>
              <a:t>. </a:t>
            </a:r>
            <a:r>
              <a:rPr lang="en-US" sz="2200" b="1" dirty="0"/>
              <a:t>Rapid ventilation should be </a:t>
            </a:r>
            <a:r>
              <a:rPr lang="en-US" sz="2200" b="1" dirty="0">
                <a:solidFill>
                  <a:srgbClr val="FF0000"/>
                </a:solidFill>
              </a:rPr>
              <a:t>avoided</a:t>
            </a:r>
            <a:r>
              <a:rPr lang="en-US" sz="2200" b="1" dirty="0"/>
              <a:t> </a:t>
            </a:r>
            <a:r>
              <a:rPr lang="en-US" sz="2200" dirty="0"/>
              <a:t>as it can lead to gastric insufflations with increase in the risk of aspiration</a:t>
            </a:r>
            <a:r>
              <a:rPr lang="en-US" sz="2200" dirty="0" smtClean="0"/>
              <a:t>.</a:t>
            </a:r>
          </a:p>
          <a:p>
            <a:pPr algn="l" rtl="0"/>
            <a:endParaRPr lang="en-US" sz="2200" dirty="0" smtClean="0"/>
          </a:p>
          <a:p>
            <a:pPr algn="l" rtl="0"/>
            <a:r>
              <a:rPr lang="en-US" sz="2200" dirty="0" smtClean="0"/>
              <a:t>• </a:t>
            </a:r>
            <a:r>
              <a:rPr lang="en-US" sz="2200" b="1" dirty="0">
                <a:solidFill>
                  <a:srgbClr val="FF0000"/>
                </a:solidFill>
              </a:rPr>
              <a:t>Give sufficient tidal volume to ensure visible chest rise</a:t>
            </a:r>
            <a:r>
              <a:rPr lang="en-US" sz="2200" dirty="0">
                <a:solidFill>
                  <a:srgbClr val="FF0000"/>
                </a:solidFill>
              </a:rPr>
              <a:t>. </a:t>
            </a:r>
            <a:endParaRPr lang="en-US" sz="2200" dirty="0" smtClean="0">
              <a:solidFill>
                <a:srgbClr val="FF0000"/>
              </a:solidFill>
            </a:endParaRPr>
          </a:p>
          <a:p>
            <a:pPr algn="l" rtl="0"/>
            <a:r>
              <a:rPr lang="en-US" sz="2200" dirty="0" smtClean="0"/>
              <a:t>• </a:t>
            </a:r>
            <a:r>
              <a:rPr lang="en-US" sz="2200" b="1" dirty="0">
                <a:solidFill>
                  <a:srgbClr val="FF0000"/>
                </a:solidFill>
              </a:rPr>
              <a:t>Reposition mask </a:t>
            </a:r>
            <a:r>
              <a:rPr lang="en-US" sz="2200" dirty="0">
                <a:solidFill>
                  <a:srgbClr val="FF0000"/>
                </a:solidFill>
              </a:rPr>
              <a:t>if there is a leak and insert an oral or nasal airway if there is airway obstruction due to tongue fall. </a:t>
            </a:r>
            <a:endParaRPr lang="en-US" sz="2200" dirty="0" smtClean="0">
              <a:solidFill>
                <a:srgbClr val="FF0000"/>
              </a:solidFill>
            </a:endParaRPr>
          </a:p>
          <a:p>
            <a:pPr algn="l" rtl="0"/>
            <a:r>
              <a:rPr lang="en-US" sz="2200" dirty="0" smtClean="0"/>
              <a:t>• </a:t>
            </a:r>
            <a:r>
              <a:rPr lang="en-US" sz="2200" b="1" dirty="0">
                <a:solidFill>
                  <a:srgbClr val="FF0000"/>
                </a:solidFill>
              </a:rPr>
              <a:t>The use of cricoid pressure during ventilation is generally not recommended</a:t>
            </a:r>
            <a:r>
              <a:rPr lang="en-US" sz="2200" b="1" dirty="0"/>
              <a:t>. </a:t>
            </a:r>
          </a:p>
        </p:txBody>
      </p:sp>
    </p:spTree>
    <p:extLst>
      <p:ext uri="{BB962C8B-B14F-4D97-AF65-F5344CB8AC3E}">
        <p14:creationId xmlns:p14="http://schemas.microsoft.com/office/powerpoint/2010/main" val="160573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7504" y="188640"/>
            <a:ext cx="9036496" cy="2800767"/>
          </a:xfrm>
          <a:prstGeom prst="rect">
            <a:avLst/>
          </a:prstGeom>
        </p:spPr>
        <p:txBody>
          <a:bodyPr wrap="square">
            <a:spAutoFit/>
          </a:bodyPr>
          <a:lstStyle/>
          <a:p>
            <a:pPr algn="l" rtl="0"/>
            <a:r>
              <a:rPr lang="en-US" sz="2200" b="1" dirty="0">
                <a:solidFill>
                  <a:srgbClr val="FF0000"/>
                </a:solidFill>
              </a:rPr>
              <a:t>Step 5</a:t>
            </a:r>
            <a:r>
              <a:rPr lang="en-US" sz="2200" dirty="0"/>
              <a:t>: Attach the </a:t>
            </a:r>
            <a:r>
              <a:rPr lang="en-US" sz="2200" b="1" dirty="0"/>
              <a:t>Defibrillator</a:t>
            </a:r>
            <a:r>
              <a:rPr lang="en-US" sz="2200" dirty="0"/>
              <a:t> (</a:t>
            </a:r>
            <a:r>
              <a:rPr lang="en-US" sz="2200" b="1" dirty="0"/>
              <a:t>Automated External Defibrillators [AED] </a:t>
            </a:r>
            <a:r>
              <a:rPr lang="en-US" sz="2200" dirty="0"/>
              <a:t>or Manual Defibrillators) and Shock If Indicated </a:t>
            </a:r>
            <a:endParaRPr lang="en-US" sz="2200" dirty="0" smtClean="0"/>
          </a:p>
          <a:p>
            <a:pPr algn="l" rtl="0"/>
            <a:r>
              <a:rPr lang="en-US" sz="2200" dirty="0" smtClean="0"/>
              <a:t>• </a:t>
            </a:r>
            <a:r>
              <a:rPr lang="en-US" sz="2200" dirty="0"/>
              <a:t>As soon as an AED/manual defibrillator is available, </a:t>
            </a:r>
            <a:r>
              <a:rPr lang="en-US" sz="2200" b="1" dirty="0"/>
              <a:t>attach it, check rhythm </a:t>
            </a:r>
            <a:r>
              <a:rPr lang="en-US" sz="2200" dirty="0"/>
              <a:t>and deliver shock if indicated, i.e., in</a:t>
            </a:r>
            <a:r>
              <a:rPr lang="en-US" sz="2200" b="1" dirty="0"/>
              <a:t> ventricular fibrillation </a:t>
            </a:r>
            <a:r>
              <a:rPr lang="en-US" sz="2200" b="1" dirty="0">
                <a:solidFill>
                  <a:srgbClr val="FF0000"/>
                </a:solidFill>
              </a:rPr>
              <a:t>(VF) </a:t>
            </a:r>
            <a:r>
              <a:rPr lang="en-US" sz="2200" b="1" dirty="0"/>
              <a:t>and pulseless ventricular tachycardia </a:t>
            </a:r>
            <a:r>
              <a:rPr lang="en-US" sz="2200" b="1" dirty="0">
                <a:solidFill>
                  <a:srgbClr val="FF0000"/>
                </a:solidFill>
              </a:rPr>
              <a:t>(VT</a:t>
            </a:r>
            <a:r>
              <a:rPr lang="en-US" sz="2200" b="1" dirty="0" smtClean="0">
                <a:solidFill>
                  <a:srgbClr val="FF0000"/>
                </a:solidFill>
              </a:rPr>
              <a:t>).</a:t>
            </a:r>
            <a:endParaRPr lang="en-US" sz="2200" b="1" dirty="0" smtClean="0"/>
          </a:p>
          <a:p>
            <a:pPr algn="l" rtl="0"/>
            <a:r>
              <a:rPr lang="en-US" sz="2200" dirty="0" smtClean="0"/>
              <a:t>• </a:t>
            </a:r>
            <a:r>
              <a:rPr lang="en-US" sz="2200" b="1" dirty="0"/>
              <a:t>Always prefer a biphasic defibrillator</a:t>
            </a:r>
            <a:r>
              <a:rPr lang="en-US" sz="2200" dirty="0"/>
              <a:t>; if biphasic defibrillator is unavailable, monophonic defibrillator can be used. </a:t>
            </a:r>
            <a:endParaRPr lang="en-US" sz="2200" dirty="0" smtClean="0"/>
          </a:p>
          <a:p>
            <a:pPr algn="l" rtl="0"/>
            <a:r>
              <a:rPr lang="en-US" sz="2200" dirty="0" smtClean="0"/>
              <a:t>• </a:t>
            </a:r>
            <a:r>
              <a:rPr lang="en-US" sz="2200" b="1" dirty="0"/>
              <a:t>Ensure that no one is touching the patient before you deliver the shock</a:t>
            </a:r>
            <a:r>
              <a:rPr lang="en-US" sz="2200" dirty="0"/>
              <a:t>. </a:t>
            </a:r>
            <a:endParaRPr lang="en-US" sz="2200" dirty="0" smtClean="0"/>
          </a:p>
        </p:txBody>
      </p:sp>
      <p:sp>
        <p:nvSpPr>
          <p:cNvPr id="5" name="مستطيل 4"/>
          <p:cNvSpPr/>
          <p:nvPr/>
        </p:nvSpPr>
        <p:spPr>
          <a:xfrm>
            <a:off x="90681" y="3181404"/>
            <a:ext cx="8892480" cy="2800767"/>
          </a:xfrm>
          <a:prstGeom prst="rect">
            <a:avLst/>
          </a:prstGeom>
        </p:spPr>
        <p:txBody>
          <a:bodyPr wrap="square">
            <a:spAutoFit/>
          </a:bodyPr>
          <a:lstStyle/>
          <a:p>
            <a:pPr algn="l" rtl="0"/>
            <a:r>
              <a:rPr lang="en-US" sz="2200" b="1" dirty="0"/>
              <a:t>• Shock energy</a:t>
            </a:r>
            <a:r>
              <a:rPr lang="en-US" sz="2200" dirty="0"/>
              <a:t>—</a:t>
            </a:r>
          </a:p>
          <a:p>
            <a:pPr marL="342900" indent="-342900" algn="l" rtl="0">
              <a:buAutoNum type="alphaLcParenBoth"/>
            </a:pPr>
            <a:r>
              <a:rPr lang="en-US" sz="2200" b="1" dirty="0"/>
              <a:t>Biphasic</a:t>
            </a:r>
            <a:r>
              <a:rPr lang="en-US" sz="2200" dirty="0"/>
              <a:t>: Use the manufacturer‘s </a:t>
            </a:r>
            <a:r>
              <a:rPr lang="en-US" sz="2200" b="1" dirty="0"/>
              <a:t>recommendation (120– 200 J); </a:t>
            </a:r>
            <a:r>
              <a:rPr lang="en-US" sz="2200" dirty="0"/>
              <a:t>if unknown, use maximum available. Second and subsequent doses should be equivalent, and higher doses may be considered if available.</a:t>
            </a:r>
          </a:p>
          <a:p>
            <a:pPr marL="342900" indent="-342900" algn="l" rtl="0">
              <a:buAutoNum type="alphaLcParenBoth"/>
            </a:pPr>
            <a:r>
              <a:rPr lang="en-US" sz="2200" dirty="0" smtClean="0"/>
              <a:t> </a:t>
            </a:r>
            <a:r>
              <a:rPr lang="en-US" sz="2200" b="1" dirty="0"/>
              <a:t>Monophasic: 360 J </a:t>
            </a:r>
            <a:endParaRPr lang="en-US" sz="2200" b="1" dirty="0" smtClean="0"/>
          </a:p>
          <a:p>
            <a:pPr marL="342900" indent="-342900" algn="l" rtl="0">
              <a:buAutoNum type="alphaLcParenBoth"/>
            </a:pPr>
            <a:endParaRPr lang="en-US" sz="2200" b="1" dirty="0" smtClean="0"/>
          </a:p>
          <a:p>
            <a:pPr marL="342900" indent="-342900" algn="l" rtl="0">
              <a:buAutoNum type="alphaLcParenBoth"/>
            </a:pPr>
            <a:r>
              <a:rPr lang="en-US" sz="2200" dirty="0" smtClean="0"/>
              <a:t>(</a:t>
            </a:r>
            <a:r>
              <a:rPr lang="en-US" sz="2200" dirty="0"/>
              <a:t>in </a:t>
            </a:r>
            <a:r>
              <a:rPr lang="en-US" sz="2200" b="1" dirty="0"/>
              <a:t>children</a:t>
            </a:r>
            <a:r>
              <a:rPr lang="en-US" sz="2200" dirty="0"/>
              <a:t> and</a:t>
            </a:r>
            <a:r>
              <a:rPr lang="en-US" sz="2200" b="1" dirty="0"/>
              <a:t> infants</a:t>
            </a:r>
            <a:r>
              <a:rPr lang="en-US" sz="2200" dirty="0"/>
              <a:t>, use </a:t>
            </a:r>
            <a:r>
              <a:rPr lang="en-US" sz="2200" b="1" dirty="0"/>
              <a:t>2–4 J/Kg </a:t>
            </a:r>
            <a:r>
              <a:rPr lang="en-US" sz="2200" dirty="0"/>
              <a:t>first and </a:t>
            </a:r>
            <a:r>
              <a:rPr lang="en-US" sz="2200" b="1" dirty="0"/>
              <a:t>4 J/Kg </a:t>
            </a:r>
            <a:r>
              <a:rPr lang="en-US" sz="2200" dirty="0"/>
              <a:t>for subsequent shocks; higher energy may be considered but not to exceed </a:t>
            </a:r>
            <a:r>
              <a:rPr lang="en-US" sz="2200" b="1" dirty="0"/>
              <a:t>10 J/Kg</a:t>
            </a:r>
            <a:r>
              <a:rPr lang="en-US" sz="2200" dirty="0"/>
              <a:t>).</a:t>
            </a:r>
          </a:p>
        </p:txBody>
      </p:sp>
    </p:spTree>
    <p:extLst>
      <p:ext uri="{BB962C8B-B14F-4D97-AF65-F5344CB8AC3E}">
        <p14:creationId xmlns:p14="http://schemas.microsoft.com/office/powerpoint/2010/main" val="1316873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72008" y="188640"/>
            <a:ext cx="9972600" cy="3293209"/>
          </a:xfrm>
          <a:prstGeom prst="rect">
            <a:avLst/>
          </a:prstGeom>
        </p:spPr>
        <p:txBody>
          <a:bodyPr wrap="square">
            <a:spAutoFit/>
          </a:bodyPr>
          <a:lstStyle/>
          <a:p>
            <a:pPr algn="l" rtl="0"/>
            <a:r>
              <a:rPr lang="en-US" sz="4000" b="1" dirty="0">
                <a:solidFill>
                  <a:prstClr val="black"/>
                </a:solidFill>
              </a:rPr>
              <a:t>Technique</a:t>
            </a:r>
            <a:endParaRPr lang="en-US" sz="2100" dirty="0" smtClean="0"/>
          </a:p>
          <a:p>
            <a:pPr algn="l" rtl="0"/>
            <a:r>
              <a:rPr lang="en-US" sz="2100" dirty="0" smtClean="0"/>
              <a:t>• </a:t>
            </a:r>
            <a:r>
              <a:rPr lang="en-US" sz="2100" b="1" dirty="0"/>
              <a:t>No pulse check is recommended after defibrillation</a:t>
            </a:r>
            <a:r>
              <a:rPr lang="en-US" sz="2100" dirty="0"/>
              <a:t>; </a:t>
            </a:r>
            <a:r>
              <a:rPr lang="en-US" sz="2100" b="1" dirty="0"/>
              <a:t>resume CPR immediately. </a:t>
            </a:r>
            <a:endParaRPr lang="en-US" sz="2100" b="1" dirty="0" smtClean="0"/>
          </a:p>
          <a:p>
            <a:pPr algn="l" rtl="0"/>
            <a:r>
              <a:rPr lang="en-US" sz="2100" dirty="0" smtClean="0"/>
              <a:t>• </a:t>
            </a:r>
            <a:r>
              <a:rPr lang="en-US" sz="2100" b="1" dirty="0"/>
              <a:t>Reattach the defibrillator after every 2 min of CPR. </a:t>
            </a:r>
            <a:endParaRPr lang="en-US" sz="2100" b="1" dirty="0" smtClean="0"/>
          </a:p>
          <a:p>
            <a:pPr algn="l" rtl="0"/>
            <a:r>
              <a:rPr lang="en-US" sz="2100" dirty="0" smtClean="0"/>
              <a:t>• </a:t>
            </a:r>
            <a:r>
              <a:rPr lang="en-US" sz="2100" b="1" dirty="0"/>
              <a:t>Reduce time between the last compression and shock delivery </a:t>
            </a:r>
            <a:endParaRPr lang="en-US" sz="2100" b="1" dirty="0" smtClean="0"/>
          </a:p>
          <a:p>
            <a:pPr algn="l" rtl="0"/>
            <a:r>
              <a:rPr lang="en-US" sz="2100" dirty="0" smtClean="0"/>
              <a:t>• </a:t>
            </a:r>
            <a:r>
              <a:rPr lang="en-US" sz="2100" b="1" dirty="0"/>
              <a:t>There is no upper limit to the number of shocks you give</a:t>
            </a:r>
            <a:r>
              <a:rPr lang="en-US" sz="2100" b="1" dirty="0" smtClean="0"/>
              <a:t>.</a:t>
            </a:r>
            <a:r>
              <a:rPr lang="en-US" sz="2100" dirty="0" smtClean="0"/>
              <a:t>. </a:t>
            </a:r>
          </a:p>
          <a:p>
            <a:pPr algn="l" rtl="0"/>
            <a:r>
              <a:rPr lang="en-US" sz="2100" dirty="0" smtClean="0"/>
              <a:t>• </a:t>
            </a:r>
            <a:r>
              <a:rPr lang="en-US" sz="2100" b="1" dirty="0"/>
              <a:t>AEDs can now be used even in infants with a pediatric </a:t>
            </a:r>
            <a:endParaRPr lang="en-US" sz="2100" b="1" dirty="0" smtClean="0"/>
          </a:p>
          <a:p>
            <a:pPr algn="l" rtl="0"/>
            <a:r>
              <a:rPr lang="en-US" sz="2100" b="1" dirty="0" smtClean="0"/>
              <a:t>• </a:t>
            </a:r>
            <a:r>
              <a:rPr lang="en-US" sz="2100" b="1" dirty="0"/>
              <a:t>Electric pacing is not recommended for routine use in cardiac arrest. </a:t>
            </a:r>
            <a:endParaRPr lang="en-US" sz="2100" b="1" dirty="0" smtClean="0"/>
          </a:p>
          <a:p>
            <a:pPr algn="l" rtl="0"/>
            <a:r>
              <a:rPr lang="en-US" sz="2100" b="1" dirty="0" smtClean="0"/>
              <a:t>• </a:t>
            </a:r>
            <a:r>
              <a:rPr lang="en-US" sz="2100" b="1" dirty="0"/>
              <a:t>If it is not a </a:t>
            </a:r>
            <a:r>
              <a:rPr lang="en-US" sz="2100" b="1" dirty="0" err="1"/>
              <a:t>shockable</a:t>
            </a:r>
            <a:r>
              <a:rPr lang="en-US" sz="2100" b="1" dirty="0"/>
              <a:t> rhythm, resume CPR for 2 min and then re attach the </a:t>
            </a:r>
            <a:r>
              <a:rPr lang="en-US" sz="2100" b="1" dirty="0" smtClean="0"/>
              <a:t>defibrillator</a:t>
            </a:r>
            <a:endParaRPr lang="en-US" sz="2100" dirty="0"/>
          </a:p>
        </p:txBody>
      </p:sp>
      <p:pic>
        <p:nvPicPr>
          <p:cNvPr id="2" name="صورة 1"/>
          <p:cNvPicPr>
            <a:picLocks noChangeAspect="1"/>
          </p:cNvPicPr>
          <p:nvPr/>
        </p:nvPicPr>
        <p:blipFill rotWithShape="1">
          <a:blip r:embed="rId2">
            <a:extLst>
              <a:ext uri="{28A0092B-C50C-407E-A947-70E740481C1C}">
                <a14:useLocalDpi xmlns:a14="http://schemas.microsoft.com/office/drawing/2010/main" val="0"/>
              </a:ext>
            </a:extLst>
          </a:blip>
          <a:srcRect t="21181" b="5096"/>
          <a:stretch/>
        </p:blipFill>
        <p:spPr>
          <a:xfrm>
            <a:off x="1835696" y="3481848"/>
            <a:ext cx="6336704" cy="3336881"/>
          </a:xfrm>
          <a:prstGeom prst="rect">
            <a:avLst/>
          </a:prstGeom>
        </p:spPr>
      </p:pic>
    </p:spTree>
    <p:extLst>
      <p:ext uri="{BB962C8B-B14F-4D97-AF65-F5344CB8AC3E}">
        <p14:creationId xmlns:p14="http://schemas.microsoft.com/office/powerpoint/2010/main" val="336317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9110670" cy="5262979"/>
          </a:xfrm>
          <a:prstGeom prst="rect">
            <a:avLst/>
          </a:prstGeom>
        </p:spPr>
        <p:txBody>
          <a:bodyPr wrap="square">
            <a:spAutoFit/>
          </a:bodyPr>
          <a:lstStyle/>
          <a:p>
            <a:pPr algn="l"/>
            <a:r>
              <a:rPr lang="en-US" sz="3600" b="1" dirty="0"/>
              <a:t>Advanced Cardiac Life Support </a:t>
            </a:r>
            <a:endParaRPr lang="en-US" sz="3600" b="1" dirty="0" smtClean="0"/>
          </a:p>
          <a:p>
            <a:pPr algn="l"/>
            <a:r>
              <a:rPr lang="en-US" sz="2000" b="1" dirty="0" smtClean="0"/>
              <a:t>Step </a:t>
            </a:r>
            <a:r>
              <a:rPr lang="en-US" sz="2000" b="1" dirty="0"/>
              <a:t>6: Drug Therapy </a:t>
            </a:r>
            <a:r>
              <a:rPr lang="en-US" sz="2000" b="1" dirty="0">
                <a:solidFill>
                  <a:srgbClr val="FF0000"/>
                </a:solidFill>
              </a:rPr>
              <a:t>• Use intravenous (IV) or </a:t>
            </a:r>
            <a:r>
              <a:rPr lang="en-US" sz="2000" b="1" dirty="0" err="1">
                <a:solidFill>
                  <a:srgbClr val="FF0000"/>
                </a:solidFill>
              </a:rPr>
              <a:t>intraosseous</a:t>
            </a:r>
            <a:r>
              <a:rPr lang="en-US" sz="2000" b="1" dirty="0">
                <a:solidFill>
                  <a:srgbClr val="FF0000"/>
                </a:solidFill>
              </a:rPr>
              <a:t> (IO) route for bolus delivery </a:t>
            </a:r>
            <a:r>
              <a:rPr lang="en-US" sz="2000" dirty="0">
                <a:solidFill>
                  <a:srgbClr val="FF0000"/>
                </a:solidFill>
              </a:rPr>
              <a:t>of drugs</a:t>
            </a:r>
            <a:r>
              <a:rPr lang="en-US" sz="2000" dirty="0"/>
              <a:t>. For IV use, </a:t>
            </a:r>
            <a:r>
              <a:rPr lang="en-US" sz="2000" dirty="0">
                <a:solidFill>
                  <a:srgbClr val="FF0000"/>
                </a:solidFill>
              </a:rPr>
              <a:t>give the bolus drug followed by a 20-mL saline push and raise the extremity</a:t>
            </a:r>
            <a:r>
              <a:rPr lang="en-US" sz="2000" dirty="0"/>
              <a:t>. • </a:t>
            </a:r>
            <a:r>
              <a:rPr lang="en-US" sz="2000" dirty="0">
                <a:solidFill>
                  <a:srgbClr val="FF0000"/>
                </a:solidFill>
              </a:rPr>
              <a:t>If both IV and IO are unavailable</a:t>
            </a:r>
            <a:r>
              <a:rPr lang="en-US" sz="2000" dirty="0"/>
              <a:t>, then tracheal route may be used. </a:t>
            </a:r>
            <a:r>
              <a:rPr lang="en-US" sz="2000" b="1" dirty="0"/>
              <a:t>Epinephrine, naloxone and </a:t>
            </a:r>
            <a:r>
              <a:rPr lang="en-US" sz="2000" b="1" dirty="0" err="1" smtClean="0"/>
              <a:t>lidocaine</a:t>
            </a:r>
            <a:r>
              <a:rPr lang="en-US" sz="2000" dirty="0" smtClean="0"/>
              <a:t>. </a:t>
            </a:r>
            <a:r>
              <a:rPr lang="en-US" sz="2000" dirty="0"/>
              <a:t>(Use 2–2½ times the dose diluted in 5–10 mL of distilled water or saline for the tracheal route) </a:t>
            </a:r>
            <a:endParaRPr lang="en-US" sz="2000" dirty="0" smtClean="0"/>
          </a:p>
          <a:p>
            <a:pPr algn="l"/>
            <a:r>
              <a:rPr lang="en-US" sz="2000" b="1" dirty="0" smtClean="0"/>
              <a:t>• </a:t>
            </a:r>
            <a:r>
              <a:rPr lang="en-US" sz="2000" b="1" dirty="0"/>
              <a:t>Give a vasopressor soon after giving the shock. Epinephrine IV/IO dose should be 1 mg every 3–5 min. </a:t>
            </a:r>
            <a:endParaRPr lang="en-US" sz="2000" b="1" dirty="0" smtClean="0"/>
          </a:p>
          <a:p>
            <a:pPr algn="l"/>
            <a:r>
              <a:rPr lang="en-US" sz="2000" dirty="0" smtClean="0"/>
              <a:t>• </a:t>
            </a:r>
            <a:r>
              <a:rPr lang="en-US" sz="2000" b="1" dirty="0" err="1"/>
              <a:t>Amiodarone</a:t>
            </a:r>
            <a:r>
              <a:rPr lang="en-US" sz="2000" b="1" dirty="0"/>
              <a:t> should be given when VF/VT is unresponsive to CPR</a:t>
            </a:r>
            <a:r>
              <a:rPr lang="en-US" sz="2000" dirty="0"/>
              <a:t>, </a:t>
            </a:r>
            <a:r>
              <a:rPr lang="en-US" sz="2000" b="1" dirty="0"/>
              <a:t>defibrillation, and vasopressor therapy. </a:t>
            </a:r>
            <a:r>
              <a:rPr lang="en-US" sz="2000" dirty="0"/>
              <a:t>IV/IO first dose should be </a:t>
            </a:r>
            <a:r>
              <a:rPr lang="en-US" sz="2000" b="1" dirty="0"/>
              <a:t>300 mg bolus</a:t>
            </a:r>
            <a:r>
              <a:rPr lang="en-US" sz="2000" dirty="0"/>
              <a:t>, and the </a:t>
            </a:r>
            <a:r>
              <a:rPr lang="en-US" sz="2000" b="1" dirty="0"/>
              <a:t>second dose should be 150 mg </a:t>
            </a:r>
            <a:r>
              <a:rPr lang="en-US" sz="2000" dirty="0"/>
              <a:t>(after 3–5 min if VF/VT recurs or persists). This may be followed by a 24-h infusion. (</a:t>
            </a:r>
            <a:r>
              <a:rPr lang="en-US" sz="2000" b="1" dirty="0"/>
              <a:t>Use </a:t>
            </a:r>
            <a:r>
              <a:rPr lang="en-US" sz="2000" b="1" dirty="0" err="1"/>
              <a:t>lidocaine</a:t>
            </a:r>
            <a:r>
              <a:rPr lang="en-US" sz="2000" b="1" dirty="0"/>
              <a:t> only if </a:t>
            </a:r>
            <a:r>
              <a:rPr lang="en-US" sz="2000" b="1" dirty="0" err="1"/>
              <a:t>amiodarone</a:t>
            </a:r>
            <a:r>
              <a:rPr lang="en-US" sz="2000" b="1" dirty="0"/>
              <a:t> is unavailable</a:t>
            </a:r>
            <a:r>
              <a:rPr lang="en-US" sz="2000" dirty="0"/>
              <a:t>.) </a:t>
            </a:r>
            <a:endParaRPr lang="en-US" sz="2000" dirty="0" smtClean="0"/>
          </a:p>
          <a:p>
            <a:pPr algn="l"/>
            <a:r>
              <a:rPr lang="en-US" sz="2000" b="1" dirty="0" smtClean="0">
                <a:solidFill>
                  <a:srgbClr val="FF0000"/>
                </a:solidFill>
              </a:rPr>
              <a:t>• </a:t>
            </a:r>
            <a:r>
              <a:rPr lang="en-US" sz="2000" b="1" dirty="0">
                <a:solidFill>
                  <a:srgbClr val="FF0000"/>
                </a:solidFill>
              </a:rPr>
              <a:t>Atropine should not be used during pulseless electrical activity or </a:t>
            </a:r>
            <a:r>
              <a:rPr lang="en-US" sz="2000" b="1" dirty="0" err="1" smtClean="0">
                <a:solidFill>
                  <a:srgbClr val="FF0000"/>
                </a:solidFill>
              </a:rPr>
              <a:t>asystole</a:t>
            </a:r>
            <a:endParaRPr lang="en-US" sz="2000" dirty="0" smtClean="0"/>
          </a:p>
        </p:txBody>
      </p:sp>
      <p:pic>
        <p:nvPicPr>
          <p:cNvPr id="2" name="صورة 1"/>
          <p:cNvPicPr>
            <a:picLocks noChangeAspect="1"/>
          </p:cNvPicPr>
          <p:nvPr/>
        </p:nvPicPr>
        <p:blipFill rotWithShape="1">
          <a:blip r:embed="rId2">
            <a:extLst>
              <a:ext uri="{28A0092B-C50C-407E-A947-70E740481C1C}">
                <a14:useLocalDpi xmlns:a14="http://schemas.microsoft.com/office/drawing/2010/main" val="0"/>
              </a:ext>
            </a:extLst>
          </a:blip>
          <a:srcRect l="15768" r="19396"/>
          <a:stretch/>
        </p:blipFill>
        <p:spPr>
          <a:xfrm rot="16200000">
            <a:off x="5850452" y="3574044"/>
            <a:ext cx="1965103" cy="4555333"/>
          </a:xfrm>
          <a:prstGeom prst="rect">
            <a:avLst/>
          </a:prstGeom>
        </p:spPr>
      </p:pic>
    </p:spTree>
    <p:extLst>
      <p:ext uri="{BB962C8B-B14F-4D97-AF65-F5344CB8AC3E}">
        <p14:creationId xmlns:p14="http://schemas.microsoft.com/office/powerpoint/2010/main" val="801625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1128" y="0"/>
            <a:ext cx="9155127" cy="3231654"/>
          </a:xfrm>
          <a:prstGeom prst="rect">
            <a:avLst/>
          </a:prstGeom>
        </p:spPr>
        <p:txBody>
          <a:bodyPr wrap="square">
            <a:spAutoFit/>
          </a:bodyPr>
          <a:lstStyle/>
          <a:p>
            <a:pPr algn="l"/>
            <a:r>
              <a:rPr lang="en-US" sz="2400" b="1" dirty="0">
                <a:solidFill>
                  <a:srgbClr val="FF0000"/>
                </a:solidFill>
              </a:rPr>
              <a:t>Step 7</a:t>
            </a:r>
            <a:r>
              <a:rPr lang="en-US" sz="2400" dirty="0"/>
              <a:t>: </a:t>
            </a:r>
            <a:r>
              <a:rPr lang="en-US" sz="3600" b="1" dirty="0"/>
              <a:t>Advanced Airway </a:t>
            </a:r>
            <a:endParaRPr lang="en-US" sz="3600" b="1" dirty="0" smtClean="0"/>
          </a:p>
          <a:p>
            <a:pPr algn="l"/>
            <a:r>
              <a:rPr lang="en-US" sz="2400" dirty="0" smtClean="0"/>
              <a:t>• the </a:t>
            </a:r>
            <a:r>
              <a:rPr lang="en-US" sz="2400" b="1" dirty="0"/>
              <a:t>endotracheal</a:t>
            </a:r>
            <a:r>
              <a:rPr lang="en-US" sz="2400" dirty="0"/>
              <a:t> tube or the </a:t>
            </a:r>
            <a:r>
              <a:rPr lang="en-US" sz="2400" b="1" dirty="0" err="1"/>
              <a:t>supraglottic</a:t>
            </a:r>
            <a:r>
              <a:rPr lang="en-US" sz="2400" dirty="0"/>
              <a:t> airway (</a:t>
            </a:r>
            <a:r>
              <a:rPr lang="en-US" sz="2400" b="1" dirty="0"/>
              <a:t>laryngeal mask </a:t>
            </a:r>
            <a:r>
              <a:rPr lang="en-US" sz="2400" dirty="0"/>
              <a:t>airway, </a:t>
            </a:r>
            <a:r>
              <a:rPr lang="en-US" sz="2400" b="1" dirty="0"/>
              <a:t>esophageal tracheal tube—</a:t>
            </a:r>
            <a:r>
              <a:rPr lang="en-US" sz="2400" b="1" dirty="0" err="1"/>
              <a:t>Combitube</a:t>
            </a:r>
            <a:r>
              <a:rPr lang="en-US" sz="2400" dirty="0"/>
              <a:t>, or </a:t>
            </a:r>
            <a:r>
              <a:rPr lang="en-US" sz="2400" b="1" dirty="0"/>
              <a:t>laryngeal</a:t>
            </a:r>
            <a:r>
              <a:rPr lang="en-US" sz="2400" dirty="0"/>
              <a:t> tube). </a:t>
            </a:r>
            <a:endParaRPr lang="en-US" sz="2400" dirty="0" smtClean="0"/>
          </a:p>
          <a:p>
            <a:pPr algn="l"/>
            <a:r>
              <a:rPr lang="en-US" sz="2400" dirty="0" smtClean="0"/>
              <a:t>• </a:t>
            </a:r>
            <a:r>
              <a:rPr lang="en-US" sz="2400" b="1" dirty="0"/>
              <a:t>Continue bag mask ventilation </a:t>
            </a:r>
            <a:r>
              <a:rPr lang="en-US" sz="2400" dirty="0"/>
              <a:t>if advanced airway </a:t>
            </a:r>
            <a:r>
              <a:rPr lang="en-US" sz="2400" b="1" dirty="0"/>
              <a:t>is not placed</a:t>
            </a:r>
            <a:r>
              <a:rPr lang="en-US" sz="2400" dirty="0"/>
              <a:t>. </a:t>
            </a:r>
            <a:endParaRPr lang="en-US" sz="2400" dirty="0" smtClean="0"/>
          </a:p>
          <a:p>
            <a:pPr algn="l"/>
            <a:r>
              <a:rPr lang="en-US" sz="2400" dirty="0" smtClean="0"/>
              <a:t>• </a:t>
            </a:r>
            <a:r>
              <a:rPr lang="en-US" sz="2400" b="1" dirty="0"/>
              <a:t>Confirm the placement </a:t>
            </a:r>
            <a:r>
              <a:rPr lang="en-US" sz="2400" dirty="0"/>
              <a:t>of advanced airway by the clinical method (</a:t>
            </a:r>
            <a:r>
              <a:rPr lang="en-US" sz="2400" b="1" dirty="0"/>
              <a:t>chest expansion </a:t>
            </a:r>
            <a:r>
              <a:rPr lang="en-US" sz="2400" dirty="0"/>
              <a:t>and </a:t>
            </a:r>
            <a:r>
              <a:rPr lang="en-US" sz="2400" b="1" dirty="0"/>
              <a:t>breath sound</a:t>
            </a:r>
            <a:r>
              <a:rPr lang="en-US" sz="2400" dirty="0"/>
              <a:t>), and in addition, use the </a:t>
            </a:r>
            <a:r>
              <a:rPr lang="en-US" sz="2400" b="1" dirty="0" smtClean="0"/>
              <a:t>waveform </a:t>
            </a:r>
            <a:r>
              <a:rPr lang="en-US" sz="2400" b="1" dirty="0" err="1"/>
              <a:t>capnography</a:t>
            </a:r>
            <a:r>
              <a:rPr lang="en-US" sz="2400" b="1" dirty="0"/>
              <a:t> </a:t>
            </a:r>
            <a:endParaRPr lang="en-US" sz="2400" b="1" dirty="0" smtClean="0"/>
          </a:p>
          <a:p>
            <a:pPr algn="l"/>
            <a:r>
              <a:rPr lang="en-US" sz="2400" dirty="0" smtClean="0"/>
              <a:t>• </a:t>
            </a:r>
            <a:r>
              <a:rPr lang="en-US" sz="2400" b="1" dirty="0"/>
              <a:t>Once advanced airway is in place</a:t>
            </a:r>
            <a:r>
              <a:rPr lang="en-US" sz="2400" dirty="0"/>
              <a:t>, give </a:t>
            </a:r>
            <a:r>
              <a:rPr lang="en-US" sz="2400" b="1" dirty="0"/>
              <a:t>10 breaths per </a:t>
            </a:r>
            <a:r>
              <a:rPr lang="en-US" sz="2400" b="1" dirty="0" smtClean="0"/>
              <a:t>minute</a:t>
            </a:r>
            <a:endParaRPr lang="en-US" sz="2400" dirty="0"/>
          </a:p>
        </p:txBody>
      </p:sp>
      <p:pic>
        <p:nvPicPr>
          <p:cNvPr id="2" name="صورة 1"/>
          <p:cNvPicPr>
            <a:picLocks noChangeAspect="1"/>
          </p:cNvPicPr>
          <p:nvPr/>
        </p:nvPicPr>
        <p:blipFill rotWithShape="1">
          <a:blip r:embed="rId2">
            <a:extLst>
              <a:ext uri="{28A0092B-C50C-407E-A947-70E740481C1C}">
                <a14:useLocalDpi xmlns:a14="http://schemas.microsoft.com/office/drawing/2010/main" val="0"/>
              </a:ext>
            </a:extLst>
          </a:blip>
          <a:srcRect b="2741"/>
          <a:stretch/>
        </p:blipFill>
        <p:spPr>
          <a:xfrm>
            <a:off x="4535418" y="3933056"/>
            <a:ext cx="4503751" cy="2884251"/>
          </a:xfrm>
          <a:prstGeom prst="rect">
            <a:avLst/>
          </a:prstGeom>
        </p:spPr>
      </p:pic>
      <p:pic>
        <p:nvPicPr>
          <p:cNvPr id="3" name="صورة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1680" y="3933056"/>
            <a:ext cx="2473608" cy="2947717"/>
          </a:xfrm>
          <a:prstGeom prst="rect">
            <a:avLst/>
          </a:prstGeom>
        </p:spPr>
      </p:pic>
    </p:spTree>
    <p:extLst>
      <p:ext uri="{BB962C8B-B14F-4D97-AF65-F5344CB8AC3E}">
        <p14:creationId xmlns:p14="http://schemas.microsoft.com/office/powerpoint/2010/main" val="15999171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237</TotalTime>
  <Words>1400</Words>
  <Application>Microsoft Office PowerPoint</Application>
  <PresentationFormat>عرض على الشاشة (3:4)‏</PresentationFormat>
  <Paragraphs>81</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تدفق</vt:lpstr>
      <vt:lpstr>ICU</vt:lpstr>
      <vt:lpstr>Cardiorespiratory Arrest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Maher</cp:lastModifiedBy>
  <cp:revision>19</cp:revision>
  <dcterms:created xsi:type="dcterms:W3CDTF">2025-01-18T14:23:44Z</dcterms:created>
  <dcterms:modified xsi:type="dcterms:W3CDTF">2025-01-21T19:44:20Z</dcterms:modified>
</cp:coreProperties>
</file>