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57" r:id="rId4"/>
    <p:sldId id="258" r:id="rId5"/>
    <p:sldId id="260" r:id="rId6"/>
    <p:sldId id="270" r:id="rId7"/>
    <p:sldId id="279" r:id="rId8"/>
    <p:sldId id="261" r:id="rId9"/>
    <p:sldId id="262" r:id="rId10"/>
    <p:sldId id="263" r:id="rId11"/>
    <p:sldId id="264" r:id="rId12"/>
    <p:sldId id="280" r:id="rId13"/>
    <p:sldId id="281" r:id="rId14"/>
    <p:sldId id="282" r:id="rId15"/>
    <p:sldId id="283" r:id="rId16"/>
    <p:sldId id="284" r:id="rId17"/>
    <p:sldId id="277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93" y="1521151"/>
            <a:ext cx="10485690" cy="33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0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0309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 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21742" y="826092"/>
            <a:ext cx="8904882" cy="478849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200"/>
              <a:buNone/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 Ventricular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Systole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Ventricular systole follows the depolarization of the ventricles and is represented by the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QRS complex in the ECG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end of atrial systole and just prior to atrial contraction, the ventricles contain approximately 130 mL blood in a resting adult in a standing position. This volume is known as the 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 diastolic volume (EDV)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or 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preload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Ventricular systole divided into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phases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Isovolumic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Ventricular Contraction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Ventricular Ejection.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4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068082" y="546931"/>
            <a:ext cx="9436530" cy="5364291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Isovolumic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Ventricular Contraction </a:t>
            </a:r>
            <a:r>
              <a:rPr lang="en-US" sz="1600" b="1" dirty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 called </a:t>
            </a:r>
            <a:r>
              <a:rPr lang="en-US" sz="1600" b="1" dirty="0" err="1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isovolumetric</a:t>
            </a:r>
            <a:r>
              <a:rPr lang="en-US" sz="1600" b="1" dirty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contraction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0510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ventricles begin to contract, but no blood is ejected because the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atrioventricular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(AV) and semilunar valves are still closed.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Ventricular Ejection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051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Once the pressure in the ventricles exceeds that in the aorta and pulmonary artery, the semilunar valves open, and blood is ejected into the systemic and pulmonary circulations.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Stroke volume depends on this phase which is the percentage of blood ejected from the ventricles.(60-80 ml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2"/>
              </a:buBlip>
            </a:pPr>
            <a:r>
              <a:rPr lang="en-US" sz="1600" dirty="0"/>
              <a:t>50–60 mL of blood remaining in the ventricle following contraction. This volume of blood is known as the </a:t>
            </a:r>
            <a:r>
              <a:rPr lang="en-US" sz="1600" b="1" dirty="0"/>
              <a:t>end systolic volume (ESV)</a:t>
            </a:r>
            <a:r>
              <a:rPr lang="en-US" sz="1600" dirty="0"/>
              <a:t>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7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</a:t>
            </a:r>
            <a:r>
              <a:rPr lang="en-US" dirty="0" smtClean="0">
                <a:solidFill>
                  <a:srgbClr val="6C64A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Ventricular Diastole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Ventricular relaxation, or diastole, follows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repolarization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ventricles and is represented by the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wave of the ECG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divided into two distinct phases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Isovolumetric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Relaxation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the blood is ejected, the ventricles relax, and the pressure drops below that in the arteries. Both semilunar and AV valves remain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closed.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 no change in the volume of blood in the ventricle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5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86071" y="663724"/>
            <a:ext cx="9163064" cy="457484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b. Ventricular Diastole (Filling Phase)</a:t>
            </a:r>
            <a:endParaRPr lang="en-US" sz="2400" dirty="0"/>
          </a:p>
          <a:p>
            <a:r>
              <a:rPr lang="en-US" sz="2400" dirty="0"/>
              <a:t>Once ventricular pressure falls below that in the </a:t>
            </a:r>
            <a:r>
              <a:rPr lang="en-US" sz="2400" dirty="0" smtClean="0"/>
              <a:t>atria</a:t>
            </a:r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The </a:t>
            </a:r>
            <a:r>
              <a:rPr lang="en-US" sz="2400" b="1" dirty="0"/>
              <a:t>two </a:t>
            </a:r>
            <a:r>
              <a:rPr lang="en-US" sz="2400" b="1" dirty="0" err="1"/>
              <a:t>atrioventricular</a:t>
            </a:r>
            <a:r>
              <a:rPr lang="en-US" sz="2400" dirty="0"/>
              <a:t> valves, the tricuspid and mitral valves, are both </a:t>
            </a:r>
            <a:r>
              <a:rPr lang="en-US" sz="2400" b="1" dirty="0"/>
              <a:t>open</a:t>
            </a:r>
            <a:r>
              <a:rPr lang="en-US" sz="2400" dirty="0"/>
              <a:t>, so blood flows from the atria and into the ventricles. Approximately </a:t>
            </a:r>
            <a:r>
              <a:rPr lang="en-US" sz="2400" b="1" dirty="0"/>
              <a:t>80 percent</a:t>
            </a:r>
            <a:r>
              <a:rPr lang="en-US" sz="2400" dirty="0"/>
              <a:t> of ventricular filling occurs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The two semilunar valves, the pulmonary and aortic valves, are closed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5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498" y="1204956"/>
            <a:ext cx="11139136" cy="438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0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Regulation and Control Mechanisms: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76628" y="1749038"/>
            <a:ext cx="9633083" cy="4711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 smtClean="0"/>
              <a:t> </a:t>
            </a:r>
            <a:r>
              <a:rPr lang="en-US" b="1" dirty="0"/>
              <a:t>1. Autonomic Nervous System (ANS)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• </a:t>
            </a:r>
            <a:r>
              <a:rPr lang="en-US" b="1" dirty="0"/>
              <a:t>Sympathetic Stimulation:</a:t>
            </a:r>
            <a:r>
              <a:rPr lang="en-US" dirty="0"/>
              <a:t> Increases heart rate and contractility (positive inotropic and </a:t>
            </a:r>
            <a:r>
              <a:rPr lang="en-US" dirty="0" err="1"/>
              <a:t>chronotropic</a:t>
            </a:r>
            <a:r>
              <a:rPr lang="en-US" dirty="0"/>
              <a:t> effects), enhancing cardiac output.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• Parasympathetic Stimulation (via the </a:t>
            </a:r>
            <a:r>
              <a:rPr lang="en-US" b="1" dirty="0" err="1"/>
              <a:t>Vagus</a:t>
            </a:r>
            <a:r>
              <a:rPr lang="en-US" b="1" dirty="0"/>
              <a:t> Nerve):</a:t>
            </a:r>
            <a:r>
              <a:rPr lang="en-US" dirty="0"/>
              <a:t> Slows heart rate and reduces contractility, conserving energy and maintaining baseline heart function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 2. Frank-Starling Law:</a:t>
            </a:r>
            <a:r>
              <a:rPr lang="en-US" dirty="0"/>
              <a:t> Increased venous return stretches the ventricular walls, leading to stronger contractions and increased stroke </a:t>
            </a:r>
            <a:r>
              <a:rPr lang="en-US" dirty="0" smtClean="0"/>
              <a:t>volume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3. Vascular Resistance and Afterload: </a:t>
            </a:r>
            <a:r>
              <a:rPr lang="en-US" dirty="0"/>
              <a:t>The pressure the ventricles must overcome to eject blood into the arteries. Increased afterload (e.g., from hypertension) can reduce stroke volume and strain the heart.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7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Clinical points: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15910" y="1632247"/>
            <a:ext cx="9188702" cy="4278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cardiac cycle is a tightly regulated process that ensures effective blood circulation in response to the body’s metabolic </a:t>
            </a:r>
            <a:r>
              <a:rPr lang="en-US" dirty="0" smtClean="0"/>
              <a:t>demands</a:t>
            </a:r>
          </a:p>
          <a:p>
            <a:pPr marL="0" indent="0">
              <a:buNone/>
            </a:pPr>
            <a:r>
              <a:rPr lang="en-US" b="1" dirty="0" smtClean="0"/>
              <a:t>Cardiac abnormalities: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• Heart Failure: </a:t>
            </a:r>
            <a:r>
              <a:rPr lang="en-US" dirty="0"/>
              <a:t>Results from inadequate ventricular contraction or filling, leading to decreased cardiac output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• Arrhythmias: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Disruptions in the electrical conduction can affect the timing of the cardiac cycle, leading to inefficient pumping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• </a:t>
            </a:r>
            <a:r>
              <a:rPr lang="en-US" b="1" dirty="0" err="1">
                <a:solidFill>
                  <a:srgbClr val="FF0000"/>
                </a:solidFill>
              </a:rPr>
              <a:t>Valvular</a:t>
            </a:r>
            <a:r>
              <a:rPr lang="en-US" b="1" dirty="0">
                <a:solidFill>
                  <a:srgbClr val="FF0000"/>
                </a:solidFill>
              </a:rPr>
              <a:t> Disease: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Conditions like stenosis or regurgitation alter the flow of blood through the heart, affecting cardiac efficiency.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89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ardiac Conduction System and Understanding ECG, Anim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8519" y="555477"/>
            <a:ext cx="9684244" cy="5443671"/>
          </a:xfrm>
        </p:spPr>
      </p:pic>
    </p:spTree>
    <p:extLst>
      <p:ext uri="{BB962C8B-B14F-4D97-AF65-F5344CB8AC3E}">
        <p14:creationId xmlns:p14="http://schemas.microsoft.com/office/powerpoint/2010/main" val="33197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41547" y="2256089"/>
            <a:ext cx="8374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ar-SA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28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69733" y="1674977"/>
            <a:ext cx="9470221" cy="4919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Q1\Each heartbeat requires all </a:t>
            </a:r>
            <a:r>
              <a:rPr lang="en-US" dirty="0"/>
              <a:t>true except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a.  Action potential </a:t>
            </a:r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Cardiac muscle </a:t>
            </a:r>
            <a:r>
              <a:rPr lang="en-US" dirty="0" smtClean="0"/>
              <a:t>contraction </a:t>
            </a:r>
            <a:endParaRPr lang="en-US" dirty="0"/>
          </a:p>
          <a:p>
            <a:pPr>
              <a:buAutoNum type="alphaLcPeriod" startAt="3"/>
            </a:pPr>
            <a:r>
              <a:rPr lang="en-US" dirty="0" smtClean="0"/>
              <a:t>Rhythmic impulses</a:t>
            </a:r>
            <a:endParaRPr lang="en-US" dirty="0"/>
          </a:p>
          <a:p>
            <a:pPr>
              <a:buAutoNum type="alphaLcPeriod" startAt="4"/>
            </a:pPr>
            <a:r>
              <a:rPr lang="en-US" dirty="0" smtClean="0"/>
              <a:t>resting </a:t>
            </a:r>
            <a:r>
              <a:rPr lang="en-US" dirty="0"/>
              <a:t>membrane potential is +</a:t>
            </a:r>
            <a:r>
              <a:rPr lang="en-US" dirty="0" smtClean="0"/>
              <a:t>90</a:t>
            </a:r>
            <a:endParaRPr lang="en-US" dirty="0"/>
          </a:p>
          <a:p>
            <a:pPr>
              <a:buAutoNum type="alphaLcPeriod" startAt="5"/>
            </a:pPr>
            <a:r>
              <a:rPr lang="en-US" dirty="0" smtClean="0"/>
              <a:t>resting </a:t>
            </a:r>
            <a:r>
              <a:rPr lang="en-US" dirty="0"/>
              <a:t>membrane potential is -</a:t>
            </a:r>
            <a:r>
              <a:rPr lang="en-US" dirty="0" smtClean="0"/>
              <a:t>90</a:t>
            </a:r>
          </a:p>
          <a:p>
            <a:pPr>
              <a:buAutoNum type="alphaLcPeriod" startAt="5"/>
            </a:pPr>
            <a:endParaRPr lang="en-US" dirty="0" smtClean="0"/>
          </a:p>
          <a:p>
            <a:pPr lvl="0"/>
            <a:r>
              <a:rPr lang="en-US" dirty="0" smtClean="0"/>
              <a:t>Q2</a:t>
            </a:r>
            <a:r>
              <a:rPr lang="en-US" dirty="0" smtClean="0"/>
              <a:t>\ what is the </a:t>
            </a:r>
            <a:r>
              <a:rPr lang="en-US" b="1" dirty="0"/>
              <a:t>excitation-contraction </a:t>
            </a:r>
            <a:r>
              <a:rPr lang="en-US" b="1" dirty="0" smtClean="0"/>
              <a:t>coupling</a:t>
            </a:r>
            <a:r>
              <a:rPr lang="en-US" dirty="0" smtClean="0"/>
              <a:t>?</a:t>
            </a: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3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58639" y="1615155"/>
            <a:ext cx="9145973" cy="4296067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	Cardiac cycle.</a:t>
            </a:r>
          </a:p>
          <a:p>
            <a:r>
              <a:rPr lang="en-US" sz="2400" dirty="0"/>
              <a:t>	Waveforms generated during cardiac cycle.</a:t>
            </a:r>
          </a:p>
          <a:p>
            <a:r>
              <a:rPr lang="en-US" sz="2400" dirty="0"/>
              <a:t>	Clinical points.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5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61189" y="606751"/>
            <a:ext cx="9043423" cy="53044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2400" b="1" dirty="0"/>
              <a:t>The cardiac cycle</a:t>
            </a:r>
            <a:r>
              <a:rPr lang="en-US" sz="2400" dirty="0"/>
              <a:t> refers to the sequence of mechanical and electrical events that occur with each heartbeat, allowing blood to circulate throughout the body. </a:t>
            </a:r>
          </a:p>
          <a:p>
            <a:r>
              <a:rPr lang="en-US" sz="2400" dirty="0"/>
              <a:t>The occurrence of a cardiac cycle is illustrated by a </a:t>
            </a:r>
            <a:r>
              <a:rPr lang="en-US" sz="2400" b="1" dirty="0"/>
              <a:t>heart rate</a:t>
            </a:r>
            <a:r>
              <a:rPr lang="en-US" sz="2400" dirty="0"/>
              <a:t>, which is naturally indicated as beats per minute.</a:t>
            </a:r>
          </a:p>
          <a:p>
            <a:r>
              <a:rPr lang="en-US" sz="2400" dirty="0"/>
              <a:t>A healthy human heart beats 72 times per minute which states that there are 72 cardiac cycles per minute.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2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41384" y="1392963"/>
            <a:ext cx="8870698" cy="4956561"/>
          </a:xfrm>
        </p:spPr>
        <p:txBody>
          <a:bodyPr>
            <a:normAutofit/>
          </a:bodyPr>
          <a:lstStyle/>
          <a:p>
            <a:r>
              <a:rPr lang="en-US" sz="2000" dirty="0"/>
              <a:t>The cardiac cycle last approximately 0.8 seconds and </a:t>
            </a:r>
            <a:r>
              <a:rPr lang="en-US" sz="2000" b="1" dirty="0"/>
              <a:t> consists of two main phases:</a:t>
            </a:r>
            <a:r>
              <a:rPr lang="en-US" sz="2000" dirty="0"/>
              <a:t> </a:t>
            </a:r>
            <a:r>
              <a:rPr lang="en-US" sz="2000" b="1" dirty="0"/>
              <a:t>systole (contraction)</a:t>
            </a:r>
            <a:r>
              <a:rPr lang="en-US" sz="2000" dirty="0"/>
              <a:t> and </a:t>
            </a:r>
            <a:r>
              <a:rPr lang="en-US" sz="2000" b="1" dirty="0"/>
              <a:t>diastole (relaxation)</a:t>
            </a:r>
            <a:r>
              <a:rPr lang="en-US" sz="2000" dirty="0"/>
              <a:t>, both of </a:t>
            </a:r>
            <a:r>
              <a:rPr lang="en-US" sz="2000" dirty="0" smtClean="0"/>
              <a:t>which involve </a:t>
            </a:r>
            <a:r>
              <a:rPr lang="en-US" sz="2000" dirty="0"/>
              <a:t>the atria and ventricles. </a:t>
            </a:r>
          </a:p>
          <a:p>
            <a:pPr marL="0" indent="0">
              <a:buNone/>
            </a:pP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cardiac cycle</a:t>
            </a:r>
            <a:r>
              <a:rPr lang="en-US" sz="2000" dirty="0"/>
              <a:t> The period of time that begins with contraction of the atria and ends with ventricular relaxation.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Systole</a:t>
            </a:r>
            <a:r>
              <a:rPr lang="en-US" sz="2000" dirty="0"/>
              <a:t> the period of contraction that the heart undergoes while it pumps blood into circulation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Diastole </a:t>
            </a:r>
            <a:r>
              <a:rPr lang="en-US" sz="2000" dirty="0"/>
              <a:t>the period of relaxation that occurs as the chambers fill with blood.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9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13197" y="817548"/>
            <a:ext cx="8990339" cy="5335424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Cardiac Cycle Phases</a:t>
            </a:r>
            <a:r>
              <a:rPr lang="en-US" sz="2000" u="sng" dirty="0"/>
              <a:t>: 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diagram below represents the different phases of the cardiac cycle. </a:t>
            </a:r>
            <a:r>
              <a:rPr lang="en-US" sz="2000" b="1" dirty="0"/>
              <a:t>The atrial systole, ventricular systole, atrial diastole, and ventricular diastole</a:t>
            </a:r>
            <a:r>
              <a:rPr lang="en-US" sz="2000" dirty="0"/>
              <a:t> are clearly mentioned in the cardiac cycle diagram given below.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4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86" y="71749"/>
            <a:ext cx="8780795" cy="67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3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38998" y="1170774"/>
            <a:ext cx="9274160" cy="5116463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1200"/>
              <a:buNone/>
            </a:pP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 Atrial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Diastole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200"/>
              <a:buNone/>
            </a:pPr>
            <a:r>
              <a:rPr lang="en-US" sz="2400" dirty="0" smtClean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beginning of the cardiac cycle, both the atria and ventricles are </a:t>
            </a:r>
            <a:r>
              <a:rPr lang="en-US" sz="2000" b="1" dirty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relaxed (diastole)</a:t>
            </a:r>
            <a:r>
              <a:rPr lang="en-US" sz="2000" dirty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Blood is flowing into the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 atrium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superior and inferior venae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cavae</a:t>
            </a:r>
            <a:r>
              <a:rPr lang="en-US" sz="2000" dirty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Blood flows into the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left atrium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the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four pulmonary veins.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200"/>
              <a:buNone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2000" dirty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</a:t>
            </a:r>
            <a:r>
              <a:rPr lang="en-US" sz="2000" b="1" dirty="0" err="1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atrioventricular</a:t>
            </a:r>
            <a:r>
              <a:rPr lang="en-US" sz="2000" dirty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valves, the tricuspid and mitral valves, are both </a:t>
            </a:r>
            <a:r>
              <a:rPr lang="en-US" sz="2000" b="1" dirty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</a:t>
            </a:r>
            <a:r>
              <a:rPr lang="en-US" sz="2000" dirty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so blood flows from the atria and into the ventricles. Approximately </a:t>
            </a:r>
            <a:r>
              <a:rPr lang="en-US" sz="2000" b="1" dirty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 percent</a:t>
            </a:r>
            <a:r>
              <a:rPr lang="en-US" sz="2000" dirty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ventricular filling occurs</a:t>
            </a:r>
            <a:r>
              <a:rPr lang="en-US" sz="2000" dirty="0" smtClean="0">
                <a:solidFill>
                  <a:srgbClr val="373D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2"/>
              </a:buBlip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two semilunar valves, the pulmonary and aortic valves, are closed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473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63575" y="877368"/>
            <a:ext cx="8915400" cy="37776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 smtClean="0"/>
              <a:t>2. Atrial  </a:t>
            </a:r>
            <a:r>
              <a:rPr lang="en-US" sz="2400" b="1" dirty="0"/>
              <a:t>Systole: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Contraction </a:t>
            </a:r>
            <a:r>
              <a:rPr lang="en-US" sz="2400" dirty="0"/>
              <a:t>of the atria follows depolarization, represented by the </a:t>
            </a:r>
            <a:r>
              <a:rPr lang="en-US" sz="2400" b="1" dirty="0"/>
              <a:t>P wave of the ECG</a:t>
            </a:r>
            <a:r>
              <a:rPr lang="en-US" sz="2400" dirty="0" smtClean="0"/>
              <a:t>.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Atrial contraction forces blood into the ventricles, accounting for about </a:t>
            </a:r>
            <a:r>
              <a:rPr lang="en-US" sz="2400" b="1" dirty="0"/>
              <a:t>20%</a:t>
            </a:r>
            <a:r>
              <a:rPr lang="en-US" sz="2400" dirty="0"/>
              <a:t> of the ventricular filling.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903531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</TotalTime>
  <Words>518</Words>
  <Application>Microsoft Office PowerPoint</Application>
  <PresentationFormat>ملء الشاشة</PresentationFormat>
  <Paragraphs>85</Paragraphs>
  <Slides>18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Wisp</vt:lpstr>
      <vt:lpstr>عرض تقديمي في PowerPoint</vt:lpstr>
      <vt:lpstr>quiz</vt:lpstr>
      <vt:lpstr>Learning Objectives: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 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Regulation and Control Mechanisms: </vt:lpstr>
      <vt:lpstr>Clinical points: 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19</cp:revision>
  <dcterms:created xsi:type="dcterms:W3CDTF">2024-10-03T06:33:18Z</dcterms:created>
  <dcterms:modified xsi:type="dcterms:W3CDTF">2024-10-12T15:12:40Z</dcterms:modified>
</cp:coreProperties>
</file>