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0" r:id="rId7"/>
    <p:sldId id="261" r:id="rId8"/>
    <p:sldId id="262" r:id="rId9"/>
    <p:sldId id="263" r:id="rId10"/>
    <p:sldId id="264" r:id="rId11"/>
    <p:sldId id="275" r:id="rId12"/>
    <p:sldId id="273" r:id="rId13"/>
    <p:sldId id="274" r:id="rId14"/>
    <p:sldId id="265" r:id="rId15"/>
    <p:sldId id="266" r:id="rId16"/>
    <p:sldId id="267" r:id="rId17"/>
    <p:sldId id="272" r:id="rId18"/>
    <p:sldId id="268" r:id="rId19"/>
    <p:sldId id="271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3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 ذات 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اب أو خط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416" y="1879664"/>
            <a:ext cx="10857350" cy="3495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2083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59294" y="367468"/>
            <a:ext cx="8581872" cy="6188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4793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31207" y="153825"/>
            <a:ext cx="8562886" cy="6625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1921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2386" r="-428"/>
          <a:stretch/>
        </p:blipFill>
        <p:spPr>
          <a:xfrm>
            <a:off x="3008118" y="1"/>
            <a:ext cx="9183881" cy="6899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5551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25069" y="183558"/>
            <a:ext cx="6135881" cy="6503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5874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862983" y="624110"/>
            <a:ext cx="9930213" cy="982499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Cardiomyocytes contraction (excitation-contraction coupling): </a:t>
            </a:r>
            <a:br>
              <a:rPr lang="en-US" sz="2400" b="1" dirty="0">
                <a:solidFill>
                  <a:srgbClr val="C00000"/>
                </a:solidFill>
              </a:rPr>
            </a:b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307363" y="1384419"/>
            <a:ext cx="9272187" cy="5298392"/>
          </a:xfrm>
        </p:spPr>
        <p:txBody>
          <a:bodyPr>
            <a:noAutofit/>
          </a:bodyPr>
          <a:lstStyle/>
          <a:p>
            <a:pPr lvl="0"/>
            <a:r>
              <a:rPr lang="en-US" sz="2000" dirty="0" smtClean="0"/>
              <a:t>Cardiac </a:t>
            </a:r>
            <a:r>
              <a:rPr lang="en-US" sz="2000" dirty="0"/>
              <a:t>muscle fibers contract via </a:t>
            </a:r>
            <a:r>
              <a:rPr lang="en-US" sz="2000" b="1" dirty="0"/>
              <a:t>excitation-contraction coupling</a:t>
            </a:r>
            <a:r>
              <a:rPr lang="en-US" sz="2000" b="1" dirty="0" smtClean="0"/>
              <a:t>.</a:t>
            </a:r>
          </a:p>
          <a:p>
            <a:pPr lvl="0"/>
            <a:endParaRPr lang="en-US" sz="2000" dirty="0"/>
          </a:p>
          <a:p>
            <a:pPr lvl="0"/>
            <a:r>
              <a:rPr lang="en-US" sz="2000" b="1" dirty="0"/>
              <a:t>Excitation-contraction coupling</a:t>
            </a:r>
            <a:r>
              <a:rPr lang="en-US" sz="2000" dirty="0"/>
              <a:t> describes the process of converting an electrical stimulus ( action potential ) into a mechanical response (muscle contraction</a:t>
            </a:r>
            <a:r>
              <a:rPr lang="en-US" sz="2000" dirty="0" smtClean="0"/>
              <a:t>).</a:t>
            </a:r>
          </a:p>
          <a:p>
            <a:pPr lvl="0"/>
            <a:endParaRPr lang="en-US" sz="2000" dirty="0"/>
          </a:p>
          <a:p>
            <a:pPr lvl="0"/>
            <a:r>
              <a:rPr lang="en-US" sz="2000" dirty="0"/>
              <a:t>The contraction of cardiac muscle (heart muscle) is initiated by electrical impulses known as action potentials </a:t>
            </a:r>
            <a:r>
              <a:rPr lang="en-US" sz="2000" dirty="0" smtClean="0"/>
              <a:t>.</a:t>
            </a:r>
          </a:p>
          <a:p>
            <a:pPr lvl="0"/>
            <a:endParaRPr lang="en-US" sz="2000" dirty="0"/>
          </a:p>
          <a:p>
            <a:pPr lvl="0"/>
            <a:r>
              <a:rPr lang="en-US" sz="2000" dirty="0"/>
              <a:t>These impulses  controls the rate of cardiac contraction.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264367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273018" y="817547"/>
            <a:ext cx="9272350" cy="5309787"/>
          </a:xfrm>
        </p:spPr>
        <p:txBody>
          <a:bodyPr>
            <a:normAutofit/>
          </a:bodyPr>
          <a:lstStyle/>
          <a:p>
            <a:pPr lvl="0"/>
            <a:r>
              <a:rPr lang="en-US" sz="2000" dirty="0"/>
              <a:t>The cells that create these rhythmic impulses are called pacemaker cells, and they directly control the </a:t>
            </a:r>
            <a:r>
              <a:rPr lang="en-US" sz="2000" b="1" dirty="0"/>
              <a:t>heart rate.</a:t>
            </a:r>
            <a:r>
              <a:rPr lang="en-US" sz="2000" dirty="0"/>
              <a:t>  </a:t>
            </a:r>
            <a:endParaRPr lang="en-US" sz="2000" dirty="0" smtClean="0"/>
          </a:p>
          <a:p>
            <a:pPr lvl="0"/>
            <a:endParaRPr lang="en-US" sz="2000" dirty="0"/>
          </a:p>
          <a:p>
            <a:pPr lvl="0"/>
            <a:r>
              <a:rPr lang="en-US" sz="2000" dirty="0"/>
              <a:t>Electrical stimulation in the form of a cardiac action potential triggers the release of </a:t>
            </a:r>
            <a:r>
              <a:rPr lang="en-US" sz="2000" b="1" dirty="0"/>
              <a:t>calcium</a:t>
            </a:r>
            <a:r>
              <a:rPr lang="en-US" sz="2000" dirty="0"/>
              <a:t> from the cell's internal calcium store, the sarcoplasmic reticulum. </a:t>
            </a:r>
            <a:endParaRPr lang="en-US" sz="2000" dirty="0" smtClean="0"/>
          </a:p>
          <a:p>
            <a:pPr lvl="0"/>
            <a:endParaRPr lang="en-US" sz="2000" dirty="0"/>
          </a:p>
          <a:p>
            <a:pPr lvl="0"/>
            <a:r>
              <a:rPr lang="en-US" sz="2000" dirty="0"/>
              <a:t>The </a:t>
            </a:r>
            <a:r>
              <a:rPr lang="en-US" sz="2000" b="1" dirty="0"/>
              <a:t>rise in calcium</a:t>
            </a:r>
            <a:r>
              <a:rPr lang="en-US" sz="2000" dirty="0"/>
              <a:t> inside the cell causes the cell's </a:t>
            </a:r>
            <a:r>
              <a:rPr lang="en-US" sz="2000" dirty="0" err="1"/>
              <a:t>myofilaments</a:t>
            </a:r>
            <a:r>
              <a:rPr lang="en-US" sz="2000" dirty="0"/>
              <a:t> to slide past each other in a process called </a:t>
            </a:r>
            <a:r>
              <a:rPr lang="en-US" sz="2000" b="1" dirty="0"/>
              <a:t>excitation-contraction coupling</a:t>
            </a:r>
            <a:r>
              <a:rPr lang="en-US" sz="2000" dirty="0" smtClean="0"/>
              <a:t>.</a:t>
            </a:r>
          </a:p>
          <a:p>
            <a:pPr lvl="0"/>
            <a:endParaRPr lang="en-US" sz="2000" dirty="0"/>
          </a:p>
          <a:p>
            <a:pPr lvl="0"/>
            <a:r>
              <a:rPr lang="en-US" sz="2000" dirty="0"/>
              <a:t>Contraction in cardiac muscle occurs due to the binding of the myosin head to adenosine triphosphate ( ATP ), which then pulls the actin filaments to the center of the sarcomere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982862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>
                <a:solidFill>
                  <a:srgbClr val="0372A6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Pathway of Cardiac Muscle Contraction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US" sz="24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230288" y="1501210"/>
            <a:ext cx="9485995" cy="5224330"/>
          </a:xfrm>
        </p:spPr>
        <p:txBody>
          <a:bodyPr>
            <a:normAutofit fontScale="92500" lnSpcReduction="10000"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The 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pathway of contraction can be described in five steps: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An action potential, induced by the pacemaker cells in the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sinoatrial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(SA) and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atrioventricular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(AV) nodes</a:t>
            </a: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lvl="0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  <a:tabLst>
                <a:tab pos="457200" algn="l"/>
              </a:tabLst>
            </a:pP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Action potential travels between sarcomeres, it activates the calcium channels in the T-tubules, resulting in an influx of calcium ions into the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cardiomyocyte</a:t>
            </a: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lvl="0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  <a:tabLst>
                <a:tab pos="457200" algn="l"/>
              </a:tabLst>
            </a:pP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Calcium in the cytoplasm initiates contraction. </a:t>
            </a:r>
            <a:endParaRPr lang="en-US" sz="20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  <a:tabLst>
                <a:tab pos="457200" algn="l"/>
              </a:tabLst>
            </a:pP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The myosin head binds and pulls the actin filaments toward the center of the sarcomere, contracting the muscle. </a:t>
            </a:r>
            <a:endParaRPr lang="en-US" sz="20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  <a:tabLst>
                <a:tab pos="457200" algn="l"/>
              </a:tabLst>
            </a:pP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Intracellular calcium is then removed by the sarcoplasmic reticulum,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2546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4295" y="202201"/>
            <a:ext cx="6870819" cy="6261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6964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80830" y="449053"/>
            <a:ext cx="7802309" cy="5780831"/>
          </a:xfrm>
          <a:prstGeom prst="rect">
            <a:avLst/>
          </a:prstGeom>
        </p:spPr>
      </p:pic>
      <p:sp>
        <p:nvSpPr>
          <p:cNvPr id="5" name="مربع نص 4"/>
          <p:cNvSpPr txBox="1"/>
          <p:nvPr/>
        </p:nvSpPr>
        <p:spPr>
          <a:xfrm>
            <a:off x="9537107" y="2221907"/>
            <a:ext cx="84603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A</a:t>
            </a:r>
          </a:p>
          <a:p>
            <a:pPr algn="ctr"/>
            <a:r>
              <a:rPr lang="en-US" sz="1200" b="1" dirty="0" smtClean="0"/>
              <a:t>Band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4164658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2341547" y="2256089"/>
            <a:ext cx="837487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THANK YOU</a:t>
            </a:r>
            <a:endParaRPr lang="ar-SA" sz="96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69283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Objectives:</a:t>
            </a:r>
            <a:br>
              <a:rPr lang="en-US" dirty="0"/>
            </a:b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358639" y="1615155"/>
            <a:ext cx="9145973" cy="4296067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lvl="0"/>
            <a:r>
              <a:rPr lang="en-US" sz="2400" dirty="0"/>
              <a:t>Cardiac action potential in cardiomyocytes and pacemaker tissue.</a:t>
            </a:r>
          </a:p>
          <a:p>
            <a:pPr lvl="0"/>
            <a:r>
              <a:rPr lang="en-US" sz="2400" dirty="0"/>
              <a:t>Mechanism of cardiac muscle contraction.</a:t>
            </a:r>
          </a:p>
          <a:p>
            <a:pPr lvl="0"/>
            <a:r>
              <a:rPr lang="en-US" sz="2400" dirty="0"/>
              <a:t>Excitation-contraction coupling.</a:t>
            </a:r>
          </a:p>
          <a:p>
            <a:pPr marL="0" indent="0">
              <a:buNone/>
            </a:pPr>
            <a:r>
              <a:rPr lang="en-US" sz="2400" dirty="0"/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2574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461189" y="606751"/>
            <a:ext cx="9043423" cy="530447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 </a:t>
            </a:r>
          </a:p>
          <a:p>
            <a:r>
              <a:rPr lang="en-US" sz="2800" dirty="0"/>
              <a:t>The primary function of cardiac muscle is to pump blood into circulation at a regular manner. Each pump represent one heartbeat.</a:t>
            </a:r>
          </a:p>
          <a:p>
            <a:r>
              <a:rPr lang="en-US" sz="2800" dirty="0"/>
              <a:t>The mechanism behind each heartbeat, each pump </a:t>
            </a:r>
            <a:r>
              <a:rPr lang="en-US" sz="2800" dirty="0" smtClean="0"/>
              <a:t>involves:</a:t>
            </a:r>
          </a:p>
          <a:p>
            <a:pPr marL="0" indent="0">
              <a:buNone/>
            </a:pPr>
            <a:r>
              <a:rPr lang="en-US" sz="2800" dirty="0" smtClean="0"/>
              <a:t> </a:t>
            </a:r>
            <a:endParaRPr lang="en-US" sz="2800" dirty="0"/>
          </a:p>
          <a:p>
            <a:pPr lvl="0"/>
            <a:r>
              <a:rPr lang="en-US" sz="2800" b="1" dirty="0"/>
              <a:t>action potential and</a:t>
            </a:r>
            <a:endParaRPr lang="en-US" sz="2800" dirty="0"/>
          </a:p>
          <a:p>
            <a:pPr lvl="0"/>
            <a:r>
              <a:rPr lang="en-US" sz="2800" b="1" dirty="0"/>
              <a:t>cardiac muscle contraction  </a:t>
            </a: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1247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66288" y="179639"/>
            <a:ext cx="7686290" cy="6434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0208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68854"/>
          </a:xfrm>
        </p:spPr>
        <p:txBody>
          <a:bodyPr>
            <a:normAutofit fontScale="90000"/>
          </a:bodyPr>
          <a:lstStyle/>
          <a:p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Action 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potential and </a:t>
            </a:r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Electricity of 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cardiac muscle: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US" sz="24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341384" y="1392963"/>
            <a:ext cx="8870698" cy="4956561"/>
          </a:xfrm>
        </p:spPr>
        <p:txBody>
          <a:bodyPr>
            <a:normAutofit/>
          </a:bodyPr>
          <a:lstStyle/>
          <a:p>
            <a:pPr marL="22860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contraction of cardiac muscle (heart muscle) is initiated by electrical impulses known as action potentials.</a:t>
            </a:r>
            <a:endParaRPr lang="en-US" sz="2400" dirty="0" smtClean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2860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These impulses control the rate of cardiac contraction.</a:t>
            </a:r>
            <a:r>
              <a:rPr lang="ar-IQ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2400" dirty="0" smtClean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286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cardiac action potential (AP) 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 a brief change in voltage (membrane potential) across the cell membrane or sarcolemma. This is caused by the movement of charged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cations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between the inside and outside of the cell, through protein structures called ion channels.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0996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213197" y="817548"/>
            <a:ext cx="8990339" cy="5335424"/>
          </a:xfrm>
        </p:spPr>
        <p:txBody>
          <a:bodyPr>
            <a:normAutofit/>
          </a:bodyPr>
          <a:lstStyle/>
          <a:p>
            <a:pPr marL="228600" lv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A53010"/>
              </a:buClr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cells that create these rhythmic impulses are called pacemaker cells, and they directly control the 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heart rate (60-100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</a:p>
          <a:p>
            <a:pPr marL="228600" lv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A53010"/>
              </a:buClr>
            </a:pPr>
            <a:endParaRPr lang="en-US" sz="2800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28600" lv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A53010"/>
              </a:buClr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All cardiac muscle cells are electrically linked to one another, by 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intercalated discs 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which allow the action potential to pass from one cell to the next. This means that all atrial cells can contract together, and then all ventricular cells. </a:t>
            </a:r>
            <a:endParaRPr lang="en-US" sz="28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9458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238998" y="1170774"/>
            <a:ext cx="9274160" cy="5116463"/>
          </a:xfrm>
        </p:spPr>
        <p:txBody>
          <a:bodyPr>
            <a:noAutofit/>
          </a:bodyPr>
          <a:lstStyle/>
          <a:p>
            <a:pPr lvl="0">
              <a:lnSpc>
                <a:spcPct val="115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During diastole (when the heart is relaxed), the cells are in their most extended state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15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Resting membrane potential is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the difference between inside and outside of the 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cell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which is always </a:t>
            </a:r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negative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15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Myocardial fibers have a resting membrane 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potential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of approximately 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(-90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Resting potential for  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nodal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(pacemaker) cells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 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−60 mV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447395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563575" y="877368"/>
            <a:ext cx="8915400" cy="3777622"/>
          </a:xfrm>
        </p:spPr>
        <p:txBody>
          <a:bodyPr>
            <a:normAutofit/>
          </a:bodyPr>
          <a:lstStyle/>
          <a:p>
            <a:r>
              <a:rPr lang="en-US" sz="2400" b="1" dirty="0"/>
              <a:t>The action potential cardiac muscles is divided into 5 phases: </a:t>
            </a:r>
            <a:endParaRPr lang="en-US" sz="2400" dirty="0"/>
          </a:p>
          <a:p>
            <a:pPr marL="0" indent="0">
              <a:buNone/>
            </a:pPr>
            <a:r>
              <a:rPr lang="en-US" sz="2400" b="1" dirty="0"/>
              <a:t> </a:t>
            </a:r>
            <a:endParaRPr lang="en-US" sz="2400" dirty="0"/>
          </a:p>
          <a:p>
            <a:pPr lvl="0"/>
            <a:r>
              <a:rPr lang="en-US" sz="2400" dirty="0"/>
              <a:t>The cardiac action potential lasts approximately 200 millisecond.</a:t>
            </a:r>
          </a:p>
          <a:p>
            <a:pPr lvl="0"/>
            <a:r>
              <a:rPr lang="en-US" sz="2400" dirty="0"/>
              <a:t>Divided into 5 phases: (4) resting, (0) upstroke, (1) early repolarization, (2) plateau, and (3) final repolarization.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590353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60309"/>
          </a:xfrm>
        </p:spPr>
        <p:txBody>
          <a:bodyPr>
            <a:normAutofit fontScale="90000"/>
          </a:bodyPr>
          <a:lstStyle/>
          <a:p>
            <a:pPr marL="342900" lvl="0" indent="-342900">
              <a:spcBef>
                <a:spcPts val="1000"/>
              </a:spcBef>
            </a:pPr>
            <a:r>
              <a:rPr lang="en-US" sz="2400" b="1" dirty="0" smtClean="0">
                <a:solidFill>
                  <a:srgbClr val="FF0000"/>
                </a:solidFill>
              </a:rPr>
              <a:t>Cardiac action </a:t>
            </a:r>
            <a:r>
              <a:rPr lang="en-US" sz="2400" b="1" dirty="0">
                <a:solidFill>
                  <a:srgbClr val="FF0000"/>
                </a:solidFill>
              </a:rPr>
              <a:t>potential </a:t>
            </a:r>
            <a:r>
              <a:rPr lang="en-US" sz="2400" b="1" dirty="0" smtClean="0">
                <a:solidFill>
                  <a:srgbClr val="FF0000"/>
                </a:solidFill>
              </a:rPr>
              <a:t>phases</a:t>
            </a:r>
            <a:r>
              <a:rPr lang="en-US" sz="2400" b="1" dirty="0">
                <a:solidFill>
                  <a:srgbClr val="FF0000"/>
                </a:solidFill>
              </a:rPr>
              <a:t>: </a:t>
            </a:r>
            <a:r>
              <a:rPr lang="en-US" sz="18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18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sz="18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 </a:t>
            </a:r>
            <a:r>
              <a:rPr lang="en-US" sz="18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18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332838" y="1561031"/>
            <a:ext cx="8904882" cy="4788494"/>
          </a:xfrm>
        </p:spPr>
        <p:txBody>
          <a:bodyPr>
            <a:normAutofit fontScale="92500" lnSpcReduction="20000"/>
          </a:bodyPr>
          <a:lstStyle/>
          <a:p>
            <a:pPr marL="15621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19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Phase 4</a:t>
            </a:r>
            <a:r>
              <a:rPr lang="en-US" sz="19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–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Resting potential (RMP) (-90 mV)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: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5621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Potassium leaks out of cells … negative intracellular potential.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5621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5621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Phase 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0 -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Depolarization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approximately +52 mv due to 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5621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sodium influx (into the cells) via fast sodium channels.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5621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5621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Phase 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1 -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Partial repolarization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due to the 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closure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of fast sodium channels and opening of potassium (K) channels …so efflux (leaves the cell) of 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potassium.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5621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5621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Phase 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2 - 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plateau phase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 maintained by the influx (in) of calcium. Potassium efflux(out) also occurs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156210" indent="0">
              <a:lnSpc>
                <a:spcPct val="115000"/>
              </a:lnSpc>
              <a:spcBef>
                <a:spcPts val="0"/>
              </a:spcBef>
              <a:buNone/>
            </a:pP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5621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Phase 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3 -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Repolarization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back to RMP due to potassium efflux and closure of sodium and calcium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channels</a:t>
            </a:r>
          </a:p>
          <a:p>
            <a:pPr marL="156210" indent="0">
              <a:lnSpc>
                <a:spcPct val="115000"/>
              </a:lnSpc>
              <a:spcBef>
                <a:spcPts val="0"/>
              </a:spcBef>
              <a:buNone/>
            </a:pP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5621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(k channels when opened &gt;&gt;&gt; k efflux outside the cell always)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56210" marR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347837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67</TotalTime>
  <Words>553</Words>
  <Application>Microsoft Office PowerPoint</Application>
  <PresentationFormat>ملء الشاشة</PresentationFormat>
  <Paragraphs>74</Paragraphs>
  <Slides>19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7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19</vt:i4>
      </vt:variant>
    </vt:vector>
  </HeadingPairs>
  <TitlesOfParts>
    <vt:vector size="27" baseType="lpstr">
      <vt:lpstr>Arial</vt:lpstr>
      <vt:lpstr>Calibri</vt:lpstr>
      <vt:lpstr>Century Gothic</vt:lpstr>
      <vt:lpstr>Symbol</vt:lpstr>
      <vt:lpstr>Tahoma</vt:lpstr>
      <vt:lpstr>Times New Roman</vt:lpstr>
      <vt:lpstr>Wingdings 3</vt:lpstr>
      <vt:lpstr>Wisp</vt:lpstr>
      <vt:lpstr>عرض تقديمي في PowerPoint</vt:lpstr>
      <vt:lpstr>Learning Objectives: </vt:lpstr>
      <vt:lpstr>عرض تقديمي في PowerPoint</vt:lpstr>
      <vt:lpstr>عرض تقديمي في PowerPoint</vt:lpstr>
      <vt:lpstr>Action potential and Electricity of the cardiac muscle:  </vt:lpstr>
      <vt:lpstr>عرض تقديمي في PowerPoint</vt:lpstr>
      <vt:lpstr>عرض تقديمي في PowerPoint</vt:lpstr>
      <vt:lpstr>عرض تقديمي في PowerPoint</vt:lpstr>
      <vt:lpstr>Cardiac action potential phases:   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Cardiomyocytes contraction (excitation-contraction coupling):  </vt:lpstr>
      <vt:lpstr>عرض تقديمي في PowerPoint</vt:lpstr>
      <vt:lpstr>Pathway of Cardiac Muscle Contraction </vt:lpstr>
      <vt:lpstr>عرض تقديمي في PowerPoint</vt:lpstr>
      <vt:lpstr>عرض تقديمي في PowerPoint</vt:lpstr>
      <vt:lpstr>عرض تقديمي في PowerPoint</vt:lpstr>
    </vt:vector>
  </TitlesOfParts>
  <Company>SACC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Maher</dc:creator>
  <cp:lastModifiedBy>Maher</cp:lastModifiedBy>
  <cp:revision>10</cp:revision>
  <dcterms:created xsi:type="dcterms:W3CDTF">2024-10-03T06:33:18Z</dcterms:created>
  <dcterms:modified xsi:type="dcterms:W3CDTF">2024-10-04T14:49:48Z</dcterms:modified>
</cp:coreProperties>
</file>