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8" r:id="rId8"/>
    <p:sldId id="261" r:id="rId9"/>
    <p:sldId id="283" r:id="rId10"/>
    <p:sldId id="286" r:id="rId11"/>
    <p:sldId id="263" r:id="rId12"/>
    <p:sldId id="289" r:id="rId13"/>
    <p:sldId id="275" r:id="rId14"/>
    <p:sldId id="267" r:id="rId15"/>
    <p:sldId id="277" r:id="rId16"/>
    <p:sldId id="269" r:id="rId17"/>
    <p:sldId id="270" r:id="rId18"/>
    <p:sldId id="274" r:id="rId1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59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77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02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27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522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983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969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68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374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75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209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0318-E60B-447F-9D62-CA358C652F69}" type="datetimeFigureOut">
              <a:rPr lang="ar-IQ" smtClean="0"/>
              <a:t>27/03/1446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389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Adaptive Immunity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Acquired or adaptive immunity: It is the resistance of individuals to environmental and foreign bodies exposes during life. It is also called specific immunity.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8760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35" y="1952625"/>
            <a:ext cx="7456930" cy="4351338"/>
          </a:xfrm>
        </p:spPr>
      </p:pic>
    </p:spTree>
    <p:extLst>
      <p:ext uri="{BB962C8B-B14F-4D97-AF65-F5344CB8AC3E}">
        <p14:creationId xmlns:p14="http://schemas.microsoft.com/office/powerpoint/2010/main" val="24406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Cellular component of the adaptive</a:t>
            </a:r>
            <a:br>
              <a:rPr lang="en-US" dirty="0" smtClean="0"/>
            </a:br>
            <a:r>
              <a:rPr lang="en-US" dirty="0" smtClean="0"/>
              <a:t>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Many types of cells participate in the </a:t>
            </a:r>
            <a:r>
              <a:rPr lang="en-US" dirty="0" err="1" smtClean="0"/>
              <a:t>adative</a:t>
            </a:r>
            <a:r>
              <a:rPr lang="en-US" dirty="0" smtClean="0"/>
              <a:t> defense mechanism specifically:</a:t>
            </a:r>
          </a:p>
          <a:p>
            <a:r>
              <a:rPr lang="en-US" dirty="0" smtClean="0"/>
              <a:t> The types of cells are:.</a:t>
            </a:r>
          </a:p>
          <a:p>
            <a:r>
              <a:rPr lang="en-US" b="1" dirty="0" smtClean="0"/>
              <a:t>A.-Monocytes and their derivatives which are:</a:t>
            </a:r>
          </a:p>
          <a:p>
            <a:r>
              <a:rPr lang="en-US" dirty="0" smtClean="0"/>
              <a:t>1. Monocytes in blood.</a:t>
            </a:r>
          </a:p>
          <a:p>
            <a:r>
              <a:rPr lang="en-US" dirty="0" smtClean="0"/>
              <a:t>2. Dendritic cells in skin, surrounding tissues, and lymph nodes.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Kupfer</a:t>
            </a:r>
            <a:r>
              <a:rPr lang="en-US" dirty="0" smtClean="0"/>
              <a:t> cells in the liver.</a:t>
            </a:r>
          </a:p>
          <a:p>
            <a:r>
              <a:rPr lang="en-US" dirty="0" smtClean="0"/>
              <a:t>4. Alveolar macrophages in the lung.</a:t>
            </a:r>
          </a:p>
          <a:p>
            <a:r>
              <a:rPr lang="en-US" dirty="0" smtClean="0"/>
              <a:t>5 Microglial cells in the brain.</a:t>
            </a:r>
          </a:p>
          <a:p>
            <a:r>
              <a:rPr lang="en-US" dirty="0" smtClean="0"/>
              <a:t>6. Osteoclast in bones</a:t>
            </a:r>
          </a:p>
          <a:p>
            <a:r>
              <a:rPr lang="en-US" dirty="0" smtClean="0"/>
              <a:t>7. Synovial A cells in joints.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Mesengial</a:t>
            </a:r>
            <a:r>
              <a:rPr lang="en-US" dirty="0" smtClean="0"/>
              <a:t> phagocytes in kidneys.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Langerhan’s</a:t>
            </a:r>
            <a:r>
              <a:rPr lang="en-US" dirty="0" smtClean="0"/>
              <a:t> cells in skin.</a:t>
            </a:r>
          </a:p>
          <a:p>
            <a:r>
              <a:rPr lang="en-US" dirty="0" smtClean="0"/>
              <a:t>10.. Macrophages in the peripheral tissues.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159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-4619625"/>
            <a:ext cx="11715750" cy="162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functions of the monocytes and its derivatives: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Production of inflammatory mediators.</a:t>
            </a:r>
          </a:p>
          <a:p>
            <a:r>
              <a:rPr lang="en-US" dirty="0" smtClean="0"/>
              <a:t>2. Phagocytosis of the foreign bodies.</a:t>
            </a:r>
          </a:p>
          <a:p>
            <a:r>
              <a:rPr lang="en-US" dirty="0" smtClean="0"/>
              <a:t>3. Presentation of foreign antigens to the lymphocytes.</a:t>
            </a:r>
            <a:endParaRPr lang="en-US" dirty="0"/>
          </a:p>
          <a:p>
            <a:r>
              <a:rPr lang="en-US" dirty="0" smtClean="0"/>
              <a:t>4. Production of some immunological mediators.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1943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components of adaptive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b="1" dirty="0"/>
              <a:t>B</a:t>
            </a:r>
            <a:r>
              <a:rPr lang="en-US" b="1" dirty="0" smtClean="0"/>
              <a:t>: The granulocytes:</a:t>
            </a:r>
          </a:p>
          <a:p>
            <a:r>
              <a:rPr lang="en-US" dirty="0" smtClean="0"/>
              <a:t>There are three types of granulocytes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1 </a:t>
            </a:r>
            <a:r>
              <a:rPr lang="en-US" b="1" dirty="0" smtClean="0"/>
              <a:t>- The Neutrophils.</a:t>
            </a:r>
            <a:r>
              <a:rPr lang="en-US" dirty="0" smtClean="0"/>
              <a:t>( have neutrally stained cytoplasmic granules):</a:t>
            </a:r>
          </a:p>
          <a:p>
            <a:pPr marL="0" indent="0">
              <a:buNone/>
            </a:pPr>
            <a:r>
              <a:rPr lang="en-US" dirty="0" smtClean="0"/>
              <a:t>       They are active in bacterial infection. They cause killing of the microorganisms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especially   bacteria. Phagocytosis also. They are classified </a:t>
            </a:r>
            <a:r>
              <a:rPr lang="en-US" b="1" dirty="0" smtClean="0"/>
              <a:t>as microphages.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2. -The Eosinophils.</a:t>
            </a:r>
            <a:r>
              <a:rPr lang="en-US" dirty="0" smtClean="0"/>
              <a:t>( have acidic orange cytoplasmic granules):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main function of the eosinophils is active against parasitic infection.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They are also active in cases of allergy.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3. The  Basophils. </a:t>
            </a:r>
            <a:r>
              <a:rPr lang="en-US" dirty="0" smtClean="0"/>
              <a:t>( have basic violet color  stained cytoplasmic granules).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they are active in cases of inflammation and allergy.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  4. The Mast cells: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They are mainly active in cases of allergy and inflammation.</a:t>
            </a:r>
          </a:p>
          <a:p>
            <a:pPr marL="0" indent="0">
              <a:buNone/>
            </a:pPr>
            <a:r>
              <a:rPr lang="en-US" b="1" dirty="0" smtClean="0"/>
              <a:t>The basophils may be their </a:t>
            </a:r>
            <a:r>
              <a:rPr lang="en-US" b="1" dirty="0" err="1" smtClean="0"/>
              <a:t>precursers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granulocytes have lobulated </a:t>
            </a:r>
            <a:r>
              <a:rPr lang="en-US" dirty="0" err="1" smtClean="0"/>
              <a:t>nucleous</a:t>
            </a:r>
            <a:r>
              <a:rPr lang="en-US" dirty="0" smtClean="0"/>
              <a:t>  with two to five lobules.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They have granulated cytoplasm. The granules are colored according to the type of cells.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893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7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Immunological cells- Chart: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84" y="252662"/>
            <a:ext cx="9737431" cy="6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components of the adaptive immunity;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494970"/>
            <a:ext cx="11552463" cy="536302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Immunological cells;</a:t>
            </a:r>
          </a:p>
          <a:p>
            <a:r>
              <a:rPr lang="en-US" b="1" dirty="0"/>
              <a:t>C</a:t>
            </a:r>
            <a:r>
              <a:rPr lang="en-US" b="1" dirty="0" smtClean="0"/>
              <a:t>: Lymphocytes:</a:t>
            </a:r>
          </a:p>
          <a:p>
            <a:r>
              <a:rPr lang="en-US" dirty="0" smtClean="0"/>
              <a:t>There are three types of lymphocytes which are:</a:t>
            </a:r>
          </a:p>
          <a:p>
            <a:pPr marL="0" indent="0">
              <a:buNone/>
            </a:pPr>
            <a:r>
              <a:rPr lang="en-US" b="1" dirty="0" smtClean="0"/>
              <a:t>   1. B-cells :</a:t>
            </a:r>
            <a:r>
              <a:rPr lang="en-US" dirty="0" smtClean="0"/>
              <a:t> its final maturation stage is plasms cells  .  They are the main effector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cells in the humoral immunity. They are responsible of production of the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antibodies.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Also they can present antigens to the T-lymphocytes.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2. T-lymphocytes : </a:t>
            </a:r>
            <a:r>
              <a:rPr lang="en-US" dirty="0" smtClean="0"/>
              <a:t>which are the active cells in both humoral and cell mediated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immunity. It consists of different types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helper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suppressor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cytotoxic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regulatory cells.</a:t>
            </a:r>
          </a:p>
          <a:p>
            <a:pPr marL="0" indent="0">
              <a:buNone/>
            </a:pPr>
            <a:r>
              <a:rPr lang="en-US" dirty="0" smtClean="0"/>
              <a:t>      The main functions of T-cells are cytotoxic and regulatory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3. Natural killers:  </a:t>
            </a:r>
            <a:r>
              <a:rPr lang="en-US" dirty="0" smtClean="0"/>
              <a:t>which are active against cancer and virally infected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They are mainly cytotoxic.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40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humoral component of the adaptive immunity;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 consists of the following:</a:t>
            </a:r>
          </a:p>
          <a:p>
            <a:r>
              <a:rPr lang="en-US" b="1" dirty="0" smtClean="0"/>
              <a:t>1. The complement proteins: </a:t>
            </a:r>
          </a:p>
          <a:p>
            <a:r>
              <a:rPr lang="en-US" dirty="0" smtClean="0"/>
              <a:t>They are a group of heat labile proteins  with many functions.</a:t>
            </a:r>
          </a:p>
          <a:p>
            <a:r>
              <a:rPr lang="en-US" b="1" dirty="0" smtClean="0"/>
              <a:t>2. The antibodies:</a:t>
            </a:r>
          </a:p>
          <a:p>
            <a:r>
              <a:rPr lang="en-US" dirty="0" smtClean="0"/>
              <a:t>They are five types of a highly specific antibodies produced by B-cells reacting against foreign antigens.</a:t>
            </a:r>
          </a:p>
          <a:p>
            <a:r>
              <a:rPr lang="en-US" dirty="0" smtClean="0"/>
              <a:t>They are </a:t>
            </a:r>
            <a:r>
              <a:rPr lang="en-US" b="1" dirty="0" smtClean="0"/>
              <a:t>IgG</a:t>
            </a:r>
            <a:r>
              <a:rPr lang="en-US" b="1" dirty="0"/>
              <a:t> </a:t>
            </a:r>
            <a:r>
              <a:rPr lang="en-US" b="1" dirty="0" smtClean="0"/>
              <a:t>, IgM ,IgA</a:t>
            </a:r>
            <a:r>
              <a:rPr lang="en-US" b="1" dirty="0"/>
              <a:t> </a:t>
            </a:r>
            <a:r>
              <a:rPr lang="en-US" b="1" dirty="0" smtClean="0"/>
              <a:t>, </a:t>
            </a:r>
            <a:r>
              <a:rPr lang="en-US" b="1" dirty="0" err="1" smtClean="0"/>
              <a:t>IgE</a:t>
            </a:r>
            <a:r>
              <a:rPr lang="en-US" b="1" dirty="0" smtClean="0"/>
              <a:t>, and </a:t>
            </a:r>
            <a:r>
              <a:rPr lang="en-US" b="1" dirty="0" err="1" smtClean="0"/>
              <a:t>IgD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3. The interferons:</a:t>
            </a:r>
          </a:p>
          <a:p>
            <a:r>
              <a:rPr lang="en-US" dirty="0" smtClean="0"/>
              <a:t>They are specific soluble proteins with antiviral and regulatory immunological functions.</a:t>
            </a:r>
          </a:p>
          <a:p>
            <a:r>
              <a:rPr lang="en-US" dirty="0" smtClean="0"/>
              <a:t>They are three main types,</a:t>
            </a:r>
            <a:r>
              <a:rPr lang="en-US" b="1" dirty="0" smtClean="0"/>
              <a:t> Alpha interferon , Beta interferon, and Gamma interferon.</a:t>
            </a:r>
          </a:p>
          <a:p>
            <a:r>
              <a:rPr lang="en-US" b="1" dirty="0" smtClean="0"/>
              <a:t>4. The interleukins: </a:t>
            </a:r>
            <a:r>
              <a:rPr lang="en-US" dirty="0" smtClean="0"/>
              <a:t>are a group </a:t>
            </a:r>
            <a:r>
              <a:rPr lang="en-US" smtClean="0"/>
              <a:t>of soluble </a:t>
            </a:r>
            <a:r>
              <a:rPr lang="en-US" dirty="0" smtClean="0"/>
              <a:t>mediators produced by the</a:t>
            </a:r>
          </a:p>
          <a:p>
            <a:r>
              <a:rPr lang="en-US" dirty="0"/>
              <a:t> </a:t>
            </a:r>
            <a:r>
              <a:rPr lang="en-US" dirty="0" smtClean="0"/>
              <a:t>   lymphocytes and macrophages with immunological regulatory functions.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176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Receptors of the adaptive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There are many receptors participate in the adaptive immune reactions which are:</a:t>
            </a:r>
          </a:p>
          <a:p>
            <a:r>
              <a:rPr lang="en-US" b="1" dirty="0" smtClean="0"/>
              <a:t>1. The T-cell receptors: </a:t>
            </a:r>
            <a:r>
              <a:rPr lang="en-US" dirty="0" smtClean="0"/>
              <a:t>present on the surface of the T-cells which</a:t>
            </a:r>
          </a:p>
          <a:p>
            <a:r>
              <a:rPr lang="en-US" dirty="0"/>
              <a:t> </a:t>
            </a:r>
            <a:r>
              <a:rPr lang="en-US" dirty="0" smtClean="0"/>
              <a:t>    recognize the foreign antigens.</a:t>
            </a:r>
          </a:p>
          <a:p>
            <a:r>
              <a:rPr lang="en-US" b="1" dirty="0" smtClean="0"/>
              <a:t>2. The antibodies: </a:t>
            </a:r>
            <a:r>
              <a:rPr lang="en-US" dirty="0" smtClean="0"/>
              <a:t>which are produced by B-cells and present on the </a:t>
            </a:r>
          </a:p>
          <a:p>
            <a:r>
              <a:rPr lang="en-US" dirty="0"/>
              <a:t> </a:t>
            </a:r>
            <a:r>
              <a:rPr lang="en-US" dirty="0" smtClean="0"/>
              <a:t>    surface of the B-cells . They recognize the foreign antigens and</a:t>
            </a:r>
          </a:p>
          <a:p>
            <a:r>
              <a:rPr lang="en-US" dirty="0"/>
              <a:t> </a:t>
            </a:r>
            <a:r>
              <a:rPr lang="en-US" dirty="0" smtClean="0"/>
              <a:t>    have many functions.</a:t>
            </a:r>
          </a:p>
          <a:p>
            <a:r>
              <a:rPr lang="en-US" b="1" dirty="0" smtClean="0"/>
              <a:t>3. The major histocompatibility complexes (MHC): </a:t>
            </a:r>
            <a:r>
              <a:rPr lang="en-US" dirty="0" smtClean="0"/>
              <a:t>They are specific</a:t>
            </a:r>
          </a:p>
          <a:p>
            <a:r>
              <a:rPr lang="en-US" dirty="0"/>
              <a:t> </a:t>
            </a:r>
            <a:r>
              <a:rPr lang="en-US" dirty="0" smtClean="0"/>
              <a:t>    molecules help to present the foreign body to the immunological cells.</a:t>
            </a:r>
          </a:p>
          <a:p>
            <a:r>
              <a:rPr lang="en-US" dirty="0"/>
              <a:t> </a:t>
            </a:r>
            <a:r>
              <a:rPr lang="en-US" dirty="0" smtClean="0"/>
              <a:t>    The main types used for this purpose are type 1(MHC1) and type 2 </a:t>
            </a:r>
          </a:p>
          <a:p>
            <a:r>
              <a:rPr lang="en-US" dirty="0"/>
              <a:t> </a:t>
            </a:r>
            <a:r>
              <a:rPr lang="en-US" dirty="0" smtClean="0"/>
              <a:t>    MHC(MHC2).</a:t>
            </a:r>
          </a:p>
          <a:p>
            <a:r>
              <a:rPr lang="en-US" b="1" dirty="0" smtClean="0"/>
              <a:t>4. The antigens: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  They are the foreign substance which interact with the immunological receptors to stimulate</a:t>
            </a:r>
          </a:p>
          <a:p>
            <a:r>
              <a:rPr lang="en-US" dirty="0"/>
              <a:t> </a:t>
            </a:r>
            <a:r>
              <a:rPr lang="en-US" dirty="0" smtClean="0"/>
              <a:t>   the immunological reactions.</a:t>
            </a:r>
            <a:endParaRPr lang="en-US" b="1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030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adaptive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Adaptive immunity is characterized by the following:</a:t>
            </a:r>
          </a:p>
          <a:p>
            <a:r>
              <a:rPr lang="en-US" b="1" dirty="0" smtClean="0"/>
              <a:t>1. Antigenic specificity: (</a:t>
            </a:r>
            <a:r>
              <a:rPr lang="en-US" dirty="0" smtClean="0"/>
              <a:t>highly specific).</a:t>
            </a:r>
          </a:p>
          <a:p>
            <a:r>
              <a:rPr lang="en-US" b="1" dirty="0" smtClean="0"/>
              <a:t>2. Diversity : </a:t>
            </a:r>
            <a:r>
              <a:rPr lang="en-US" dirty="0" smtClean="0"/>
              <a:t>( each antigen there is specific T-cell and B-cell for it).</a:t>
            </a:r>
          </a:p>
          <a:p>
            <a:r>
              <a:rPr lang="en-US" b="1" dirty="0" smtClean="0"/>
              <a:t>3. It has immunologic memory</a:t>
            </a:r>
            <a:r>
              <a:rPr lang="en-US" dirty="0" smtClean="0"/>
              <a:t>: (When there infection for the second some of specific </a:t>
            </a:r>
          </a:p>
          <a:p>
            <a:r>
              <a:rPr lang="en-US" dirty="0"/>
              <a:t> </a:t>
            </a:r>
            <a:r>
              <a:rPr lang="en-US" dirty="0" smtClean="0"/>
              <a:t>   cells will be saved as memory cells, and when the body exposed to the same infection</a:t>
            </a:r>
          </a:p>
          <a:p>
            <a:r>
              <a:rPr lang="en-US" dirty="0"/>
              <a:t> </a:t>
            </a:r>
            <a:r>
              <a:rPr lang="en-US" dirty="0" smtClean="0"/>
              <a:t>   the memory cell will activated immediately and get rid of the infection.</a:t>
            </a:r>
          </a:p>
          <a:p>
            <a:r>
              <a:rPr lang="en-US" b="1" dirty="0" smtClean="0"/>
              <a:t>4. It can differentiate between self and non-self.</a:t>
            </a:r>
          </a:p>
          <a:p>
            <a:r>
              <a:rPr lang="en-US" b="1" dirty="0" smtClean="0"/>
              <a:t>5. It comes later in life: </a:t>
            </a:r>
            <a:r>
              <a:rPr lang="en-US" dirty="0" smtClean="0"/>
              <a:t>and mediated by the lymphocytes and their products</a:t>
            </a:r>
          </a:p>
          <a:p>
            <a:r>
              <a:rPr lang="en-US" dirty="0"/>
              <a:t> </a:t>
            </a:r>
            <a:r>
              <a:rPr lang="en-US" dirty="0" smtClean="0"/>
              <a:t>   mainly.</a:t>
            </a:r>
          </a:p>
          <a:p>
            <a:r>
              <a:rPr lang="en-US" b="1" dirty="0" smtClean="0"/>
              <a:t>6. It is acquired. </a:t>
            </a:r>
            <a:r>
              <a:rPr lang="en-US" dirty="0" smtClean="0"/>
              <a:t>This means there is a need of stimulation by foreign body to be activated</a:t>
            </a:r>
          </a:p>
          <a:p>
            <a:r>
              <a:rPr lang="en-US" dirty="0"/>
              <a:t> </a:t>
            </a:r>
            <a:r>
              <a:rPr lang="en-US" dirty="0" smtClean="0"/>
              <a:t>   and present.</a:t>
            </a:r>
          </a:p>
          <a:p>
            <a:r>
              <a:rPr lang="en-US" b="1" dirty="0" smtClean="0"/>
              <a:t>7. Can be active or passive.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61703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adaptive immunity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the following components:</a:t>
            </a:r>
          </a:p>
          <a:p>
            <a:r>
              <a:rPr lang="en-US" dirty="0" smtClean="0"/>
              <a:t>1. Anatomical components.</a:t>
            </a:r>
          </a:p>
          <a:p>
            <a:r>
              <a:rPr lang="en-US" dirty="0" smtClean="0"/>
              <a:t>2. Cellular components.</a:t>
            </a:r>
          </a:p>
          <a:p>
            <a:r>
              <a:rPr lang="en-US" dirty="0" smtClean="0"/>
              <a:t>3. Humoral components.</a:t>
            </a:r>
          </a:p>
          <a:p>
            <a:r>
              <a:rPr lang="en-US" dirty="0" smtClean="0"/>
              <a:t>4. Receptors of adaptive immunity.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1626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components of the adaptive immunity: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main anatomical components is the lymphoid organs which are divided into primary and secondary lymphoid organs:</a:t>
            </a:r>
          </a:p>
          <a:p>
            <a:r>
              <a:rPr lang="en-US" b="1" dirty="0" smtClean="0"/>
              <a:t>A . The primary lymphoid organs consist of:</a:t>
            </a:r>
          </a:p>
          <a:p>
            <a:r>
              <a:rPr lang="en-US" b="1" dirty="0" smtClean="0"/>
              <a:t>1. The Thymus</a:t>
            </a:r>
            <a:r>
              <a:rPr lang="en-US" dirty="0" smtClean="0"/>
              <a:t>.( the site of T-cells differentiation).</a:t>
            </a:r>
          </a:p>
          <a:p>
            <a:r>
              <a:rPr lang="en-US" b="1" dirty="0" smtClean="0"/>
              <a:t>2. The Bone marrow </a:t>
            </a:r>
            <a:r>
              <a:rPr lang="en-US" dirty="0" smtClean="0"/>
              <a:t>( the site of blood cells production and B-cells</a:t>
            </a:r>
          </a:p>
          <a:p>
            <a:r>
              <a:rPr lang="en-US" dirty="0"/>
              <a:t> </a:t>
            </a:r>
            <a:r>
              <a:rPr lang="en-US" dirty="0" smtClean="0"/>
              <a:t>   differentiation).</a:t>
            </a:r>
          </a:p>
          <a:p>
            <a:r>
              <a:rPr lang="en-US" b="1" dirty="0" smtClean="0"/>
              <a:t>3. The Bursa of </a:t>
            </a:r>
            <a:r>
              <a:rPr lang="en-US" b="1" dirty="0" err="1" smtClean="0"/>
              <a:t>Fabricius</a:t>
            </a:r>
            <a:r>
              <a:rPr lang="en-US" dirty="0" smtClean="0"/>
              <a:t>: The site of B-cell differentiation in poultry.</a:t>
            </a:r>
          </a:p>
          <a:p>
            <a:r>
              <a:rPr lang="en-US" b="1" dirty="0" smtClean="0"/>
              <a:t>Function of the primary lymphoid organs:</a:t>
            </a:r>
          </a:p>
          <a:p>
            <a:r>
              <a:rPr lang="en-US" dirty="0" smtClean="0"/>
              <a:t>- The differentiation, proliferation, and maturation of stem cells into immunocompetent cells in primary lymphoid organs take place.</a:t>
            </a:r>
          </a:p>
          <a:p>
            <a:r>
              <a:rPr lang="en-US" dirty="0" smtClean="0"/>
              <a:t>- The central tolerance takes place.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790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component of adaptive immunity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B. The secondary lymphoid organs:</a:t>
            </a:r>
          </a:p>
          <a:p>
            <a:r>
              <a:rPr lang="en-US" b="1" dirty="0" smtClean="0"/>
              <a:t>1. The lymph nodes.</a:t>
            </a:r>
          </a:p>
          <a:p>
            <a:r>
              <a:rPr lang="en-US" b="1" dirty="0" smtClean="0"/>
              <a:t>2. The spleen.</a:t>
            </a:r>
          </a:p>
          <a:p>
            <a:r>
              <a:rPr lang="en-US" b="1" dirty="0" smtClean="0"/>
              <a:t>3. The </a:t>
            </a:r>
            <a:r>
              <a:rPr lang="en-US" b="1" dirty="0" err="1" smtClean="0"/>
              <a:t>peyer’s</a:t>
            </a:r>
            <a:r>
              <a:rPr lang="en-US" b="1" dirty="0" smtClean="0"/>
              <a:t> patches.</a:t>
            </a:r>
          </a:p>
          <a:p>
            <a:r>
              <a:rPr lang="en-US" b="1" dirty="0" smtClean="0"/>
              <a:t>4. The mucosa associated lymphoid tissue.</a:t>
            </a:r>
          </a:p>
          <a:p>
            <a:r>
              <a:rPr lang="en-US" b="1" dirty="0" smtClean="0"/>
              <a:t>5. The tonsils.</a:t>
            </a:r>
          </a:p>
          <a:p>
            <a:r>
              <a:rPr lang="en-US" b="1" dirty="0" smtClean="0"/>
              <a:t>6. The appendix.</a:t>
            </a:r>
          </a:p>
          <a:p>
            <a:r>
              <a:rPr lang="en-US" b="1" dirty="0" smtClean="0"/>
              <a:t>Functions:</a:t>
            </a:r>
          </a:p>
          <a:p>
            <a:r>
              <a:rPr lang="en-US" dirty="0" smtClean="0"/>
              <a:t>In these organs the lymphocytes will be stored and also the immunological reaction between foreign bodies and lymphocytes takes place.</a:t>
            </a:r>
          </a:p>
          <a:p>
            <a:r>
              <a:rPr lang="en-US" dirty="0" smtClean="0"/>
              <a:t>The antigens are effectively exposed to the mature lymphocytes.</a:t>
            </a:r>
          </a:p>
          <a:p>
            <a:r>
              <a:rPr lang="en-US" dirty="0" smtClean="0"/>
              <a:t>Initiation of the adaptive immune response takes place.</a:t>
            </a:r>
          </a:p>
          <a:p>
            <a:r>
              <a:rPr lang="en-US" dirty="0" smtClean="0"/>
              <a:t>Peripheral tolerance takes place.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3910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3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204742"/>
            <a:ext cx="8229600" cy="6363831"/>
          </a:xfrm>
        </p:spPr>
      </p:pic>
    </p:spTree>
    <p:extLst>
      <p:ext uri="{BB962C8B-B14F-4D97-AF65-F5344CB8AC3E}">
        <p14:creationId xmlns:p14="http://schemas.microsoft.com/office/powerpoint/2010/main" val="91094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and secondary </a:t>
            </a:r>
            <a:r>
              <a:rPr lang="en-US" smtClean="0"/>
              <a:t>lymphoid organs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6" y="1825625"/>
            <a:ext cx="3906048" cy="4351338"/>
          </a:xfrm>
        </p:spPr>
      </p:pic>
    </p:spTree>
    <p:extLst>
      <p:ext uri="{BB962C8B-B14F-4D97-AF65-F5344CB8AC3E}">
        <p14:creationId xmlns:p14="http://schemas.microsoft.com/office/powerpoint/2010/main" val="3485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cellular components of the adaptive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includes all types of white blood cells and as following:</a:t>
            </a:r>
          </a:p>
          <a:p>
            <a:r>
              <a:rPr lang="en-US" b="1" dirty="0" smtClean="0"/>
              <a:t>1. The monocytes and their derivatives.</a:t>
            </a:r>
          </a:p>
          <a:p>
            <a:r>
              <a:rPr lang="en-US" b="1" dirty="0" smtClean="0"/>
              <a:t>2. The granulocytes:</a:t>
            </a:r>
            <a:r>
              <a:rPr lang="en-US" dirty="0" smtClean="0"/>
              <a:t> which are:</a:t>
            </a:r>
          </a:p>
          <a:p>
            <a:r>
              <a:rPr lang="en-US" dirty="0" smtClean="0"/>
              <a:t>- The neutrophils.</a:t>
            </a:r>
          </a:p>
          <a:p>
            <a:r>
              <a:rPr lang="en-US" dirty="0" smtClean="0"/>
              <a:t>- The eosinophils.</a:t>
            </a:r>
          </a:p>
          <a:p>
            <a:r>
              <a:rPr lang="en-US" dirty="0" smtClean="0"/>
              <a:t>- </a:t>
            </a:r>
            <a:r>
              <a:rPr lang="en-US" dirty="0"/>
              <a:t>T</a:t>
            </a:r>
            <a:r>
              <a:rPr lang="en-US" dirty="0" smtClean="0"/>
              <a:t>he basophils.</a:t>
            </a:r>
          </a:p>
          <a:p>
            <a:r>
              <a:rPr lang="en-US" dirty="0" smtClean="0"/>
              <a:t>- The mast cells.</a:t>
            </a:r>
          </a:p>
          <a:p>
            <a:r>
              <a:rPr lang="en-US" b="1" dirty="0" smtClean="0"/>
              <a:t>3. The lymphocytes: </a:t>
            </a:r>
            <a:r>
              <a:rPr lang="en-US" dirty="0" smtClean="0"/>
              <a:t>which are </a:t>
            </a:r>
          </a:p>
          <a:p>
            <a:r>
              <a:rPr lang="en-US" dirty="0"/>
              <a:t> </a:t>
            </a:r>
            <a:r>
              <a:rPr lang="en-US" dirty="0" smtClean="0"/>
              <a:t>   - T-lymphocytes.</a:t>
            </a:r>
          </a:p>
          <a:p>
            <a:r>
              <a:rPr lang="en-US" dirty="0"/>
              <a:t> </a:t>
            </a:r>
            <a:r>
              <a:rPr lang="en-US" dirty="0" smtClean="0"/>
              <a:t>   - B-lymphocytes.</a:t>
            </a:r>
          </a:p>
          <a:p>
            <a:r>
              <a:rPr lang="en-US" dirty="0"/>
              <a:t> </a:t>
            </a:r>
            <a:r>
              <a:rPr lang="en-US" dirty="0" smtClean="0"/>
              <a:t>   - Natural killers.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1865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the immune system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9" y="1922610"/>
            <a:ext cx="6128982" cy="4351338"/>
          </a:xfrm>
        </p:spPr>
      </p:pic>
    </p:spTree>
    <p:extLst>
      <p:ext uri="{BB962C8B-B14F-4D97-AF65-F5344CB8AC3E}">
        <p14:creationId xmlns:p14="http://schemas.microsoft.com/office/powerpoint/2010/main" val="14582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1247</Words>
  <Application>Microsoft Office PowerPoint</Application>
  <PresentationFormat>Widescreen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Adaptive Immunity</vt:lpstr>
      <vt:lpstr>Features of adaptive immunity:</vt:lpstr>
      <vt:lpstr>Components of adaptive immunity</vt:lpstr>
      <vt:lpstr>Anatomical components of the adaptive immunity: </vt:lpstr>
      <vt:lpstr>Anatomical component of adaptive immunity</vt:lpstr>
      <vt:lpstr>Immune system 3</vt:lpstr>
      <vt:lpstr>Primary and secondary lymphoid organs</vt:lpstr>
      <vt:lpstr>The cellular components of the adaptive immunity:</vt:lpstr>
      <vt:lpstr>Cells of the immune system</vt:lpstr>
      <vt:lpstr>PowerPoint Presentation</vt:lpstr>
      <vt:lpstr> Cellular component of the adaptive  immunity:</vt:lpstr>
      <vt:lpstr>PowerPoint Presentation</vt:lpstr>
      <vt:lpstr>The functions of the monocytes and its derivatives:</vt:lpstr>
      <vt:lpstr>Cellular components of adaptive immunity:</vt:lpstr>
      <vt:lpstr>Immune system 7</vt:lpstr>
      <vt:lpstr>Cellular components of the adaptive immunity;</vt:lpstr>
      <vt:lpstr>The humoral component of the adaptive immunity;</vt:lpstr>
      <vt:lpstr>Receptors of the adaptive immunity: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Immunity</dc:title>
  <dc:creator>Windows</dc:creator>
  <cp:lastModifiedBy>Windows</cp:lastModifiedBy>
  <cp:revision>50</cp:revision>
  <dcterms:created xsi:type="dcterms:W3CDTF">2023-10-12T05:16:27Z</dcterms:created>
  <dcterms:modified xsi:type="dcterms:W3CDTF">2024-09-30T08:32:07Z</dcterms:modified>
</cp:coreProperties>
</file>