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15" r:id="rId3"/>
    <p:sldId id="317" r:id="rId4"/>
    <p:sldId id="323" r:id="rId5"/>
    <p:sldId id="319" r:id="rId6"/>
    <p:sldId id="268" r:id="rId7"/>
    <p:sldId id="257" r:id="rId8"/>
    <p:sldId id="303" r:id="rId9"/>
    <p:sldId id="302" r:id="rId10"/>
    <p:sldId id="258" r:id="rId11"/>
    <p:sldId id="289" r:id="rId12"/>
    <p:sldId id="291" r:id="rId13"/>
    <p:sldId id="307" r:id="rId14"/>
    <p:sldId id="276" r:id="rId15"/>
    <p:sldId id="298" r:id="rId16"/>
    <p:sldId id="260" r:id="rId17"/>
    <p:sldId id="285" r:id="rId18"/>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79" autoAdjust="0"/>
    <p:restoredTop sz="94660"/>
  </p:normalViewPr>
  <p:slideViewPr>
    <p:cSldViewPr snapToGrid="0">
      <p:cViewPr>
        <p:scale>
          <a:sx n="100" d="100"/>
          <a:sy n="100" d="100"/>
        </p:scale>
        <p:origin x="72"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2CB65C08-C7FA-4A47-8AB5-64CAF75BAFF3}" type="datetimeFigureOut">
              <a:rPr lang="ar-IQ" smtClean="0"/>
              <a:t>27/03/1446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09EF442-0D9A-472D-BEBB-8F34EBE2A6AB}" type="slidenum">
              <a:rPr lang="ar-IQ" smtClean="0"/>
              <a:t>‹#›</a:t>
            </a:fld>
            <a:endParaRPr lang="ar-IQ"/>
          </a:p>
        </p:txBody>
      </p:sp>
    </p:spTree>
    <p:extLst>
      <p:ext uri="{BB962C8B-B14F-4D97-AF65-F5344CB8AC3E}">
        <p14:creationId xmlns:p14="http://schemas.microsoft.com/office/powerpoint/2010/main" val="420687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CB65C08-C7FA-4A47-8AB5-64CAF75BAFF3}" type="datetimeFigureOut">
              <a:rPr lang="ar-IQ" smtClean="0"/>
              <a:t>27/03/1446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09EF442-0D9A-472D-BEBB-8F34EBE2A6AB}" type="slidenum">
              <a:rPr lang="ar-IQ" smtClean="0"/>
              <a:t>‹#›</a:t>
            </a:fld>
            <a:endParaRPr lang="ar-IQ"/>
          </a:p>
        </p:txBody>
      </p:sp>
    </p:spTree>
    <p:extLst>
      <p:ext uri="{BB962C8B-B14F-4D97-AF65-F5344CB8AC3E}">
        <p14:creationId xmlns:p14="http://schemas.microsoft.com/office/powerpoint/2010/main" val="404967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CB65C08-C7FA-4A47-8AB5-64CAF75BAFF3}" type="datetimeFigureOut">
              <a:rPr lang="ar-IQ" smtClean="0"/>
              <a:t>27/03/1446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09EF442-0D9A-472D-BEBB-8F34EBE2A6AB}" type="slidenum">
              <a:rPr lang="ar-IQ" smtClean="0"/>
              <a:t>‹#›</a:t>
            </a:fld>
            <a:endParaRPr lang="ar-IQ"/>
          </a:p>
        </p:txBody>
      </p:sp>
    </p:spTree>
    <p:extLst>
      <p:ext uri="{BB962C8B-B14F-4D97-AF65-F5344CB8AC3E}">
        <p14:creationId xmlns:p14="http://schemas.microsoft.com/office/powerpoint/2010/main" val="1314092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dirty="0"/>
              <a:t>Click icon to add picture</a:t>
            </a:r>
          </a:p>
        </p:txBody>
      </p:sp>
      <p:sp>
        <p:nvSpPr>
          <p:cNvPr id="6" name="Rectangle 5">
            <a:extLst>
              <a:ext uri="{FF2B5EF4-FFF2-40B4-BE49-F238E27FC236}">
                <a16:creationId xmlns:a16="http://schemas.microsoft.com/office/drawing/2014/main" id="{49C76C37-CBD2-36CF-1413-53DD1CB4A545}"/>
              </a:ext>
              <a:ext uri="{C183D7F6-B498-43B3-948B-1728B52AA6E4}">
                <adec:decorative xmlns=""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99698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CB65C08-C7FA-4A47-8AB5-64CAF75BAFF3}" type="datetimeFigureOut">
              <a:rPr lang="ar-IQ" smtClean="0"/>
              <a:t>27/03/1446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09EF442-0D9A-472D-BEBB-8F34EBE2A6AB}" type="slidenum">
              <a:rPr lang="ar-IQ" smtClean="0"/>
              <a:t>‹#›</a:t>
            </a:fld>
            <a:endParaRPr lang="ar-IQ"/>
          </a:p>
        </p:txBody>
      </p:sp>
    </p:spTree>
    <p:extLst>
      <p:ext uri="{BB962C8B-B14F-4D97-AF65-F5344CB8AC3E}">
        <p14:creationId xmlns:p14="http://schemas.microsoft.com/office/powerpoint/2010/main" val="314678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B65C08-C7FA-4A47-8AB5-64CAF75BAFF3}" type="datetimeFigureOut">
              <a:rPr lang="ar-IQ" smtClean="0"/>
              <a:t>27/03/1446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09EF442-0D9A-472D-BEBB-8F34EBE2A6AB}" type="slidenum">
              <a:rPr lang="ar-IQ" smtClean="0"/>
              <a:t>‹#›</a:t>
            </a:fld>
            <a:endParaRPr lang="ar-IQ"/>
          </a:p>
        </p:txBody>
      </p:sp>
    </p:spTree>
    <p:extLst>
      <p:ext uri="{BB962C8B-B14F-4D97-AF65-F5344CB8AC3E}">
        <p14:creationId xmlns:p14="http://schemas.microsoft.com/office/powerpoint/2010/main" val="1338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2CB65C08-C7FA-4A47-8AB5-64CAF75BAFF3}" type="datetimeFigureOut">
              <a:rPr lang="ar-IQ" smtClean="0"/>
              <a:t>27/03/1446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09EF442-0D9A-472D-BEBB-8F34EBE2A6AB}" type="slidenum">
              <a:rPr lang="ar-IQ" smtClean="0"/>
              <a:t>‹#›</a:t>
            </a:fld>
            <a:endParaRPr lang="ar-IQ"/>
          </a:p>
        </p:txBody>
      </p:sp>
    </p:spTree>
    <p:extLst>
      <p:ext uri="{BB962C8B-B14F-4D97-AF65-F5344CB8AC3E}">
        <p14:creationId xmlns:p14="http://schemas.microsoft.com/office/powerpoint/2010/main" val="224895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2CB65C08-C7FA-4A47-8AB5-64CAF75BAFF3}" type="datetimeFigureOut">
              <a:rPr lang="ar-IQ" smtClean="0"/>
              <a:t>27/03/1446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509EF442-0D9A-472D-BEBB-8F34EBE2A6AB}" type="slidenum">
              <a:rPr lang="ar-IQ" smtClean="0"/>
              <a:t>‹#›</a:t>
            </a:fld>
            <a:endParaRPr lang="ar-IQ"/>
          </a:p>
        </p:txBody>
      </p:sp>
    </p:spTree>
    <p:extLst>
      <p:ext uri="{BB962C8B-B14F-4D97-AF65-F5344CB8AC3E}">
        <p14:creationId xmlns:p14="http://schemas.microsoft.com/office/powerpoint/2010/main" val="406585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2CB65C08-C7FA-4A47-8AB5-64CAF75BAFF3}" type="datetimeFigureOut">
              <a:rPr lang="ar-IQ" smtClean="0"/>
              <a:t>27/03/1446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509EF442-0D9A-472D-BEBB-8F34EBE2A6AB}" type="slidenum">
              <a:rPr lang="ar-IQ" smtClean="0"/>
              <a:t>‹#›</a:t>
            </a:fld>
            <a:endParaRPr lang="ar-IQ"/>
          </a:p>
        </p:txBody>
      </p:sp>
    </p:spTree>
    <p:extLst>
      <p:ext uri="{BB962C8B-B14F-4D97-AF65-F5344CB8AC3E}">
        <p14:creationId xmlns:p14="http://schemas.microsoft.com/office/powerpoint/2010/main" val="130974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65C08-C7FA-4A47-8AB5-64CAF75BAFF3}" type="datetimeFigureOut">
              <a:rPr lang="ar-IQ" smtClean="0"/>
              <a:t>27/03/1446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509EF442-0D9A-472D-BEBB-8F34EBE2A6AB}" type="slidenum">
              <a:rPr lang="ar-IQ" smtClean="0"/>
              <a:t>‹#›</a:t>
            </a:fld>
            <a:endParaRPr lang="ar-IQ"/>
          </a:p>
        </p:txBody>
      </p:sp>
    </p:spTree>
    <p:extLst>
      <p:ext uri="{BB962C8B-B14F-4D97-AF65-F5344CB8AC3E}">
        <p14:creationId xmlns:p14="http://schemas.microsoft.com/office/powerpoint/2010/main" val="281883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B65C08-C7FA-4A47-8AB5-64CAF75BAFF3}" type="datetimeFigureOut">
              <a:rPr lang="ar-IQ" smtClean="0"/>
              <a:t>27/03/1446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09EF442-0D9A-472D-BEBB-8F34EBE2A6AB}" type="slidenum">
              <a:rPr lang="ar-IQ" smtClean="0"/>
              <a:t>‹#›</a:t>
            </a:fld>
            <a:endParaRPr lang="ar-IQ"/>
          </a:p>
        </p:txBody>
      </p:sp>
    </p:spTree>
    <p:extLst>
      <p:ext uri="{BB962C8B-B14F-4D97-AF65-F5344CB8AC3E}">
        <p14:creationId xmlns:p14="http://schemas.microsoft.com/office/powerpoint/2010/main" val="3532949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B65C08-C7FA-4A47-8AB5-64CAF75BAFF3}" type="datetimeFigureOut">
              <a:rPr lang="ar-IQ" smtClean="0"/>
              <a:t>27/03/1446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509EF442-0D9A-472D-BEBB-8F34EBE2A6AB}" type="slidenum">
              <a:rPr lang="ar-IQ" smtClean="0"/>
              <a:t>‹#›</a:t>
            </a:fld>
            <a:endParaRPr lang="ar-IQ"/>
          </a:p>
        </p:txBody>
      </p:sp>
    </p:spTree>
    <p:extLst>
      <p:ext uri="{BB962C8B-B14F-4D97-AF65-F5344CB8AC3E}">
        <p14:creationId xmlns:p14="http://schemas.microsoft.com/office/powerpoint/2010/main" val="221469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65C08-C7FA-4A47-8AB5-64CAF75BAFF3}" type="datetimeFigureOut">
              <a:rPr lang="ar-IQ" smtClean="0"/>
              <a:t>27/03/1446</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EF442-0D9A-472D-BEBB-8F34EBE2A6AB}" type="slidenum">
              <a:rPr lang="ar-IQ" smtClean="0"/>
              <a:t>‹#›</a:t>
            </a:fld>
            <a:endParaRPr lang="ar-IQ"/>
          </a:p>
        </p:txBody>
      </p:sp>
    </p:spTree>
    <p:extLst>
      <p:ext uri="{BB962C8B-B14F-4D97-AF65-F5344CB8AC3E}">
        <p14:creationId xmlns:p14="http://schemas.microsoft.com/office/powerpoint/2010/main" val="3651113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D65601-5AE2-46FC-B138-694DDD2B510D}" type="slidenum">
              <a:rPr lang="en-US" smtClean="0"/>
              <a:pPr/>
              <a:t>1</a:t>
            </a:fld>
            <a:endParaRPr lang="en-US" dirty="0"/>
          </a:p>
        </p:txBody>
      </p:sp>
      <p:sp>
        <p:nvSpPr>
          <p:cNvPr id="3" name="Content Placeholder 2"/>
          <p:cNvSpPr txBox="1">
            <a:spLocks/>
          </p:cNvSpPr>
          <p:nvPr/>
        </p:nvSpPr>
        <p:spPr>
          <a:xfrm>
            <a:off x="838200" y="1645516"/>
            <a:ext cx="10515600" cy="4351338"/>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a:r>
              <a:rPr lang="en-US" sz="2800" b="1" dirty="0" smtClean="0">
                <a:latin typeface="Times New Roman" panose="02020603050405020304" pitchFamily="18" charset="0"/>
                <a:cs typeface="Times New Roman" panose="02020603050405020304" pitchFamily="18" charset="0"/>
              </a:rPr>
              <a:t>Definition (In General)</a:t>
            </a:r>
          </a:p>
          <a:p>
            <a:pPr algn="just"/>
            <a:r>
              <a:rPr lang="en-US" sz="2800" dirty="0" smtClean="0">
                <a:latin typeface="Times New Roman" panose="02020603050405020304" pitchFamily="18" charset="0"/>
                <a:cs typeface="Times New Roman" panose="02020603050405020304" pitchFamily="18" charset="0"/>
              </a:rPr>
              <a:t>Refers to all mechanisms used by the body as protection against environmental agents that are foreign to the body (recognition and disposal). These </a:t>
            </a:r>
            <a:r>
              <a:rPr lang="en-US" sz="2800" smtClean="0">
                <a:latin typeface="Times New Roman" panose="02020603050405020304" pitchFamily="18" charset="0"/>
                <a:cs typeface="Times New Roman" panose="02020603050405020304" pitchFamily="18" charset="0"/>
              </a:rPr>
              <a:t>agents </a:t>
            </a:r>
            <a:r>
              <a:rPr lang="en-US" sz="2800" smtClean="0">
                <a:latin typeface="Times New Roman" panose="02020603050405020304" pitchFamily="18" charset="0"/>
                <a:cs typeface="Times New Roman" panose="02020603050405020304" pitchFamily="18" charset="0"/>
              </a:rPr>
              <a:t>m ay </a:t>
            </a:r>
            <a:r>
              <a:rPr lang="en-US" sz="2800" dirty="0" smtClean="0">
                <a:latin typeface="Times New Roman" panose="02020603050405020304" pitchFamily="18" charset="0"/>
                <a:cs typeface="Times New Roman" panose="02020603050405020304" pitchFamily="18" charset="0"/>
              </a:rPr>
              <a:t>be microorganisms or their products, foods, chemicals, drugs, pollen, or animal hair and dander. Such immunity may be innate ( natural ) or acquired ( adaptive ).</a:t>
            </a:r>
          </a:p>
          <a:p>
            <a:pPr marL="0" indent="0" algn="just">
              <a:buFont typeface="Georgia" pitchFamily="18" charset="0"/>
              <a:buNone/>
            </a:pPr>
            <a:r>
              <a:rPr lang="en-US" sz="2800" dirty="0" smtClean="0">
                <a:latin typeface="Times New Roman" panose="02020603050405020304" pitchFamily="18" charset="0"/>
                <a:cs typeface="Times New Roman" panose="02020603050405020304" pitchFamily="18" charset="0"/>
              </a:rPr>
              <a:t>-Also the capacity of immune system to recognize and tolerate the self cells and reject foreign non-self cells. </a:t>
            </a:r>
            <a:endParaRPr lang="ar-IQ" sz="28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838200" y="337417"/>
            <a:ext cx="10515600" cy="88178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Immunity</a:t>
            </a:r>
            <a:endParaRPr lang="ar-IQ" dirty="0"/>
          </a:p>
        </p:txBody>
      </p:sp>
    </p:spTree>
    <p:extLst>
      <p:ext uri="{BB962C8B-B14F-4D97-AF65-F5344CB8AC3E}">
        <p14:creationId xmlns:p14="http://schemas.microsoft.com/office/powerpoint/2010/main" val="4027831400"/>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Humoral component:</a:t>
            </a:r>
            <a:endParaRPr lang="ar-IQ" dirty="0"/>
          </a:p>
        </p:txBody>
      </p:sp>
      <p:sp>
        <p:nvSpPr>
          <p:cNvPr id="3" name="Content Placeholder 2"/>
          <p:cNvSpPr>
            <a:spLocks noGrp="1"/>
          </p:cNvSpPr>
          <p:nvPr>
            <p:ph idx="1"/>
          </p:nvPr>
        </p:nvSpPr>
        <p:spPr/>
        <p:txBody>
          <a:bodyPr>
            <a:normAutofit fontScale="62500" lnSpcReduction="20000"/>
          </a:bodyPr>
          <a:lstStyle/>
          <a:p>
            <a:r>
              <a:rPr lang="en-US" dirty="0" smtClean="0"/>
              <a:t>It consists of the following:</a:t>
            </a:r>
          </a:p>
          <a:p>
            <a:r>
              <a:rPr lang="en-US" dirty="0" smtClean="0"/>
              <a:t>-Salivary </a:t>
            </a:r>
            <a:r>
              <a:rPr lang="en-US" dirty="0"/>
              <a:t>g</a:t>
            </a:r>
            <a:r>
              <a:rPr lang="en-US" dirty="0" smtClean="0"/>
              <a:t>lands secretions. Which contain proteolytic enzymes.</a:t>
            </a:r>
          </a:p>
          <a:p>
            <a:r>
              <a:rPr lang="en-US" dirty="0" smtClean="0"/>
              <a:t>- Sebaceous glands secretion in the skin. which is </a:t>
            </a:r>
            <a:r>
              <a:rPr lang="en-US" dirty="0"/>
              <a:t> </a:t>
            </a:r>
            <a:r>
              <a:rPr lang="en-US" dirty="0" smtClean="0"/>
              <a:t>bactericidal. </a:t>
            </a:r>
          </a:p>
          <a:p>
            <a:r>
              <a:rPr lang="en-US" dirty="0" smtClean="0"/>
              <a:t>- Mucous secretions in the respiratory ,urogenital tract, and digestive tract. The mucous secretions contain </a:t>
            </a:r>
            <a:r>
              <a:rPr lang="en-US" dirty="0" err="1" smtClean="0"/>
              <a:t>lipolytic</a:t>
            </a:r>
            <a:r>
              <a:rPr lang="en-US" dirty="0" smtClean="0"/>
              <a:t> and proteolytic enzymes.</a:t>
            </a:r>
          </a:p>
          <a:p>
            <a:r>
              <a:rPr lang="en-US" dirty="0"/>
              <a:t>A</a:t>
            </a:r>
            <a:r>
              <a:rPr lang="en-US" dirty="0" smtClean="0"/>
              <a:t>lso the high acidity in the stomach and vagina is toxic for most microorganisms.</a:t>
            </a:r>
          </a:p>
          <a:p>
            <a:r>
              <a:rPr lang="en-US" dirty="0" smtClean="0"/>
              <a:t>- Acute phase proteins, alpha fetoprotein ,tumor  necrosis factor, and interferons.</a:t>
            </a:r>
          </a:p>
          <a:p>
            <a:r>
              <a:rPr lang="en-US" dirty="0" smtClean="0"/>
              <a:t>Acute phase proteins cause </a:t>
            </a:r>
            <a:r>
              <a:rPr lang="en-US" dirty="0" err="1" smtClean="0"/>
              <a:t>opsonization</a:t>
            </a:r>
            <a:r>
              <a:rPr lang="en-US" dirty="0" smtClean="0"/>
              <a:t> of the infected cells and facilitates phagocytosis.</a:t>
            </a:r>
          </a:p>
          <a:p>
            <a:r>
              <a:rPr lang="en-US" dirty="0" smtClean="0"/>
              <a:t>Tumor necrosis factor causes chemotaxis of the phagocytic cells.</a:t>
            </a:r>
          </a:p>
          <a:p>
            <a:r>
              <a:rPr lang="en-US" dirty="0" smtClean="0"/>
              <a:t>- Interferon. Causes activation of the natural killer cells and</a:t>
            </a:r>
          </a:p>
          <a:p>
            <a:pPr marL="0" indent="0">
              <a:buNone/>
            </a:pPr>
            <a:r>
              <a:rPr lang="en-US" dirty="0" smtClean="0"/>
              <a:t>     also Protects uninfected cells from infection by virus.</a:t>
            </a:r>
          </a:p>
          <a:p>
            <a:pPr marL="0" indent="0">
              <a:buNone/>
            </a:pPr>
            <a:r>
              <a:rPr lang="en-US" dirty="0" smtClean="0"/>
              <a:t>-Complement proteins of the alternative  activation pathway.</a:t>
            </a:r>
          </a:p>
          <a:p>
            <a:pPr>
              <a:buFontTx/>
              <a:buChar char="-"/>
            </a:pPr>
            <a:r>
              <a:rPr lang="en-US" dirty="0" smtClean="0"/>
              <a:t>Sweat and sebum skin secretions.</a:t>
            </a:r>
          </a:p>
          <a:p>
            <a:pPr>
              <a:buFontTx/>
              <a:buChar char="-"/>
            </a:pPr>
            <a:r>
              <a:rPr lang="en-US" dirty="0" smtClean="0"/>
              <a:t>-Tears contain lysozyme which kills the microorganisms.</a:t>
            </a:r>
            <a:endParaRPr lang="ar-IQ" dirty="0"/>
          </a:p>
        </p:txBody>
      </p:sp>
    </p:spTree>
    <p:extLst>
      <p:ext uri="{BB962C8B-B14F-4D97-AF65-F5344CB8AC3E}">
        <p14:creationId xmlns:p14="http://schemas.microsoft.com/office/powerpoint/2010/main" val="253703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0055" y="1407371"/>
            <a:ext cx="10515600" cy="4351338"/>
          </a:xfrm>
        </p:spPr>
        <p:txBody>
          <a:bodyPr/>
          <a:lstStyle/>
          <a:p>
            <a:r>
              <a:rPr lang="en-US" dirty="0" smtClean="0"/>
              <a:t>Immunological cells- Chart:</a:t>
            </a:r>
            <a:endParaRPr lang="ar-IQ"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7284" y="252662"/>
            <a:ext cx="9737431" cy="6605337"/>
          </a:xfrm>
          <a:prstGeom prst="rect">
            <a:avLst/>
          </a:prstGeom>
        </p:spPr>
      </p:pic>
      <p:sp>
        <p:nvSpPr>
          <p:cNvPr id="5" name="Title 4"/>
          <p:cNvSpPr>
            <a:spLocks noGrp="1"/>
          </p:cNvSpPr>
          <p:nvPr>
            <p:ph type="title"/>
          </p:nvPr>
        </p:nvSpPr>
        <p:spPr/>
        <p:txBody>
          <a:bodyPr/>
          <a:lstStyle/>
          <a:p>
            <a:r>
              <a:rPr lang="en-US" dirty="0" smtClean="0"/>
              <a:t>Cellular  components</a:t>
            </a:r>
            <a:endParaRPr lang="ar-IQ" dirty="0"/>
          </a:p>
        </p:txBody>
      </p:sp>
    </p:spTree>
    <p:extLst>
      <p:ext uri="{BB962C8B-B14F-4D97-AF65-F5344CB8AC3E}">
        <p14:creationId xmlns:p14="http://schemas.microsoft.com/office/powerpoint/2010/main" val="3415588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Cells of the immune system</a:t>
            </a:r>
            <a:endParaRPr lang="ar-IQ"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1509" y="1922610"/>
            <a:ext cx="6128982" cy="4351338"/>
          </a:xfrm>
        </p:spPr>
      </p:pic>
    </p:spTree>
    <p:extLst>
      <p:ext uri="{BB962C8B-B14F-4D97-AF65-F5344CB8AC3E}">
        <p14:creationId xmlns:p14="http://schemas.microsoft.com/office/powerpoint/2010/main" val="3552567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Cellular component:</a:t>
            </a:r>
            <a:endParaRPr lang="ar-IQ" dirty="0"/>
          </a:p>
        </p:txBody>
      </p:sp>
      <p:sp>
        <p:nvSpPr>
          <p:cNvPr id="3" name="Content Placeholder 2"/>
          <p:cNvSpPr>
            <a:spLocks noGrp="1"/>
          </p:cNvSpPr>
          <p:nvPr>
            <p:ph idx="1"/>
          </p:nvPr>
        </p:nvSpPr>
        <p:spPr/>
        <p:txBody>
          <a:bodyPr>
            <a:normAutofit fontScale="55000" lnSpcReduction="20000"/>
          </a:bodyPr>
          <a:lstStyle/>
          <a:p>
            <a:r>
              <a:rPr lang="en-US" dirty="0" smtClean="0"/>
              <a:t>Many types of cells participate in the innate defense mechanism. </a:t>
            </a:r>
            <a:r>
              <a:rPr lang="en-US" dirty="0" err="1" smtClean="0"/>
              <a:t>Unspecificly</a:t>
            </a:r>
            <a:r>
              <a:rPr lang="en-US" dirty="0" smtClean="0"/>
              <a:t>:</a:t>
            </a:r>
          </a:p>
          <a:p>
            <a:r>
              <a:rPr lang="en-US" dirty="0" smtClean="0"/>
              <a:t> The types of cells are:.</a:t>
            </a:r>
          </a:p>
          <a:p>
            <a:r>
              <a:rPr lang="en-US" b="1" dirty="0" smtClean="0"/>
              <a:t>A.-Monocytes and its derivatives which are:</a:t>
            </a:r>
          </a:p>
          <a:p>
            <a:r>
              <a:rPr lang="en-US" dirty="0" smtClean="0"/>
              <a:t>1. Monocytes in blood.</a:t>
            </a:r>
          </a:p>
          <a:p>
            <a:r>
              <a:rPr lang="en-US" dirty="0" smtClean="0"/>
              <a:t>2. Dendritic cells in skin and lymph nodes.</a:t>
            </a:r>
          </a:p>
          <a:p>
            <a:r>
              <a:rPr lang="en-US" dirty="0" smtClean="0"/>
              <a:t>3. </a:t>
            </a:r>
            <a:r>
              <a:rPr lang="en-US" dirty="0" err="1" smtClean="0"/>
              <a:t>Kupfer</a:t>
            </a:r>
            <a:r>
              <a:rPr lang="en-US" dirty="0" smtClean="0"/>
              <a:t> cells in the liver.</a:t>
            </a:r>
          </a:p>
          <a:p>
            <a:r>
              <a:rPr lang="en-US" dirty="0" smtClean="0"/>
              <a:t>4. Alveolar cells in the lung.</a:t>
            </a:r>
          </a:p>
          <a:p>
            <a:r>
              <a:rPr lang="en-US" dirty="0" smtClean="0"/>
              <a:t>5 Microglial cells in the brain.</a:t>
            </a:r>
          </a:p>
          <a:p>
            <a:r>
              <a:rPr lang="en-US" dirty="0" smtClean="0"/>
              <a:t>6. Osteoclast in bones</a:t>
            </a:r>
          </a:p>
          <a:p>
            <a:r>
              <a:rPr lang="en-US" dirty="0" smtClean="0"/>
              <a:t>Synovial A cells in joints.</a:t>
            </a:r>
          </a:p>
          <a:p>
            <a:r>
              <a:rPr lang="en-US" dirty="0" err="1" smtClean="0"/>
              <a:t>Mesengial</a:t>
            </a:r>
            <a:r>
              <a:rPr lang="en-US" dirty="0" smtClean="0"/>
              <a:t> phagocytes in kidneys.</a:t>
            </a:r>
          </a:p>
          <a:p>
            <a:r>
              <a:rPr lang="en-US" dirty="0" err="1" smtClean="0"/>
              <a:t>Langerhan’s</a:t>
            </a:r>
            <a:r>
              <a:rPr lang="en-US" dirty="0" smtClean="0"/>
              <a:t> cells in skin.</a:t>
            </a:r>
          </a:p>
          <a:p>
            <a:r>
              <a:rPr lang="en-US" dirty="0" smtClean="0"/>
              <a:t>7. Macrophages in the peripheral tissues.</a:t>
            </a:r>
          </a:p>
          <a:p>
            <a:r>
              <a:rPr lang="en-US" dirty="0" smtClean="0"/>
              <a:t>B.- Natural killers in blood which are types of lymphocytes reacts against virally infected or tumor cells.</a:t>
            </a:r>
          </a:p>
          <a:p>
            <a:r>
              <a:rPr lang="en-US" dirty="0" smtClean="0"/>
              <a:t>-C. Granulocytes like neutrophils which reacts mainly against bacterial infection.</a:t>
            </a:r>
            <a:endParaRPr lang="ar-IQ" dirty="0"/>
          </a:p>
        </p:txBody>
      </p:sp>
    </p:spTree>
    <p:extLst>
      <p:ext uri="{BB962C8B-B14F-4D97-AF65-F5344CB8AC3E}">
        <p14:creationId xmlns:p14="http://schemas.microsoft.com/office/powerpoint/2010/main" val="34959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system 12</a:t>
            </a:r>
            <a:endParaRPr lang="ar-IQ" dirty="0"/>
          </a:p>
        </p:txBody>
      </p:sp>
      <p:sp>
        <p:nvSpPr>
          <p:cNvPr id="3" name="Content Placeholder 2"/>
          <p:cNvSpPr>
            <a:spLocks noGrp="1"/>
          </p:cNvSpPr>
          <p:nvPr>
            <p:ph idx="1"/>
          </p:nvPr>
        </p:nvSpPr>
        <p:spPr/>
        <p:txBody>
          <a:bodyPr>
            <a:normAutofit fontScale="92500" lnSpcReduction="10000"/>
          </a:bodyPr>
          <a:lstStyle/>
          <a:p>
            <a:r>
              <a:rPr lang="en-US" dirty="0" smtClean="0"/>
              <a:t>Immunological cells:</a:t>
            </a:r>
          </a:p>
          <a:p>
            <a:r>
              <a:rPr lang="en-US" b="1" dirty="0"/>
              <a:t>B</a:t>
            </a:r>
            <a:r>
              <a:rPr lang="en-US" b="1" dirty="0" smtClean="0"/>
              <a:t>: The granulocytes:</a:t>
            </a:r>
          </a:p>
          <a:p>
            <a:r>
              <a:rPr lang="en-US" dirty="0" smtClean="0"/>
              <a:t>There are three types of granulocytes which are:</a:t>
            </a:r>
          </a:p>
          <a:p>
            <a:pPr marL="0" indent="0">
              <a:buNone/>
            </a:pPr>
            <a:r>
              <a:rPr lang="en-US" dirty="0"/>
              <a:t> </a:t>
            </a:r>
            <a:r>
              <a:rPr lang="en-US" dirty="0" smtClean="0"/>
              <a:t>  - Neutrophils.( neutrally stained granules)</a:t>
            </a:r>
          </a:p>
          <a:p>
            <a:pPr marL="0" indent="0">
              <a:buNone/>
            </a:pPr>
            <a:r>
              <a:rPr lang="en-US" dirty="0"/>
              <a:t> </a:t>
            </a:r>
            <a:r>
              <a:rPr lang="en-US" dirty="0" smtClean="0"/>
              <a:t>  - Eosinophils.( acidic orange granules)</a:t>
            </a:r>
          </a:p>
          <a:p>
            <a:pPr marL="0" indent="0">
              <a:buNone/>
            </a:pPr>
            <a:r>
              <a:rPr lang="en-US" dirty="0"/>
              <a:t> </a:t>
            </a:r>
            <a:r>
              <a:rPr lang="en-US" dirty="0" smtClean="0"/>
              <a:t>  - Basophils. ( basic violet color  </a:t>
            </a:r>
            <a:r>
              <a:rPr lang="en-US" smtClean="0"/>
              <a:t>stained granules).</a:t>
            </a:r>
            <a:endParaRPr lang="en-US" dirty="0" smtClean="0"/>
          </a:p>
          <a:p>
            <a:pPr marL="0" indent="0">
              <a:buNone/>
            </a:pPr>
            <a:r>
              <a:rPr lang="en-US" dirty="0"/>
              <a:t> </a:t>
            </a:r>
            <a:r>
              <a:rPr lang="en-US" dirty="0" smtClean="0"/>
              <a:t>    (Mast cells)</a:t>
            </a:r>
          </a:p>
          <a:p>
            <a:pPr marL="0" indent="0">
              <a:buNone/>
            </a:pPr>
            <a:r>
              <a:rPr lang="en-US" dirty="0" smtClean="0"/>
              <a:t>They have lobulated </a:t>
            </a:r>
            <a:r>
              <a:rPr lang="en-US" dirty="0" err="1" smtClean="0"/>
              <a:t>nucleous</a:t>
            </a:r>
            <a:r>
              <a:rPr lang="en-US" dirty="0" smtClean="0"/>
              <a:t> with two to five lobules.</a:t>
            </a:r>
            <a:endParaRPr lang="en-US" dirty="0"/>
          </a:p>
          <a:p>
            <a:pPr marL="0" indent="0">
              <a:buNone/>
            </a:pPr>
            <a:r>
              <a:rPr lang="en-US" dirty="0" smtClean="0"/>
              <a:t>They have granulated cytoplasm. The granules are colored according to the type of cells.</a:t>
            </a:r>
            <a:endParaRPr lang="ar-IQ" dirty="0"/>
          </a:p>
        </p:txBody>
      </p:sp>
    </p:spTree>
    <p:extLst>
      <p:ext uri="{BB962C8B-B14F-4D97-AF65-F5344CB8AC3E}">
        <p14:creationId xmlns:p14="http://schemas.microsoft.com/office/powerpoint/2010/main" val="3683424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system 10</a:t>
            </a:r>
            <a:endParaRPr lang="ar-IQ" dirty="0"/>
          </a:p>
        </p:txBody>
      </p:sp>
      <p:sp>
        <p:nvSpPr>
          <p:cNvPr id="3" name="Content Placeholder 2"/>
          <p:cNvSpPr>
            <a:spLocks noGrp="1"/>
          </p:cNvSpPr>
          <p:nvPr>
            <p:ph idx="1"/>
          </p:nvPr>
        </p:nvSpPr>
        <p:spPr>
          <a:xfrm>
            <a:off x="247651" y="1494970"/>
            <a:ext cx="11552463" cy="5363029"/>
          </a:xfrm>
        </p:spPr>
        <p:txBody>
          <a:bodyPr>
            <a:normAutofit fontScale="92500" lnSpcReduction="10000"/>
          </a:bodyPr>
          <a:lstStyle/>
          <a:p>
            <a:r>
              <a:rPr lang="en-US" dirty="0" smtClean="0"/>
              <a:t>Immunological cells;</a:t>
            </a:r>
          </a:p>
          <a:p>
            <a:r>
              <a:rPr lang="en-US" b="1" dirty="0"/>
              <a:t>C</a:t>
            </a:r>
            <a:r>
              <a:rPr lang="en-US" b="1" dirty="0" smtClean="0"/>
              <a:t>: Lymphocytes:</a:t>
            </a:r>
          </a:p>
          <a:p>
            <a:r>
              <a:rPr lang="en-US" dirty="0" smtClean="0"/>
              <a:t>There are three types of lymphocytes which are:</a:t>
            </a:r>
          </a:p>
          <a:p>
            <a:pPr marL="0" indent="0">
              <a:buNone/>
            </a:pPr>
            <a:r>
              <a:rPr lang="en-US" dirty="0" smtClean="0"/>
              <a:t>   1. B-cells , its final maturation stage is plasms cells  .  They are the main effector </a:t>
            </a:r>
          </a:p>
          <a:p>
            <a:pPr marL="0" indent="0">
              <a:buNone/>
            </a:pPr>
            <a:r>
              <a:rPr lang="en-US" dirty="0"/>
              <a:t> </a:t>
            </a:r>
            <a:r>
              <a:rPr lang="en-US" dirty="0" smtClean="0"/>
              <a:t>      cells in the humoral immunity. They are responsible of production of the antibodies</a:t>
            </a:r>
          </a:p>
          <a:p>
            <a:pPr marL="0" indent="0">
              <a:buNone/>
            </a:pPr>
            <a:r>
              <a:rPr lang="en-US" dirty="0"/>
              <a:t> </a:t>
            </a:r>
            <a:r>
              <a:rPr lang="en-US" dirty="0" smtClean="0"/>
              <a:t>  2. T-lymphocytes  which are the active cells in both humoral and cell mediated</a:t>
            </a:r>
          </a:p>
          <a:p>
            <a:pPr marL="0" indent="0">
              <a:buNone/>
            </a:pPr>
            <a:r>
              <a:rPr lang="en-US" dirty="0"/>
              <a:t> </a:t>
            </a:r>
            <a:r>
              <a:rPr lang="en-US" dirty="0" smtClean="0"/>
              <a:t>       immunity. It consists of different types which are:</a:t>
            </a:r>
          </a:p>
          <a:p>
            <a:pPr marL="0" indent="0">
              <a:buNone/>
            </a:pPr>
            <a:r>
              <a:rPr lang="en-US" dirty="0"/>
              <a:t> </a:t>
            </a:r>
            <a:r>
              <a:rPr lang="en-US" dirty="0" smtClean="0"/>
              <a:t>     - T- helper cells.</a:t>
            </a:r>
          </a:p>
          <a:p>
            <a:pPr marL="0" indent="0">
              <a:buNone/>
            </a:pPr>
            <a:r>
              <a:rPr lang="en-US" dirty="0"/>
              <a:t> </a:t>
            </a:r>
            <a:r>
              <a:rPr lang="en-US" dirty="0" smtClean="0"/>
              <a:t>     - T- suppressor cells.</a:t>
            </a:r>
          </a:p>
          <a:p>
            <a:pPr marL="0" indent="0">
              <a:buNone/>
            </a:pPr>
            <a:r>
              <a:rPr lang="en-US" dirty="0"/>
              <a:t> </a:t>
            </a:r>
            <a:r>
              <a:rPr lang="en-US" dirty="0" smtClean="0"/>
              <a:t>     - T- cytotoxic cells.</a:t>
            </a:r>
          </a:p>
          <a:p>
            <a:pPr marL="0" indent="0">
              <a:buNone/>
            </a:pPr>
            <a:r>
              <a:rPr lang="en-US" dirty="0"/>
              <a:t> </a:t>
            </a:r>
            <a:r>
              <a:rPr lang="en-US" dirty="0" smtClean="0"/>
              <a:t> 3. Natural killers  which are active against cancer and virally infected cells.</a:t>
            </a:r>
            <a:endParaRPr lang="ar-IQ" dirty="0"/>
          </a:p>
        </p:txBody>
      </p:sp>
    </p:spTree>
    <p:extLst>
      <p:ext uri="{BB962C8B-B14F-4D97-AF65-F5344CB8AC3E}">
        <p14:creationId xmlns:p14="http://schemas.microsoft.com/office/powerpoint/2010/main" val="3215914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immune system receptors:</a:t>
            </a:r>
            <a:endParaRPr lang="ar-IQ" dirty="0"/>
          </a:p>
        </p:txBody>
      </p:sp>
      <p:sp>
        <p:nvSpPr>
          <p:cNvPr id="3" name="Content Placeholder 2"/>
          <p:cNvSpPr>
            <a:spLocks noGrp="1"/>
          </p:cNvSpPr>
          <p:nvPr>
            <p:ph idx="1"/>
          </p:nvPr>
        </p:nvSpPr>
        <p:spPr/>
        <p:txBody>
          <a:bodyPr>
            <a:normAutofit fontScale="77500" lnSpcReduction="20000"/>
          </a:bodyPr>
          <a:lstStyle/>
          <a:p>
            <a:r>
              <a:rPr lang="en-US" dirty="0" smtClean="0"/>
              <a:t>The phagocytic cells have</a:t>
            </a:r>
            <a:r>
              <a:rPr lang="en-US" b="1" dirty="0" smtClean="0"/>
              <a:t> Pattern Recognition </a:t>
            </a:r>
            <a:r>
              <a:rPr lang="en-US" b="1" dirty="0"/>
              <a:t>R</a:t>
            </a:r>
            <a:r>
              <a:rPr lang="en-US" b="1" dirty="0" smtClean="0"/>
              <a:t>eceptors(PRR).</a:t>
            </a:r>
          </a:p>
          <a:p>
            <a:r>
              <a:rPr lang="en-US" dirty="0" smtClean="0"/>
              <a:t>These receptors recognize the </a:t>
            </a:r>
            <a:r>
              <a:rPr lang="en-US" b="1" dirty="0"/>
              <a:t>P</a:t>
            </a:r>
            <a:r>
              <a:rPr lang="en-US" b="1" dirty="0" smtClean="0"/>
              <a:t>athogen Associated Molecular Patterns(PAMPs) </a:t>
            </a:r>
            <a:r>
              <a:rPr lang="en-US" dirty="0" smtClean="0"/>
              <a:t>present on the surface of the pathogens which facilitate phagocytosis of the pathogens</a:t>
            </a:r>
          </a:p>
          <a:p>
            <a:pPr marL="0" indent="0">
              <a:buNone/>
            </a:pPr>
            <a:r>
              <a:rPr lang="en-US" smtClean="0"/>
              <a:t>   The </a:t>
            </a:r>
            <a:r>
              <a:rPr lang="en-US" dirty="0" smtClean="0"/>
              <a:t>PRR includes the following receptors:</a:t>
            </a:r>
          </a:p>
          <a:p>
            <a:pPr marL="514350" indent="-514350">
              <a:buAutoNum type="arabicPeriod"/>
            </a:pPr>
            <a:r>
              <a:rPr lang="en-US" b="1" dirty="0" smtClean="0"/>
              <a:t>Toll like receptors(TLRs)</a:t>
            </a:r>
            <a:r>
              <a:rPr lang="en-US" dirty="0" smtClean="0"/>
              <a:t>: It causes  the synthesis and secretion of cytokines to cause </a:t>
            </a:r>
          </a:p>
          <a:p>
            <a:pPr marL="0" indent="0">
              <a:buNone/>
            </a:pPr>
            <a:r>
              <a:rPr lang="en-US" dirty="0" smtClean="0"/>
              <a:t>          inflammation.  </a:t>
            </a:r>
          </a:p>
          <a:p>
            <a:pPr marL="0" indent="0">
              <a:buNone/>
            </a:pPr>
            <a:r>
              <a:rPr lang="en-US" b="1" dirty="0" smtClean="0"/>
              <a:t>2.  Scavenger receptors: </a:t>
            </a:r>
            <a:r>
              <a:rPr lang="en-US" dirty="0" smtClean="0"/>
              <a:t>it involved in the internalization of bacteria and phagocytosis of</a:t>
            </a:r>
          </a:p>
          <a:p>
            <a:pPr marL="0" indent="0">
              <a:buNone/>
            </a:pPr>
            <a:r>
              <a:rPr lang="en-US" dirty="0"/>
              <a:t> </a:t>
            </a:r>
            <a:r>
              <a:rPr lang="en-US" dirty="0" smtClean="0"/>
              <a:t>      dead host  cells.</a:t>
            </a:r>
          </a:p>
          <a:p>
            <a:pPr marL="0" indent="0">
              <a:buNone/>
            </a:pPr>
            <a:r>
              <a:rPr lang="en-US" b="1" dirty="0" smtClean="0"/>
              <a:t>3. </a:t>
            </a:r>
            <a:r>
              <a:rPr lang="en-US" b="1" dirty="0" err="1" smtClean="0"/>
              <a:t>Opsonin</a:t>
            </a:r>
            <a:r>
              <a:rPr lang="en-US" b="1" dirty="0" smtClean="0"/>
              <a:t> </a:t>
            </a:r>
            <a:r>
              <a:rPr lang="en-US" dirty="0" smtClean="0"/>
              <a:t>:which are C3a and IgM which bind to the microbes and facilitate phagocytosis.</a:t>
            </a:r>
          </a:p>
          <a:p>
            <a:pPr marL="0" indent="0">
              <a:buNone/>
            </a:pPr>
            <a:r>
              <a:rPr lang="en-US" b="1" dirty="0" smtClean="0"/>
              <a:t>4.  </a:t>
            </a:r>
            <a:r>
              <a:rPr lang="en-US" b="1" dirty="0" err="1" smtClean="0"/>
              <a:t>Flagellin</a:t>
            </a:r>
            <a:r>
              <a:rPr lang="en-US" b="1" dirty="0" smtClean="0"/>
              <a:t> and Fibrin: </a:t>
            </a:r>
            <a:r>
              <a:rPr lang="en-US" dirty="0" smtClean="0"/>
              <a:t>as bacterial antigens.</a:t>
            </a:r>
          </a:p>
          <a:p>
            <a:pPr marL="0" indent="0">
              <a:buNone/>
            </a:pPr>
            <a:r>
              <a:rPr lang="en-US" b="1" dirty="0" smtClean="0"/>
              <a:t>5.  </a:t>
            </a:r>
            <a:r>
              <a:rPr lang="en-US" b="1" dirty="0" err="1" smtClean="0"/>
              <a:t>Zymosan</a:t>
            </a:r>
            <a:r>
              <a:rPr lang="en-US" b="1" dirty="0" smtClean="0"/>
              <a:t>: </a:t>
            </a:r>
            <a:r>
              <a:rPr lang="en-US" dirty="0" smtClean="0"/>
              <a:t>antigen present on the surfaces of the fungi.</a:t>
            </a:r>
          </a:p>
          <a:p>
            <a:pPr marL="0" indent="0">
              <a:buNone/>
            </a:pPr>
            <a:r>
              <a:rPr lang="en-US" b="1" dirty="0" smtClean="0"/>
              <a:t>6. LPS lipopolysaccharide </a:t>
            </a:r>
            <a:r>
              <a:rPr lang="en-US" dirty="0" smtClean="0"/>
              <a:t>present on the surface of G- negative bacteria.</a:t>
            </a:r>
            <a:endParaRPr lang="ar-IQ" dirty="0"/>
          </a:p>
        </p:txBody>
      </p:sp>
    </p:spTree>
    <p:extLst>
      <p:ext uri="{BB962C8B-B14F-4D97-AF65-F5344CB8AC3E}">
        <p14:creationId xmlns:p14="http://schemas.microsoft.com/office/powerpoint/2010/main" val="3271223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3506787" y="1103630"/>
            <a:ext cx="5178425" cy="4650740"/>
          </a:xfrm>
          <a:prstGeom prst="rect">
            <a:avLst/>
          </a:prstGeom>
        </p:spPr>
      </p:pic>
    </p:spTree>
    <p:extLst>
      <p:ext uri="{BB962C8B-B14F-4D97-AF65-F5344CB8AC3E}">
        <p14:creationId xmlns:p14="http://schemas.microsoft.com/office/powerpoint/2010/main" val="301018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0E47E-D228-15EB-5886-33E9AA181D03}"/>
              </a:ext>
            </a:extLst>
          </p:cNvPr>
          <p:cNvSpPr>
            <a:spLocks noGrp="1"/>
          </p:cNvSpPr>
          <p:nvPr>
            <p:ph type="title"/>
          </p:nvPr>
        </p:nvSpPr>
        <p:spPr>
          <a:xfrm>
            <a:off x="1342941" y="587829"/>
            <a:ext cx="5961374" cy="5355771"/>
          </a:xfrm>
        </p:spPr>
        <p:txBody>
          <a:bodyPr>
            <a:noAutofit/>
          </a:bodyPr>
          <a:lstStyle/>
          <a:p>
            <a:pPr lvl="1" algn="just" eaLnBrk="1" hangingPunct="1">
              <a:lnSpc>
                <a:spcPct val="110000"/>
              </a:lnSpc>
              <a:defRPr/>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study of immune system or immunity   </a:t>
            </a:r>
            <a:r>
              <a:rPr lang="en-US" sz="2800" dirty="0" smtClean="0">
                <a:latin typeface="Times New Roman" pitchFamily="18" charset="0"/>
                <a:cs typeface="Times New Roman" pitchFamily="18" charset="0"/>
              </a:rPr>
              <a:t> the </a:t>
            </a:r>
            <a:r>
              <a:rPr lang="en-US" sz="2800" dirty="0">
                <a:latin typeface="Times New Roman" pitchFamily="18" charset="0"/>
                <a:cs typeface="Times New Roman" pitchFamily="18" charset="0"/>
              </a:rPr>
              <a:t>study of all aspects of host defense against infection and of adverse consequences of immune responses</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The study of the physiological mechanisms which enable the body to recognize materials as foreign and to neutralize, metabolize or eliminate them without injury to the host tissue</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pSp>
        <p:nvGrpSpPr>
          <p:cNvPr id="5" name="مجموعة 4"/>
          <p:cNvGrpSpPr/>
          <p:nvPr/>
        </p:nvGrpSpPr>
        <p:grpSpPr>
          <a:xfrm>
            <a:off x="7630886" y="1232034"/>
            <a:ext cx="4270466" cy="4569476"/>
            <a:chOff x="0" y="0"/>
            <a:chExt cx="3657600" cy="3680460"/>
          </a:xfrm>
        </p:grpSpPr>
        <p:pic>
          <p:nvPicPr>
            <p:cNvPr id="6" name="صورة 5"/>
            <p:cNvPicPr>
              <a:picLocks noChangeAspect="1"/>
            </p:cNvPicPr>
            <p:nvPr/>
          </p:nvPicPr>
          <p:blipFill>
            <a:blip r:embed="rId2" cstate="print">
              <a:lum bright="-40000" contrast="40000"/>
              <a:extLst>
                <a:ext uri="{28A0092B-C50C-407E-A947-70E740481C1C}">
                  <a14:useLocalDpi xmlns:a14="http://schemas.microsoft.com/office/drawing/2010/main" val="0"/>
                </a:ext>
              </a:extLst>
            </a:blip>
            <a:srcRect/>
            <a:stretch>
              <a:fillRect/>
            </a:stretch>
          </p:blipFill>
          <p:spPr bwMode="auto">
            <a:xfrm>
              <a:off x="0" y="0"/>
              <a:ext cx="3657600" cy="3680460"/>
            </a:xfrm>
            <a:prstGeom prst="rect">
              <a:avLst/>
            </a:prstGeom>
            <a:noFill/>
            <a:ln>
              <a:noFill/>
            </a:ln>
          </p:spPr>
        </p:pic>
        <p:sp>
          <p:nvSpPr>
            <p:cNvPr id="7" name="مربع نص 3"/>
            <p:cNvSpPr txBox="1"/>
            <p:nvPr/>
          </p:nvSpPr>
          <p:spPr>
            <a:xfrm>
              <a:off x="1211580" y="1684020"/>
              <a:ext cx="1211580" cy="6096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15000"/>
                </a:lnSpc>
                <a:spcAft>
                  <a:spcPts val="1000"/>
                </a:spcAft>
              </a:pPr>
              <a:r>
                <a:rPr lang="en-US" sz="1400" b="1" dirty="0" smtClean="0">
                  <a:effectLst/>
                  <a:latin typeface="Times New Roman"/>
                  <a:ea typeface="Calibri"/>
                  <a:cs typeface="Arial"/>
                </a:rPr>
                <a:t>Immunity</a:t>
              </a:r>
              <a:endParaRPr lang="en-US" sz="1100" dirty="0">
                <a:effectLst/>
                <a:ea typeface="Calibri"/>
                <a:cs typeface="Arial"/>
              </a:endParaRPr>
            </a:p>
          </p:txBody>
        </p:sp>
      </p:grpSp>
    </p:spTree>
    <p:extLst>
      <p:ext uri="{BB962C8B-B14F-4D97-AF65-F5344CB8AC3E}">
        <p14:creationId xmlns:p14="http://schemas.microsoft.com/office/powerpoint/2010/main" val="336632402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6028" y="549534"/>
            <a:ext cx="9851571" cy="6026265"/>
          </a:xfrm>
          <a:prstGeom prst="rect">
            <a:avLst/>
          </a:prstGeom>
          <a:noFill/>
        </p:spPr>
        <p:txBody>
          <a:bodyPr wrap="square" rtlCol="0">
            <a:spAutoFit/>
          </a:bodyPr>
          <a:lstStyle/>
          <a:p>
            <a:pPr algn="ctr"/>
            <a:r>
              <a:rPr lang="en-US" altLang="en-US" sz="4000" b="1" dirty="0" smtClean="0">
                <a:solidFill>
                  <a:srgbClr val="3366FF"/>
                </a:solidFill>
                <a:latin typeface="Times New Roman" pitchFamily="18" charset="0"/>
              </a:rPr>
              <a:t>Types of Immunity</a:t>
            </a:r>
            <a:endParaRPr lang="en-US" sz="2800" b="1" dirty="0">
              <a:solidFill>
                <a:srgbClr val="FF0000"/>
              </a:solidFill>
              <a:latin typeface="Times New Roman"/>
              <a:cs typeface="Times New Roman"/>
            </a:endParaRPr>
          </a:p>
          <a:p>
            <a:pPr marL="914400" lvl="1" indent="-457200">
              <a:lnSpc>
                <a:spcPct val="90000"/>
              </a:lnSpc>
              <a:buAutoNum type="arabicPeriod"/>
            </a:pPr>
            <a:endParaRPr lang="en-US" altLang="en-US" sz="2400" b="1" dirty="0">
              <a:solidFill>
                <a:srgbClr val="FF0000"/>
              </a:solidFill>
              <a:latin typeface="Times New Roman" pitchFamily="18" charset="0"/>
            </a:endParaRPr>
          </a:p>
          <a:p>
            <a:pPr lvl="1">
              <a:lnSpc>
                <a:spcPct val="90000"/>
              </a:lnSpc>
            </a:pPr>
            <a:r>
              <a:rPr lang="en-US" altLang="en-US" sz="2400" b="1" dirty="0">
                <a:solidFill>
                  <a:srgbClr val="FF0000"/>
                </a:solidFill>
                <a:latin typeface="Times New Roman" pitchFamily="18" charset="0"/>
              </a:rPr>
              <a:t>1.  Innate immunity </a:t>
            </a:r>
            <a:r>
              <a:rPr lang="en-US" altLang="en-US" sz="2400" dirty="0">
                <a:solidFill>
                  <a:srgbClr val="FF0000"/>
                </a:solidFill>
                <a:latin typeface="Times New Roman" pitchFamily="18" charset="0"/>
              </a:rPr>
              <a:t>or</a:t>
            </a:r>
            <a:r>
              <a:rPr lang="en-US" altLang="en-US" sz="2400" b="1" dirty="0">
                <a:solidFill>
                  <a:srgbClr val="FF0000"/>
                </a:solidFill>
                <a:latin typeface="Times New Roman" pitchFamily="18" charset="0"/>
              </a:rPr>
              <a:t> “</a:t>
            </a:r>
            <a:r>
              <a:rPr lang="en-US" altLang="en-US" sz="2400" b="1" dirty="0" smtClean="0">
                <a:solidFill>
                  <a:srgbClr val="FF0000"/>
                </a:solidFill>
                <a:latin typeface="Times New Roman" pitchFamily="18" charset="0"/>
              </a:rPr>
              <a:t>nonspecific”</a:t>
            </a:r>
            <a:endParaRPr lang="en-US" altLang="en-US" sz="2400" b="1" dirty="0">
              <a:solidFill>
                <a:srgbClr val="FF0000"/>
              </a:solidFill>
              <a:latin typeface="Times New Roman" pitchFamily="18" charset="0"/>
            </a:endParaRPr>
          </a:p>
          <a:p>
            <a:pPr lvl="1">
              <a:lnSpc>
                <a:spcPct val="90000"/>
              </a:lnSpc>
            </a:pPr>
            <a:endParaRPr lang="en-US" altLang="en-US" sz="2400" dirty="0">
              <a:solidFill>
                <a:srgbClr val="FF0000"/>
              </a:solidFill>
              <a:latin typeface="Times New Roman" pitchFamily="18" charset="0"/>
            </a:endParaRPr>
          </a:p>
          <a:p>
            <a:pPr marL="1257300" lvl="2" indent="-342900">
              <a:lnSpc>
                <a:spcPct val="90000"/>
              </a:lnSpc>
              <a:buFont typeface="Arial"/>
              <a:buChar char="•"/>
            </a:pPr>
            <a:r>
              <a:rPr lang="en-US" altLang="en-US" sz="2400" dirty="0">
                <a:latin typeface="Times New Roman" pitchFamily="18" charset="0"/>
              </a:rPr>
              <a:t>Defenses against </a:t>
            </a:r>
            <a:r>
              <a:rPr lang="en-US" altLang="en-US" sz="2400" b="1" u="sng" dirty="0">
                <a:latin typeface="Times New Roman" pitchFamily="18" charset="0"/>
              </a:rPr>
              <a:t>any pathogen</a:t>
            </a:r>
            <a:r>
              <a:rPr lang="en-US" altLang="en-US" sz="2400" dirty="0">
                <a:latin typeface="Times New Roman" pitchFamily="18" charset="0"/>
              </a:rPr>
              <a:t>.</a:t>
            </a:r>
          </a:p>
          <a:p>
            <a:pPr marL="1257300" lvl="2" indent="-342900">
              <a:lnSpc>
                <a:spcPct val="90000"/>
              </a:lnSpc>
              <a:buFont typeface="Arial"/>
              <a:buChar char="•"/>
            </a:pPr>
            <a:r>
              <a:rPr lang="en-US" altLang="en-US" sz="2400" dirty="0">
                <a:latin typeface="Times New Roman" pitchFamily="18" charset="0"/>
              </a:rPr>
              <a:t>Refers to defenses that are </a:t>
            </a:r>
            <a:r>
              <a:rPr lang="en-US" altLang="en-US" sz="2400" b="1" u="sng" dirty="0">
                <a:latin typeface="Times New Roman" pitchFamily="18" charset="0"/>
              </a:rPr>
              <a:t>present at birth</a:t>
            </a:r>
            <a:r>
              <a:rPr lang="en-US" altLang="en-US" sz="2400" dirty="0">
                <a:latin typeface="Times New Roman" pitchFamily="18" charset="0"/>
              </a:rPr>
              <a:t>.</a:t>
            </a:r>
          </a:p>
          <a:p>
            <a:pPr marL="1257300" lvl="2" indent="-342900">
              <a:lnSpc>
                <a:spcPct val="90000"/>
              </a:lnSpc>
              <a:buFont typeface="Arial"/>
              <a:buChar char="•"/>
            </a:pPr>
            <a:r>
              <a:rPr lang="en-US" altLang="en-US" sz="2400" b="1" u="sng" dirty="0">
                <a:latin typeface="Times New Roman" pitchFamily="18" charset="0"/>
              </a:rPr>
              <a:t>Rapid</a:t>
            </a:r>
            <a:r>
              <a:rPr lang="en-US" altLang="en-US" sz="2400" dirty="0">
                <a:latin typeface="Times New Roman" pitchFamily="18" charset="0"/>
              </a:rPr>
              <a:t> response</a:t>
            </a:r>
            <a:r>
              <a:rPr lang="en-US" altLang="en-US" sz="2400" dirty="0" smtClean="0">
                <a:latin typeface="Times New Roman" pitchFamily="18" charset="0"/>
              </a:rPr>
              <a:t>.</a:t>
            </a:r>
          </a:p>
          <a:p>
            <a:pPr marL="1257300" lvl="2" indent="-342900">
              <a:lnSpc>
                <a:spcPct val="90000"/>
              </a:lnSpc>
              <a:buFont typeface="Arial"/>
              <a:buChar char="•"/>
            </a:pPr>
            <a:r>
              <a:rPr lang="en-US" altLang="en-US" sz="2400" b="1" dirty="0" smtClean="0">
                <a:latin typeface="Times New Roman" pitchFamily="18" charset="0"/>
              </a:rPr>
              <a:t>Unspecific.</a:t>
            </a:r>
          </a:p>
          <a:p>
            <a:pPr marL="1257300" lvl="2" indent="-342900">
              <a:lnSpc>
                <a:spcPct val="90000"/>
              </a:lnSpc>
              <a:buFont typeface="Arial"/>
              <a:buChar char="•"/>
            </a:pPr>
            <a:r>
              <a:rPr lang="en-US" altLang="en-US" sz="2400" b="1" dirty="0" smtClean="0">
                <a:latin typeface="Times New Roman" pitchFamily="18" charset="0"/>
              </a:rPr>
              <a:t>No memory.</a:t>
            </a:r>
            <a:endParaRPr lang="en-US" altLang="en-US" sz="2400" b="1" dirty="0">
              <a:latin typeface="Times New Roman" pitchFamily="18" charset="0"/>
            </a:endParaRPr>
          </a:p>
          <a:p>
            <a:pPr lvl="3">
              <a:lnSpc>
                <a:spcPct val="90000"/>
              </a:lnSpc>
            </a:pPr>
            <a:endParaRPr lang="en-US" altLang="en-US" sz="2400" dirty="0">
              <a:solidFill>
                <a:srgbClr val="FF0000"/>
              </a:solidFill>
              <a:latin typeface="Times New Roman" pitchFamily="18" charset="0"/>
            </a:endParaRPr>
          </a:p>
          <a:p>
            <a:pPr lvl="1">
              <a:lnSpc>
                <a:spcPct val="90000"/>
              </a:lnSpc>
            </a:pPr>
            <a:r>
              <a:rPr lang="en-US" altLang="en-US" sz="2400" b="1" dirty="0">
                <a:solidFill>
                  <a:srgbClr val="FF0000"/>
                </a:solidFill>
                <a:latin typeface="Times New Roman" pitchFamily="18" charset="0"/>
              </a:rPr>
              <a:t>2.  Adaptive immunity </a:t>
            </a:r>
            <a:r>
              <a:rPr lang="en-US" altLang="en-US" sz="2400" dirty="0">
                <a:solidFill>
                  <a:srgbClr val="FF0000"/>
                </a:solidFill>
                <a:latin typeface="Times New Roman" pitchFamily="18" charset="0"/>
              </a:rPr>
              <a:t>or</a:t>
            </a:r>
            <a:r>
              <a:rPr lang="en-US" altLang="en-US" sz="2400" b="1" dirty="0">
                <a:solidFill>
                  <a:srgbClr val="FF0000"/>
                </a:solidFill>
                <a:latin typeface="Times New Roman" pitchFamily="18" charset="0"/>
              </a:rPr>
              <a:t> “</a:t>
            </a:r>
            <a:r>
              <a:rPr lang="en-US" altLang="en-US" sz="2400" b="1" dirty="0" smtClean="0">
                <a:solidFill>
                  <a:srgbClr val="FF0000"/>
                </a:solidFill>
                <a:latin typeface="Times New Roman" pitchFamily="18" charset="0"/>
              </a:rPr>
              <a:t>specific ”</a:t>
            </a:r>
            <a:r>
              <a:rPr lang="en-US" altLang="en-US" sz="2400" dirty="0" smtClean="0">
                <a:solidFill>
                  <a:srgbClr val="FF0000"/>
                </a:solidFill>
                <a:latin typeface="Times New Roman" pitchFamily="18" charset="0"/>
              </a:rPr>
              <a:t> </a:t>
            </a:r>
            <a:endParaRPr lang="en-US" altLang="en-US" sz="2400" dirty="0">
              <a:solidFill>
                <a:srgbClr val="FF0000"/>
              </a:solidFill>
              <a:latin typeface="Times New Roman" pitchFamily="18" charset="0"/>
            </a:endParaRPr>
          </a:p>
          <a:p>
            <a:pPr lvl="1">
              <a:lnSpc>
                <a:spcPct val="90000"/>
              </a:lnSpc>
            </a:pPr>
            <a:r>
              <a:rPr lang="en-US" altLang="en-US" sz="2400" dirty="0">
                <a:solidFill>
                  <a:srgbClr val="FF0000"/>
                </a:solidFill>
                <a:latin typeface="Times New Roman" pitchFamily="18" charset="0"/>
              </a:rPr>
              <a:t> </a:t>
            </a:r>
          </a:p>
          <a:p>
            <a:pPr marL="1257300" lvl="2" indent="-342900">
              <a:lnSpc>
                <a:spcPct val="90000"/>
              </a:lnSpc>
              <a:buFont typeface="Arial"/>
              <a:buChar char="•"/>
            </a:pPr>
            <a:r>
              <a:rPr lang="en-US" altLang="en-US" sz="2400" dirty="0">
                <a:latin typeface="Times New Roman" pitchFamily="18" charset="0"/>
              </a:rPr>
              <a:t>Defenses to </a:t>
            </a:r>
            <a:r>
              <a:rPr lang="en-US" altLang="en-US" sz="2400" b="1" u="sng" dirty="0">
                <a:latin typeface="Times New Roman" pitchFamily="18" charset="0"/>
              </a:rPr>
              <a:t>a specific pathogen</a:t>
            </a:r>
            <a:r>
              <a:rPr lang="en-US" altLang="en-US" sz="2400" dirty="0">
                <a:latin typeface="Times New Roman" pitchFamily="18" charset="0"/>
              </a:rPr>
              <a:t>.</a:t>
            </a:r>
          </a:p>
          <a:p>
            <a:pPr marL="1257300" lvl="2" indent="-342900">
              <a:lnSpc>
                <a:spcPct val="90000"/>
              </a:lnSpc>
              <a:buFont typeface="Arial"/>
              <a:buChar char="•"/>
            </a:pPr>
            <a:r>
              <a:rPr lang="en-US" altLang="en-US" sz="2400" b="1" u="sng" dirty="0">
                <a:latin typeface="Times New Roman" pitchFamily="18" charset="0"/>
              </a:rPr>
              <a:t>Acquired</a:t>
            </a:r>
            <a:r>
              <a:rPr lang="en-US" altLang="en-US" sz="2400" dirty="0">
                <a:latin typeface="Times New Roman" pitchFamily="18" charset="0"/>
              </a:rPr>
              <a:t> during the  lifetime of an organism.</a:t>
            </a:r>
          </a:p>
          <a:p>
            <a:pPr marL="1257300" lvl="2" indent="-342900">
              <a:lnSpc>
                <a:spcPct val="90000"/>
              </a:lnSpc>
              <a:buFont typeface="Arial"/>
              <a:buChar char="•"/>
            </a:pPr>
            <a:r>
              <a:rPr lang="en-US" altLang="en-US" sz="2400" b="1" u="sng" dirty="0">
                <a:latin typeface="Times New Roman" pitchFamily="18" charset="0"/>
              </a:rPr>
              <a:t>Slower </a:t>
            </a:r>
            <a:r>
              <a:rPr lang="en-US" altLang="en-US" sz="2400" dirty="0">
                <a:latin typeface="Times New Roman" pitchFamily="18" charset="0"/>
              </a:rPr>
              <a:t> </a:t>
            </a:r>
            <a:r>
              <a:rPr lang="en-US" altLang="en-US" sz="2400" dirty="0" smtClean="0">
                <a:latin typeface="Times New Roman" pitchFamily="18" charset="0"/>
              </a:rPr>
              <a:t>in response.</a:t>
            </a:r>
            <a:endParaRPr lang="en-US" altLang="en-US" sz="2400" dirty="0">
              <a:latin typeface="Times New Roman" pitchFamily="18" charset="0"/>
            </a:endParaRPr>
          </a:p>
          <a:p>
            <a:pPr marL="1257300" lvl="2" indent="-342900">
              <a:lnSpc>
                <a:spcPct val="90000"/>
              </a:lnSpc>
              <a:buFont typeface="Arial"/>
              <a:buChar char="•"/>
            </a:pPr>
            <a:r>
              <a:rPr lang="en-US" altLang="en-US" sz="2400" b="1" u="sng" dirty="0">
                <a:latin typeface="Times New Roman" pitchFamily="18" charset="0"/>
              </a:rPr>
              <a:t>Has memory</a:t>
            </a:r>
            <a:r>
              <a:rPr lang="en-US" altLang="en-US" sz="2400" dirty="0">
                <a:latin typeface="Times New Roman" pitchFamily="18" charset="0"/>
              </a:rPr>
              <a:t> </a:t>
            </a:r>
            <a:r>
              <a:rPr lang="en-US" altLang="en-US" sz="2400" dirty="0" smtClean="0">
                <a:latin typeface="Times New Roman" pitchFamily="18" charset="0"/>
              </a:rPr>
              <a:t>components.</a:t>
            </a:r>
            <a:endParaRPr lang="en-US" altLang="en-US" sz="2400" dirty="0">
              <a:latin typeface="Times New Roman" pitchFamily="18" charset="0"/>
            </a:endParaRPr>
          </a:p>
          <a:p>
            <a:pPr>
              <a:lnSpc>
                <a:spcPct val="90000"/>
              </a:lnSpc>
            </a:pPr>
            <a:r>
              <a:rPr lang="en-US" altLang="en-US" sz="2400" dirty="0">
                <a:latin typeface="Times New Roman" pitchFamily="18" charset="0"/>
              </a:rPr>
              <a:t>                                         </a:t>
            </a:r>
          </a:p>
        </p:txBody>
      </p:sp>
      <p:sp>
        <p:nvSpPr>
          <p:cNvPr id="4" name="Slide Number Placeholder 3"/>
          <p:cNvSpPr>
            <a:spLocks noGrp="1"/>
          </p:cNvSpPr>
          <p:nvPr>
            <p:ph type="sldNum" sz="quarter" idx="12"/>
          </p:nvPr>
        </p:nvSpPr>
        <p:spPr/>
        <p:txBody>
          <a:bodyPr/>
          <a:lstStyle/>
          <a:p>
            <a:fld id="{6226B6B0-B3FE-F446-B3F6-F4AF0F0D836E}" type="slidenum">
              <a:rPr lang="en-US" smtClean="0"/>
              <a:t>3</a:t>
            </a:fld>
            <a:endParaRPr lang="en-US"/>
          </a:p>
        </p:txBody>
      </p:sp>
    </p:spTree>
    <p:extLst>
      <p:ext uri="{BB962C8B-B14F-4D97-AF65-F5344CB8AC3E}">
        <p14:creationId xmlns:p14="http://schemas.microsoft.com/office/powerpoint/2010/main" val="671082064"/>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26B6B0-B3FE-F446-B3F6-F4AF0F0D836E}" type="slidenum">
              <a:rPr lang="en-US" smtClean="0">
                <a:solidFill>
                  <a:prstClr val="black">
                    <a:tint val="75000"/>
                  </a:prstClr>
                </a:solidFill>
              </a:rPr>
              <a:pPr/>
              <a:t>4</a:t>
            </a:fld>
            <a:endParaRPr lang="en-US">
              <a:solidFill>
                <a:prstClr val="black">
                  <a:tint val="75000"/>
                </a:prstClr>
              </a:solidFill>
            </a:endParaRPr>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6904"/>
          <a:stretch/>
        </p:blipFill>
        <p:spPr>
          <a:xfrm>
            <a:off x="182880" y="526473"/>
            <a:ext cx="11773653" cy="5486400"/>
          </a:xfrm>
          <a:prstGeom prst="rect">
            <a:avLst/>
          </a:prstGeom>
        </p:spPr>
      </p:pic>
    </p:spTree>
    <p:extLst>
      <p:ext uri="{BB962C8B-B14F-4D97-AF65-F5344CB8AC3E}">
        <p14:creationId xmlns:p14="http://schemas.microsoft.com/office/powerpoint/2010/main" val="2962588805"/>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18D65601-5AE2-46FC-B138-694DDD2B510D}" type="slidenum">
              <a:rPr lang="en-US" smtClean="0"/>
              <a:pPr/>
              <a:t>5</a:t>
            </a:fld>
            <a:endParaRPr lang="en-US" dirty="0"/>
          </a:p>
        </p:txBody>
      </p:sp>
      <p:pic>
        <p:nvPicPr>
          <p:cNvPr id="3" name="Picture 3"/>
          <p:cNvPicPr/>
          <p:nvPr/>
        </p:nvPicPr>
        <p:blipFill rotWithShape="1">
          <a:blip r:embed="rId2"/>
          <a:srcRect b="7459"/>
          <a:stretch/>
        </p:blipFill>
        <p:spPr>
          <a:xfrm>
            <a:off x="637309" y="983674"/>
            <a:ext cx="11028218" cy="5015344"/>
          </a:xfrm>
          <a:prstGeom prst="rect">
            <a:avLst/>
          </a:prstGeom>
        </p:spPr>
      </p:pic>
      <p:sp>
        <p:nvSpPr>
          <p:cNvPr id="4" name="Title 1"/>
          <p:cNvSpPr txBox="1">
            <a:spLocks/>
          </p:cNvSpPr>
          <p:nvPr/>
        </p:nvSpPr>
        <p:spPr>
          <a:xfrm>
            <a:off x="1544936" y="125750"/>
            <a:ext cx="8683348" cy="684741"/>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chemeClr val="tx1"/>
                </a:solidFill>
                <a:latin typeface="Times New Roman" pitchFamily="18" charset="0"/>
                <a:cs typeface="Times New Roman" pitchFamily="18" charset="0"/>
              </a:rPr>
              <a:t>Immune response </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61330008"/>
      </p:ext>
    </p:extLst>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Innate Immunity</a:t>
            </a:r>
            <a:endParaRPr lang="ar-IQ" dirty="0"/>
          </a:p>
        </p:txBody>
      </p:sp>
      <p:sp>
        <p:nvSpPr>
          <p:cNvPr id="3" name="Subtitle 2"/>
          <p:cNvSpPr>
            <a:spLocks noGrp="1"/>
          </p:cNvSpPr>
          <p:nvPr>
            <p:ph type="subTitle" idx="1"/>
          </p:nvPr>
        </p:nvSpPr>
        <p:spPr/>
        <p:txBody>
          <a:bodyPr>
            <a:normAutofit fontScale="62500" lnSpcReduction="20000"/>
          </a:bodyPr>
          <a:lstStyle/>
          <a:p>
            <a:r>
              <a:rPr lang="en-US" sz="1600" b="1" dirty="0" smtClean="0"/>
              <a:t>It is natural immunity present inborn.</a:t>
            </a:r>
          </a:p>
          <a:p>
            <a:r>
              <a:rPr lang="en-US" sz="1600" b="1" dirty="0" smtClean="0"/>
              <a:t>It is quick unspecific response.</a:t>
            </a:r>
            <a:endParaRPr lang="en-US" sz="1600" b="1" dirty="0"/>
          </a:p>
          <a:p>
            <a:r>
              <a:rPr lang="en-US" sz="1600" b="1" dirty="0" smtClean="0"/>
              <a:t>Consists of  the following </a:t>
            </a:r>
            <a:r>
              <a:rPr lang="en-US" sz="1600" b="1" dirty="0"/>
              <a:t> </a:t>
            </a:r>
            <a:r>
              <a:rPr lang="en-US" sz="1600" b="1" dirty="0" smtClean="0"/>
              <a:t>components:</a:t>
            </a:r>
          </a:p>
          <a:p>
            <a:pPr marL="342900" indent="-342900">
              <a:buAutoNum type="arabicPeriod"/>
            </a:pPr>
            <a:r>
              <a:rPr lang="en-US" sz="1600" b="1" dirty="0" smtClean="0"/>
              <a:t>Cellular </a:t>
            </a:r>
            <a:r>
              <a:rPr lang="en-US" sz="1600" b="1" dirty="0"/>
              <a:t> </a:t>
            </a:r>
            <a:r>
              <a:rPr lang="en-US" sz="1600" b="1" dirty="0" smtClean="0"/>
              <a:t>component</a:t>
            </a:r>
          </a:p>
          <a:p>
            <a:pPr marL="342900" indent="-342900">
              <a:buAutoNum type="arabicPeriod"/>
            </a:pPr>
            <a:r>
              <a:rPr lang="en-US" sz="1600" b="1" dirty="0" smtClean="0"/>
              <a:t>2. Humoral </a:t>
            </a:r>
            <a:r>
              <a:rPr lang="en-US" sz="1600" b="1" dirty="0"/>
              <a:t> </a:t>
            </a:r>
            <a:r>
              <a:rPr lang="en-US" sz="1600" b="1" dirty="0" smtClean="0"/>
              <a:t>component.</a:t>
            </a:r>
          </a:p>
          <a:p>
            <a:pPr marL="342900" indent="-342900">
              <a:buAutoNum type="arabicPeriod"/>
            </a:pPr>
            <a:r>
              <a:rPr lang="en-US" sz="1600" b="1" dirty="0" smtClean="0"/>
              <a:t>3. Anatomical barriers </a:t>
            </a:r>
            <a:r>
              <a:rPr lang="en-US" sz="1600" b="1" dirty="0"/>
              <a:t> </a:t>
            </a:r>
            <a:r>
              <a:rPr lang="en-US" sz="1600" b="1" dirty="0" smtClean="0"/>
              <a:t>component.</a:t>
            </a:r>
          </a:p>
          <a:p>
            <a:r>
              <a:rPr lang="en-US" sz="1600" b="1" dirty="0" smtClean="0"/>
              <a:t>4. </a:t>
            </a:r>
            <a:r>
              <a:rPr lang="en-US" sz="1600" b="1" smtClean="0"/>
              <a:t>The receptors.</a:t>
            </a:r>
            <a:endParaRPr lang="ar-IQ" sz="1600" dirty="0"/>
          </a:p>
        </p:txBody>
      </p:sp>
    </p:spTree>
    <p:extLst>
      <p:ext uri="{BB962C8B-B14F-4D97-AF65-F5344CB8AC3E}">
        <p14:creationId xmlns:p14="http://schemas.microsoft.com/office/powerpoint/2010/main" val="4192008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Anatomical component:</a:t>
            </a:r>
            <a:endParaRPr lang="ar-IQ" dirty="0"/>
          </a:p>
        </p:txBody>
      </p:sp>
      <p:sp>
        <p:nvSpPr>
          <p:cNvPr id="3" name="Content Placeholder 2"/>
          <p:cNvSpPr>
            <a:spLocks noGrp="1"/>
          </p:cNvSpPr>
          <p:nvPr>
            <p:ph idx="1"/>
          </p:nvPr>
        </p:nvSpPr>
        <p:spPr/>
        <p:txBody>
          <a:bodyPr/>
          <a:lstStyle/>
          <a:p>
            <a:endParaRPr lang="en-US" dirty="0" smtClean="0"/>
          </a:p>
          <a:p>
            <a:r>
              <a:rPr lang="en-US" dirty="0" smtClean="0"/>
              <a:t>1. The anatomical barriers:</a:t>
            </a:r>
          </a:p>
          <a:p>
            <a:r>
              <a:rPr lang="en-US" dirty="0" smtClean="0"/>
              <a:t>They consist of:</a:t>
            </a:r>
          </a:p>
          <a:p>
            <a:r>
              <a:rPr lang="en-US" dirty="0" smtClean="0"/>
              <a:t>- Skin.</a:t>
            </a:r>
          </a:p>
          <a:p>
            <a:r>
              <a:rPr lang="en-US" dirty="0" smtClean="0"/>
              <a:t>-Mucous membranes and epithelial tissues linings.</a:t>
            </a:r>
          </a:p>
          <a:p>
            <a:r>
              <a:rPr lang="en-US" dirty="0" smtClean="0"/>
              <a:t>-Cilia present in the respiratory system.</a:t>
            </a:r>
            <a:endParaRPr lang="ar-IQ" dirty="0"/>
          </a:p>
        </p:txBody>
      </p:sp>
    </p:spTree>
    <p:extLst>
      <p:ext uri="{BB962C8B-B14F-4D97-AF65-F5344CB8AC3E}">
        <p14:creationId xmlns:p14="http://schemas.microsoft.com/office/powerpoint/2010/main" val="217786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125" y="-4714875"/>
            <a:ext cx="11715750" cy="16287750"/>
          </a:xfrm>
          <a:prstGeom prst="rect">
            <a:avLst/>
          </a:prstGeom>
        </p:spPr>
      </p:pic>
    </p:spTree>
    <p:extLst>
      <p:ext uri="{BB962C8B-B14F-4D97-AF65-F5344CB8AC3E}">
        <p14:creationId xmlns:p14="http://schemas.microsoft.com/office/powerpoint/2010/main" val="2771414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system 3</a:t>
            </a:r>
            <a:endParaRPr lang="ar-IQ"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0042" y="204742"/>
            <a:ext cx="8229600" cy="6363831"/>
          </a:xfrm>
        </p:spPr>
      </p:pic>
    </p:spTree>
    <p:extLst>
      <p:ext uri="{BB962C8B-B14F-4D97-AF65-F5344CB8AC3E}">
        <p14:creationId xmlns:p14="http://schemas.microsoft.com/office/powerpoint/2010/main" val="1145084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2045</TotalTime>
  <Words>880</Words>
  <Application>Microsoft Office PowerPoint</Application>
  <PresentationFormat>Widescreen</PresentationFormat>
  <Paragraphs>111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Georgia</vt:lpstr>
      <vt:lpstr>Times New Roman</vt:lpstr>
      <vt:lpstr>Office Theme</vt:lpstr>
      <vt:lpstr>PowerPoint Presentation</vt:lpstr>
      <vt:lpstr>The study of immune system or immunity    the study of all aspects of host defense against infection and of adverse consequences of immune responses.  The study of the physiological mechanisms which enable the body to recognize materials as foreign and to neutralize, metabolize or eliminate them without injury to the host tissue.</vt:lpstr>
      <vt:lpstr>PowerPoint Presentation</vt:lpstr>
      <vt:lpstr>PowerPoint Presentation</vt:lpstr>
      <vt:lpstr>PowerPoint Presentation</vt:lpstr>
      <vt:lpstr>Innate Immunity</vt:lpstr>
      <vt:lpstr>Anatomical component:</vt:lpstr>
      <vt:lpstr>PowerPoint Presentation</vt:lpstr>
      <vt:lpstr>Immune system 3</vt:lpstr>
      <vt:lpstr>2. Humoral component:</vt:lpstr>
      <vt:lpstr>Cellular  components</vt:lpstr>
      <vt:lpstr>Cells of the immune system</vt:lpstr>
      <vt:lpstr>3. Cellular component:</vt:lpstr>
      <vt:lpstr>Immune system 12</vt:lpstr>
      <vt:lpstr>Immune system 10</vt:lpstr>
      <vt:lpstr>Innate immune system receptors:</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Innate Immunity</dc:title>
  <dc:creator>Windows</dc:creator>
  <cp:lastModifiedBy>Windows</cp:lastModifiedBy>
  <cp:revision>78</cp:revision>
  <dcterms:created xsi:type="dcterms:W3CDTF">2023-09-28T08:57:39Z</dcterms:created>
  <dcterms:modified xsi:type="dcterms:W3CDTF">2024-10-01T05:18:41Z</dcterms:modified>
</cp:coreProperties>
</file>