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0" orient="horz" pos="2880" userDrawn="1">
          <p15:clr>
            <a:srgbClr val="A4A3A4"/>
          </p15:clr>
        </p15:guide>
        <p15:guide id="1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19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EC16E9A-41A9-425F-A545-C59E3F59FD2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4" name="Holder 4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98120">
              <a:lnSpc>
                <a:spcPts val="1810"/>
              </a:lnSpc>
            </a:pPr>
            <a:r>
              <a:rPr dirty="0"/>
              <a:t>University</a:t>
            </a:r>
            <a:r>
              <a:rPr spc="-3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Basrah</a:t>
            </a:r>
            <a:r>
              <a:rPr spc="-40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dirty="0"/>
              <a:t>College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Nursing</a:t>
            </a:r>
            <a:r>
              <a:rPr spc="-3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spc="-10" dirty="0"/>
              <a:t>Department</a:t>
            </a:r>
            <a:r>
              <a:rPr spc="-3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Basic</a:t>
            </a:r>
            <a:r>
              <a:rPr spc="-45" dirty="0"/>
              <a:t> </a:t>
            </a:r>
            <a:r>
              <a:rPr spc="-10" dirty="0"/>
              <a:t>Sciences</a:t>
            </a:r>
          </a:p>
        </p:txBody>
      </p:sp>
      <p:sp>
        <p:nvSpPr>
          <p:cNvPr id="5" name="Holder 5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4" name="Holder 4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98120">
              <a:lnSpc>
                <a:spcPts val="1810"/>
              </a:lnSpc>
            </a:pPr>
            <a:r>
              <a:rPr dirty="0"/>
              <a:t>University</a:t>
            </a:r>
            <a:r>
              <a:rPr spc="-3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Basrah</a:t>
            </a:r>
            <a:r>
              <a:rPr spc="-40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dirty="0"/>
              <a:t>College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Nursing</a:t>
            </a:r>
            <a:r>
              <a:rPr spc="-3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spc="-10" dirty="0"/>
              <a:t>Department</a:t>
            </a:r>
            <a:r>
              <a:rPr spc="-3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Basic</a:t>
            </a:r>
            <a:r>
              <a:rPr spc="-45" dirty="0"/>
              <a:t> </a:t>
            </a:r>
            <a:r>
              <a:rPr spc="-10" dirty="0"/>
              <a:t>Sciences</a:t>
            </a:r>
          </a:p>
        </p:txBody>
      </p:sp>
      <p:sp>
        <p:nvSpPr>
          <p:cNvPr id="5" name="Holder 5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endParaRPr/>
          </a:p>
        </p:txBody>
      </p:sp>
      <p:sp>
        <p:nvSpPr>
          <p:cNvPr id="4" name="Holder 4"/>
          <p:cNvSpPr>
            <a:spLocks noGrp="1" noEditPoints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endParaRPr/>
          </a:p>
        </p:txBody>
      </p:sp>
      <p:sp>
        <p:nvSpPr>
          <p:cNvPr id="5" name="Holder 5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98120">
              <a:lnSpc>
                <a:spcPts val="1810"/>
              </a:lnSpc>
            </a:pPr>
            <a:r>
              <a:rPr dirty="0"/>
              <a:t>University</a:t>
            </a:r>
            <a:r>
              <a:rPr spc="-3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Basrah</a:t>
            </a:r>
            <a:r>
              <a:rPr spc="-40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dirty="0"/>
              <a:t>College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Nursing</a:t>
            </a:r>
            <a:r>
              <a:rPr spc="-3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spc="-10" dirty="0"/>
              <a:t>Department</a:t>
            </a:r>
            <a:r>
              <a:rPr spc="-3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Basic</a:t>
            </a:r>
            <a:r>
              <a:rPr spc="-45" dirty="0"/>
              <a:t> </a:t>
            </a:r>
            <a:r>
              <a:rPr spc="-10" dirty="0"/>
              <a:t>Sciences</a:t>
            </a:r>
          </a:p>
        </p:txBody>
      </p:sp>
      <p:sp>
        <p:nvSpPr>
          <p:cNvPr id="6" name="Holder 6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7" name="Holder 7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98120">
              <a:lnSpc>
                <a:spcPts val="1810"/>
              </a:lnSpc>
            </a:pPr>
            <a:r>
              <a:rPr dirty="0"/>
              <a:t>University</a:t>
            </a:r>
            <a:r>
              <a:rPr spc="-3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Basrah</a:t>
            </a:r>
            <a:r>
              <a:rPr spc="-40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dirty="0"/>
              <a:t>College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Nursing</a:t>
            </a:r>
            <a:r>
              <a:rPr spc="-3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spc="-10" dirty="0"/>
              <a:t>Department</a:t>
            </a:r>
            <a:r>
              <a:rPr spc="-3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Basic</a:t>
            </a:r>
            <a:r>
              <a:rPr spc="-45" dirty="0"/>
              <a:t> </a:t>
            </a:r>
            <a:r>
              <a:rPr spc="-10" dirty="0"/>
              <a:t>Sciences</a:t>
            </a:r>
          </a:p>
        </p:txBody>
      </p:sp>
      <p:sp>
        <p:nvSpPr>
          <p:cNvPr id="4" name="Holder 4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98120">
              <a:lnSpc>
                <a:spcPts val="1810"/>
              </a:lnSpc>
            </a:pPr>
            <a:r>
              <a:rPr dirty="0"/>
              <a:t>University</a:t>
            </a:r>
            <a:r>
              <a:rPr spc="-3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Basrah</a:t>
            </a:r>
            <a:r>
              <a:rPr spc="-40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dirty="0"/>
              <a:t>College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Nursing</a:t>
            </a:r>
            <a:r>
              <a:rPr spc="-3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spc="-10" dirty="0"/>
              <a:t>Department</a:t>
            </a:r>
            <a:r>
              <a:rPr spc="-3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Basic</a:t>
            </a:r>
            <a:r>
              <a:rPr spc="-45" dirty="0"/>
              <a:t> </a:t>
            </a:r>
            <a:r>
              <a:rPr spc="-10" dirty="0"/>
              <a:t>Sciences</a:t>
            </a:r>
          </a:p>
        </p:txBody>
      </p:sp>
      <p:sp>
        <p:nvSpPr>
          <p:cNvPr id="3" name="Holder 3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9269" y="6251562"/>
            <a:ext cx="11515090" cy="0"/>
          </a:xfrm>
          <a:custGeom>
            <a:avLst/>
            <a:gdLst/>
            <a:ahLst/>
            <a:cxnLst/>
            <a:rect l="l" t="t" r="r" b="b"/>
            <a:pathLst>
              <a:path w="11515090">
                <a:moveTo>
                  <a:pt x="11514692" y="0"/>
                </a:moveTo>
                <a:lnTo>
                  <a:pt x="0" y="0"/>
                </a:lnTo>
              </a:path>
            </a:pathLst>
          </a:custGeom>
          <a:ln w="762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>
          <a:xfrm>
            <a:off x="949553" y="386283"/>
            <a:ext cx="984948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type="body" idx="1"/>
          </p:nvPr>
        </p:nvSpPr>
        <p:spPr>
          <a:xfrm>
            <a:off x="174231" y="2731516"/>
            <a:ext cx="805307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4" name="Holder 4"/>
          <p:cNvSpPr>
            <a:spLocks noGrp="1" noEditPoints="1"/>
          </p:cNvSpPr>
          <p:nvPr>
            <p:ph type="ftr" sz="quarter" idx="5"/>
          </p:nvPr>
        </p:nvSpPr>
        <p:spPr>
          <a:xfrm>
            <a:off x="78739" y="6320891"/>
            <a:ext cx="6842963" cy="41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98120">
              <a:lnSpc>
                <a:spcPts val="1810"/>
              </a:lnSpc>
            </a:pPr>
            <a:r>
              <a:rPr dirty="0"/>
              <a:t>University</a:t>
            </a:r>
            <a:r>
              <a:rPr spc="-3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Basrah</a:t>
            </a:r>
            <a:r>
              <a:rPr spc="-40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dirty="0"/>
              <a:t>College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Nursing</a:t>
            </a:r>
            <a:r>
              <a:rPr spc="-3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spc="-10" dirty="0"/>
              <a:t>Department</a:t>
            </a:r>
            <a:r>
              <a:rPr spc="-3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Basic</a:t>
            </a:r>
            <a:r>
              <a:rPr spc="-45" dirty="0"/>
              <a:t> </a:t>
            </a:r>
            <a:r>
              <a:rPr spc="-10" dirty="0"/>
              <a:t>Sciences</a:t>
            </a:r>
          </a:p>
        </p:txBody>
      </p:sp>
      <p:sp>
        <p:nvSpPr>
          <p:cNvPr id="5" name="Holder 5"/>
          <p:cNvSpPr>
            <a:spLocks noGrp="1" noEditPoints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 noEditPoints="1"/>
          </p:cNvSpPr>
          <p:nvPr>
            <p:ph type="sldNum" sz="quarter" idx="7"/>
          </p:nvPr>
        </p:nvSpPr>
        <p:spPr>
          <a:xfrm>
            <a:off x="10940795" y="6388861"/>
            <a:ext cx="205104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04800" y="6412319"/>
            <a:ext cx="11515090" cy="0"/>
          </a:xfrm>
          <a:custGeom>
            <a:avLst/>
            <a:gdLst/>
            <a:ahLst/>
            <a:cxnLst/>
            <a:rect l="l" t="t" r="r" b="b"/>
            <a:pathLst>
              <a:path w="11515090">
                <a:moveTo>
                  <a:pt x="11514709" y="0"/>
                </a:moveTo>
                <a:lnTo>
                  <a:pt x="0" y="0"/>
                </a:lnTo>
              </a:path>
            </a:pathLst>
          </a:custGeom>
          <a:ln w="762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47272" y="6549796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50" dirty="0">
                <a:latin typeface="Carlito"/>
                <a:cs typeface="Carlito"/>
              </a:rPr>
              <a:t>1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5EB80CC-5557-AA38-11EF-E15A5C0C9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90"/>
            <a:ext cx="12268200" cy="68799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512E862-AC3E-35FE-CC91-C289CE5B7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4871126" cy="467603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166271-1D63-318D-2B72-571417094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075" y="2176163"/>
            <a:ext cx="5633125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0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Quantitative</a:t>
            </a:r>
            <a:r>
              <a:rPr spc="-130" dirty="0"/>
              <a:t> </a:t>
            </a:r>
            <a:r>
              <a:rPr dirty="0"/>
              <a:t>Determination</a:t>
            </a:r>
            <a:r>
              <a:rPr spc="-105" dirty="0"/>
              <a:t> </a:t>
            </a:r>
            <a:r>
              <a:rPr dirty="0"/>
              <a:t>of</a:t>
            </a:r>
            <a:r>
              <a:rPr spc="-130" dirty="0"/>
              <a:t> </a:t>
            </a:r>
            <a:r>
              <a:rPr dirty="0"/>
              <a:t>Blood</a:t>
            </a:r>
            <a:r>
              <a:rPr spc="-130" dirty="0"/>
              <a:t> </a:t>
            </a:r>
            <a:r>
              <a:rPr spc="-10" dirty="0"/>
              <a:t>Glucose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916" y="1057528"/>
            <a:ext cx="5423535" cy="4736465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sz="2400" b="1" spc="-10" dirty="0">
                <a:latin typeface="Times New Roman"/>
                <a:cs typeface="Times New Roman"/>
              </a:rPr>
              <a:t>Introduction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160"/>
              </a:spcBef>
            </a:pPr>
            <a:r>
              <a:rPr sz="1800" dirty="0">
                <a:latin typeface="Times New Roman"/>
                <a:cs typeface="Times New Roman"/>
              </a:rPr>
              <a:t>Quantitative</a:t>
            </a:r>
            <a:r>
              <a:rPr sz="1800" spc="21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Determination</a:t>
            </a:r>
            <a:r>
              <a:rPr sz="1800" spc="22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1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Blood</a:t>
            </a:r>
            <a:r>
              <a:rPr sz="1800" spc="21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Glucose</a:t>
            </a:r>
            <a:r>
              <a:rPr sz="1800" spc="215" dirty="0">
                <a:latin typeface="Times New Roman"/>
                <a:cs typeface="Times New Roman"/>
              </a:rPr>
              <a:t>   </a:t>
            </a:r>
            <a:r>
              <a:rPr sz="1800" spc="-2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considered</a:t>
            </a:r>
            <a:r>
              <a:rPr sz="1800" spc="3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3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most</a:t>
            </a:r>
            <a:r>
              <a:rPr sz="1800" spc="3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commonly</a:t>
            </a:r>
            <a:r>
              <a:rPr sz="1800" spc="36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performed </a:t>
            </a:r>
            <a:r>
              <a:rPr sz="1800" dirty="0">
                <a:latin typeface="Times New Roman"/>
                <a:cs typeface="Times New Roman"/>
              </a:rPr>
              <a:t>procedures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clinical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biochemistry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laboratory.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diagnosis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treatment</a:t>
            </a:r>
            <a:r>
              <a:rPr sz="1800" spc="1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1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management</a:t>
            </a:r>
            <a:r>
              <a:rPr sz="1800" spc="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spc="-20" dirty="0">
                <a:latin typeface="Times New Roman"/>
                <a:cs typeface="Times New Roman"/>
              </a:rPr>
              <a:t>many </a:t>
            </a:r>
            <a:r>
              <a:rPr sz="1800" dirty="0">
                <a:latin typeface="Times New Roman"/>
                <a:cs typeface="Times New Roman"/>
              </a:rPr>
              <a:t>diseases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such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Diabetes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Mellitus.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collected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blood </a:t>
            </a:r>
            <a:r>
              <a:rPr sz="1800" dirty="0">
                <a:latin typeface="Times New Roman"/>
                <a:cs typeface="Times New Roman"/>
              </a:rPr>
              <a:t>specimen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should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whole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blood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serum</a:t>
            </a:r>
            <a:r>
              <a:rPr sz="1800" spc="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plasma </a:t>
            </a:r>
            <a:r>
              <a:rPr sz="1800" dirty="0">
                <a:latin typeface="Times New Roman"/>
                <a:cs typeface="Times New Roman"/>
              </a:rPr>
              <a:t>without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hemolysis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should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obtained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patient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in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conditions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below: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 algn="just" rtl="0">
              <a:lnSpc>
                <a:spcPct val="100000"/>
              </a:lnSpc>
              <a:spcBef>
                <a:spcPts val="1080"/>
              </a:spcBef>
              <a:buFont typeface="+mj-lt"/>
              <a:buAutoNum type="arabicPeriod"/>
              <a:tabLst>
                <a:tab pos="258445" algn="l"/>
              </a:tabLst>
            </a:pPr>
            <a:r>
              <a:rPr sz="1800" b="1" dirty="0">
                <a:latin typeface="Times New Roman"/>
                <a:cs typeface="Times New Roman"/>
              </a:rPr>
              <a:t>Fasting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State: </a:t>
            </a:r>
            <a:r>
              <a:rPr sz="1800" dirty="0">
                <a:latin typeface="Times New Roman"/>
                <a:cs typeface="Times New Roman"/>
              </a:rPr>
              <a:t>No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food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drink for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8-</a:t>
            </a:r>
            <a:r>
              <a:rPr sz="1800" dirty="0">
                <a:latin typeface="Times New Roman"/>
                <a:cs typeface="Times New Roman"/>
              </a:rPr>
              <a:t>12 </a:t>
            </a:r>
            <a:r>
              <a:rPr sz="1800" spc="-10" dirty="0">
                <a:latin typeface="Times New Roman"/>
                <a:cs typeface="Times New Roman"/>
              </a:rPr>
              <a:t>hours.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 algn="just" rtl="0">
              <a:lnSpc>
                <a:spcPct val="100000"/>
              </a:lnSpc>
              <a:spcBef>
                <a:spcPts val="1080"/>
              </a:spcBef>
              <a:buFont typeface="+mj-lt"/>
              <a:buAutoNum type="arabicPeriod"/>
              <a:tabLst>
                <a:tab pos="258445" algn="l"/>
              </a:tabLst>
            </a:pPr>
            <a:r>
              <a:rPr sz="1800" b="1" dirty="0">
                <a:latin typeface="Times New Roman"/>
                <a:cs typeface="Times New Roman"/>
              </a:rPr>
              <a:t>Postprandial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State: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hours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after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meal.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876544" y="1336433"/>
            <a:ext cx="5757290" cy="4724400"/>
          </a:xfrm>
          <a:prstGeom prst="rect">
            <a:avLst/>
          </a:prstGeom>
        </p:spPr>
      </p:pic>
      <p:sp>
        <p:nvSpPr>
          <p:cNvPr id="6" name="object 6"/>
          <p:cNvSpPr>
            <a:spLocks noGrp="1" noEditPoints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EditPoints="1"/>
          </p:cNvSpPr>
          <p:nvPr>
            <p:ph type="title"/>
          </p:nvPr>
        </p:nvSpPr>
        <p:spPr>
          <a:xfrm>
            <a:off x="949553" y="386283"/>
            <a:ext cx="9849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Quantitative</a:t>
            </a:r>
            <a:r>
              <a:rPr spc="-130" dirty="0"/>
              <a:t> </a:t>
            </a:r>
            <a:r>
              <a:rPr dirty="0"/>
              <a:t>Determination</a:t>
            </a:r>
            <a:r>
              <a:rPr spc="-105" dirty="0"/>
              <a:t> </a:t>
            </a:r>
            <a:r>
              <a:rPr dirty="0"/>
              <a:t>of</a:t>
            </a:r>
            <a:r>
              <a:rPr spc="-130" dirty="0"/>
              <a:t> </a:t>
            </a:r>
            <a:r>
              <a:rPr dirty="0"/>
              <a:t>Blood</a:t>
            </a:r>
            <a:r>
              <a:rPr spc="-130" dirty="0"/>
              <a:t> </a:t>
            </a:r>
            <a:r>
              <a:rPr spc="-10" dirty="0"/>
              <a:t>Glucose</a:t>
            </a:r>
          </a:p>
        </p:txBody>
      </p:sp>
      <p:sp>
        <p:nvSpPr>
          <p:cNvPr id="5" name="object 5"/>
          <p:cNvSpPr>
            <a:spLocks noGrp="1" noEditPoints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197916" y="965823"/>
            <a:ext cx="11360150" cy="5173980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650"/>
              </a:spcBef>
            </a:pPr>
            <a:r>
              <a:rPr sz="2400" b="1" dirty="0">
                <a:latin typeface="Times New Roman"/>
                <a:cs typeface="Times New Roman"/>
              </a:rPr>
              <a:t>Clinical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Significance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Glucose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major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carbohydrate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present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blood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serves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primary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source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energy.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usually </a:t>
            </a:r>
            <a:r>
              <a:rPr sz="2000" dirty="0">
                <a:latin typeface="Times New Roman"/>
                <a:cs typeface="Times New Roman"/>
              </a:rPr>
              <a:t>obtained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ingested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starch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sugar.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glucose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concentration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normally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maintained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constant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level. </a:t>
            </a:r>
            <a:r>
              <a:rPr sz="2000" dirty="0">
                <a:latin typeface="Times New Roman"/>
                <a:cs typeface="Times New Roman"/>
              </a:rPr>
              <a:t>Excessive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glucose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stored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inactive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glycogen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mainly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liver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little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muscles.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Elevated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blood </a:t>
            </a:r>
            <a:r>
              <a:rPr sz="2000" dirty="0">
                <a:latin typeface="Times New Roman"/>
                <a:cs typeface="Times New Roman"/>
              </a:rPr>
              <a:t>glucose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levels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found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diabetes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mellitus,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hyperthyroidism,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hyperadrenalism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certain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liver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disease. </a:t>
            </a:r>
            <a:r>
              <a:rPr sz="2000" dirty="0">
                <a:latin typeface="Times New Roman"/>
                <a:cs typeface="Times New Roman"/>
              </a:rPr>
              <a:t>While,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decreased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levels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found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Insulinoma,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hypothyroidism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hypopituitarism.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205"/>
              </a:spcBef>
            </a:pPr>
            <a:r>
              <a:rPr sz="2000" b="1" dirty="0">
                <a:latin typeface="Times New Roman"/>
                <a:cs typeface="Times New Roman"/>
              </a:rPr>
              <a:t>Sample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Handling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dirty="0">
                <a:latin typeface="Times New Roman"/>
                <a:cs typeface="Times New Roman"/>
              </a:rPr>
              <a:t>Samples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glucose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analysis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should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delivered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laboratory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soon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possible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after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being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drawn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from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patient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because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glucose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concentration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will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affected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glycolysis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caused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enzymes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RBC’s. </a:t>
            </a:r>
            <a:r>
              <a:rPr sz="2000" dirty="0">
                <a:latin typeface="Times New Roman"/>
                <a:cs typeface="Times New Roman"/>
              </a:rPr>
              <a:t>That’s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why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blood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sample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must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separated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within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30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minutes.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It’s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better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sodium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fluoride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tubes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avoid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glycolysis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because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preserve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glucose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well.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Quantitative</a:t>
            </a:r>
            <a:r>
              <a:rPr spc="-130" dirty="0"/>
              <a:t> </a:t>
            </a:r>
            <a:r>
              <a:rPr dirty="0"/>
              <a:t>Determination</a:t>
            </a:r>
            <a:r>
              <a:rPr spc="-105" dirty="0"/>
              <a:t> </a:t>
            </a:r>
            <a:r>
              <a:rPr dirty="0"/>
              <a:t>of</a:t>
            </a:r>
            <a:r>
              <a:rPr spc="-130" dirty="0"/>
              <a:t> </a:t>
            </a:r>
            <a:r>
              <a:rPr dirty="0"/>
              <a:t>Blood</a:t>
            </a:r>
            <a:r>
              <a:rPr spc="-130" dirty="0"/>
              <a:t> </a:t>
            </a:r>
            <a:r>
              <a:rPr spc="-10" dirty="0"/>
              <a:t>Glucose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916" y="1149477"/>
            <a:ext cx="11358880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Principle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Times New Roman"/>
                <a:cs typeface="Times New Roman"/>
              </a:rPr>
              <a:t>Glucose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determined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after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enzymatic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oxidation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presence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glucose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oxidase.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hydrogen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peroxide </a:t>
            </a:r>
            <a:r>
              <a:rPr sz="2000" dirty="0">
                <a:latin typeface="Times New Roman"/>
                <a:cs typeface="Times New Roman"/>
              </a:rPr>
              <a:t>formed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reacts,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under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catalysis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peroxidase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(POD),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phenol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4-</a:t>
            </a:r>
            <a:r>
              <a:rPr sz="2000" dirty="0">
                <a:latin typeface="Times New Roman"/>
                <a:cs typeface="Times New Roman"/>
              </a:rPr>
              <a:t>Aminophenazone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form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red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– </a:t>
            </a:r>
            <a:r>
              <a:rPr sz="2000" dirty="0">
                <a:latin typeface="Times New Roman"/>
                <a:cs typeface="Times New Roman"/>
              </a:rPr>
              <a:t>violent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quinoneimine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dye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indicator.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916" y="2480310"/>
            <a:ext cx="2128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Glucose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+ O</a:t>
            </a:r>
            <a:r>
              <a:rPr sz="1400" dirty="0">
                <a:latin typeface="Times New Roman"/>
                <a:cs typeface="Times New Roman"/>
              </a:rPr>
              <a:t>2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+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1400" spc="-25" dirty="0">
                <a:latin typeface="Times New Roman"/>
                <a:cs typeface="Times New Roman"/>
              </a:rPr>
              <a:t>2</a:t>
            </a:r>
            <a:r>
              <a:rPr sz="2000" spc="-25" dirty="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4296" y="2419959"/>
            <a:ext cx="22828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Gluconic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acid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+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1400" spc="-20" dirty="0">
                <a:latin typeface="Times New Roman"/>
                <a:cs typeface="Times New Roman"/>
              </a:rPr>
              <a:t>2</a:t>
            </a: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1400" spc="-20" dirty="0">
                <a:latin typeface="Times New Roman"/>
                <a:cs typeface="Times New Roman"/>
              </a:rPr>
              <a:t>2 </a:t>
            </a:r>
            <a:r>
              <a:rPr sz="2000" u="sng" dirty="0">
                <a:solidFill>
                  <a:srgbClr val="FF3399"/>
                </a:solidFill>
                <a:uFill>
                  <a:solidFill>
                    <a:srgbClr val="FF3399"/>
                  </a:solidFill>
                </a:uFill>
                <a:latin typeface="Times New Roman"/>
                <a:cs typeface="Times New Roman"/>
              </a:rPr>
              <a:t>Quinonimine</a:t>
            </a:r>
            <a:r>
              <a:rPr sz="2000" u="none" spc="-4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+</a:t>
            </a:r>
            <a:r>
              <a:rPr sz="2000" u="none" spc="-35" dirty="0">
                <a:latin typeface="Times New Roman"/>
                <a:cs typeface="Times New Roman"/>
              </a:rPr>
              <a:t> </a:t>
            </a:r>
            <a:r>
              <a:rPr sz="2000" u="none" spc="-20" dirty="0">
                <a:latin typeface="Times New Roman"/>
                <a:cs typeface="Times New Roman"/>
              </a:rPr>
              <a:t>4H</a:t>
            </a:r>
            <a:r>
              <a:rPr sz="1400" u="none" spc="-20" dirty="0">
                <a:latin typeface="Times New Roman"/>
                <a:cs typeface="Times New Roman"/>
              </a:rPr>
              <a:t>2</a:t>
            </a:r>
            <a:r>
              <a:rPr sz="2000" u="none" spc="-20" dirty="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916" y="2846070"/>
            <a:ext cx="39471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2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+ Phenol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+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4-</a:t>
            </a:r>
            <a:r>
              <a:rPr sz="2000" spc="-10" dirty="0">
                <a:latin typeface="Times New Roman"/>
                <a:cs typeface="Times New Roman"/>
              </a:rPr>
              <a:t>Aminophenazone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916" y="3527247"/>
            <a:ext cx="11358880" cy="246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Reagents</a:t>
            </a:r>
            <a:endParaRPr sz="2400">
              <a:latin typeface="Times New Roman"/>
              <a:cs typeface="Times New Roman"/>
            </a:endParaRPr>
          </a:p>
          <a:p>
            <a:pPr marL="12700" marR="5080" indent="287020">
              <a:lnSpc>
                <a:spcPct val="100000"/>
              </a:lnSpc>
              <a:spcBef>
                <a:spcPts val="15"/>
              </a:spcBef>
              <a:buAutoNum type="arabicPlain"/>
              <a:tabLst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Glucose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Reagent: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Buffer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Solution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[Tris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Buffer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92mmol/L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7.4,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Phenol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0.3mmol/L,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Glucose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oxidase </a:t>
            </a:r>
            <a:r>
              <a:rPr sz="2000" dirty="0">
                <a:latin typeface="Times New Roman"/>
                <a:cs typeface="Times New Roman"/>
              </a:rPr>
              <a:t>(GOD)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15000U/L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&amp;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4-Aminophenazone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2.6mmol/L].</a:t>
            </a:r>
            <a:endParaRPr sz="200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buAutoNum type="arabicPlain"/>
              <a:tabLst>
                <a:tab pos="285750" algn="l"/>
              </a:tabLst>
            </a:pPr>
            <a:r>
              <a:rPr sz="2000" dirty="0">
                <a:latin typeface="Times New Roman"/>
                <a:cs typeface="Times New Roman"/>
              </a:rPr>
              <a:t>Standard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Concentration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Solution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Glucose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(100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mg/dL).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Reagent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Preparation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00" spc="-20" dirty="0">
                <a:latin typeface="Times New Roman"/>
                <a:cs typeface="Times New Roman"/>
              </a:rPr>
              <a:t>Working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Reagent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Solution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prepared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ready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use.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97886" y="2629280"/>
            <a:ext cx="2643505" cy="111125"/>
          </a:xfrm>
          <a:custGeom>
            <a:avLst/>
            <a:gdLst/>
            <a:ahLst/>
            <a:cxnLst/>
            <a:rect l="l" t="t" r="r" b="b"/>
            <a:pathLst>
              <a:path w="2643504" h="111125">
                <a:moveTo>
                  <a:pt x="2605332" y="55308"/>
                </a:moveTo>
                <a:lnTo>
                  <a:pt x="2538603" y="94234"/>
                </a:lnTo>
                <a:lnTo>
                  <a:pt x="2537079" y="100076"/>
                </a:lnTo>
                <a:lnTo>
                  <a:pt x="2539746" y="104521"/>
                </a:lnTo>
                <a:lnTo>
                  <a:pt x="2542413" y="109093"/>
                </a:lnTo>
                <a:lnTo>
                  <a:pt x="2548254" y="110617"/>
                </a:lnTo>
                <a:lnTo>
                  <a:pt x="2626804" y="64770"/>
                </a:lnTo>
                <a:lnTo>
                  <a:pt x="2624201" y="64770"/>
                </a:lnTo>
                <a:lnTo>
                  <a:pt x="2624201" y="63500"/>
                </a:lnTo>
                <a:lnTo>
                  <a:pt x="2619375" y="63500"/>
                </a:lnTo>
                <a:lnTo>
                  <a:pt x="2605332" y="55308"/>
                </a:lnTo>
                <a:close/>
              </a:path>
              <a:path w="2643504" h="111125">
                <a:moveTo>
                  <a:pt x="2588895" y="45720"/>
                </a:moveTo>
                <a:lnTo>
                  <a:pt x="0" y="45720"/>
                </a:lnTo>
                <a:lnTo>
                  <a:pt x="0" y="64770"/>
                </a:lnTo>
                <a:lnTo>
                  <a:pt x="2589112" y="64770"/>
                </a:lnTo>
                <a:lnTo>
                  <a:pt x="2605332" y="55308"/>
                </a:lnTo>
                <a:lnTo>
                  <a:pt x="2588895" y="45720"/>
                </a:lnTo>
                <a:close/>
              </a:path>
              <a:path w="2643504" h="111125">
                <a:moveTo>
                  <a:pt x="2626765" y="45720"/>
                </a:moveTo>
                <a:lnTo>
                  <a:pt x="2624201" y="45720"/>
                </a:lnTo>
                <a:lnTo>
                  <a:pt x="2624201" y="64770"/>
                </a:lnTo>
                <a:lnTo>
                  <a:pt x="2626804" y="64770"/>
                </a:lnTo>
                <a:lnTo>
                  <a:pt x="2643124" y="55245"/>
                </a:lnTo>
                <a:lnTo>
                  <a:pt x="2626765" y="45720"/>
                </a:lnTo>
                <a:close/>
              </a:path>
              <a:path w="2643504" h="111125">
                <a:moveTo>
                  <a:pt x="2619375" y="47117"/>
                </a:moveTo>
                <a:lnTo>
                  <a:pt x="2605332" y="55308"/>
                </a:lnTo>
                <a:lnTo>
                  <a:pt x="2619375" y="63500"/>
                </a:lnTo>
                <a:lnTo>
                  <a:pt x="2619375" y="47117"/>
                </a:lnTo>
                <a:close/>
              </a:path>
              <a:path w="2643504" h="111125">
                <a:moveTo>
                  <a:pt x="2624201" y="47117"/>
                </a:moveTo>
                <a:lnTo>
                  <a:pt x="2619375" y="47117"/>
                </a:lnTo>
                <a:lnTo>
                  <a:pt x="2619375" y="63500"/>
                </a:lnTo>
                <a:lnTo>
                  <a:pt x="2624201" y="63500"/>
                </a:lnTo>
                <a:lnTo>
                  <a:pt x="2624201" y="47117"/>
                </a:lnTo>
                <a:close/>
              </a:path>
              <a:path w="2643504" h="111125">
                <a:moveTo>
                  <a:pt x="2548254" y="0"/>
                </a:moveTo>
                <a:lnTo>
                  <a:pt x="2542413" y="1524"/>
                </a:lnTo>
                <a:lnTo>
                  <a:pt x="2539746" y="6096"/>
                </a:lnTo>
                <a:lnTo>
                  <a:pt x="2537079" y="10541"/>
                </a:lnTo>
                <a:lnTo>
                  <a:pt x="2538603" y="16383"/>
                </a:lnTo>
                <a:lnTo>
                  <a:pt x="2605332" y="55308"/>
                </a:lnTo>
                <a:lnTo>
                  <a:pt x="2619375" y="47117"/>
                </a:lnTo>
                <a:lnTo>
                  <a:pt x="2624201" y="47117"/>
                </a:lnTo>
                <a:lnTo>
                  <a:pt x="2624201" y="45720"/>
                </a:lnTo>
                <a:lnTo>
                  <a:pt x="2626765" y="45720"/>
                </a:lnTo>
                <a:lnTo>
                  <a:pt x="25482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0289" y="3007360"/>
            <a:ext cx="951230" cy="111125"/>
          </a:xfrm>
          <a:custGeom>
            <a:avLst/>
            <a:gdLst/>
            <a:ahLst/>
            <a:cxnLst/>
            <a:rect l="l" t="t" r="r" b="b"/>
            <a:pathLst>
              <a:path w="951229" h="111125">
                <a:moveTo>
                  <a:pt x="912930" y="55308"/>
                </a:moveTo>
                <a:lnTo>
                  <a:pt x="850773" y="91566"/>
                </a:lnTo>
                <a:lnTo>
                  <a:pt x="846201" y="94106"/>
                </a:lnTo>
                <a:lnTo>
                  <a:pt x="844676" y="99949"/>
                </a:lnTo>
                <a:lnTo>
                  <a:pt x="850011" y="109092"/>
                </a:lnTo>
                <a:lnTo>
                  <a:pt x="855852" y="110616"/>
                </a:lnTo>
                <a:lnTo>
                  <a:pt x="934403" y="64769"/>
                </a:lnTo>
                <a:lnTo>
                  <a:pt x="931799" y="64769"/>
                </a:lnTo>
                <a:lnTo>
                  <a:pt x="931799" y="63500"/>
                </a:lnTo>
                <a:lnTo>
                  <a:pt x="926973" y="63500"/>
                </a:lnTo>
                <a:lnTo>
                  <a:pt x="912930" y="55308"/>
                </a:lnTo>
                <a:close/>
              </a:path>
              <a:path w="951229" h="111125">
                <a:moveTo>
                  <a:pt x="896492" y="45719"/>
                </a:moveTo>
                <a:lnTo>
                  <a:pt x="0" y="45719"/>
                </a:lnTo>
                <a:lnTo>
                  <a:pt x="0" y="64769"/>
                </a:lnTo>
                <a:lnTo>
                  <a:pt x="896710" y="64769"/>
                </a:lnTo>
                <a:lnTo>
                  <a:pt x="912930" y="55308"/>
                </a:lnTo>
                <a:lnTo>
                  <a:pt x="896492" y="45719"/>
                </a:lnTo>
                <a:close/>
              </a:path>
              <a:path w="951229" h="111125">
                <a:moveTo>
                  <a:pt x="934365" y="45719"/>
                </a:moveTo>
                <a:lnTo>
                  <a:pt x="931799" y="45719"/>
                </a:lnTo>
                <a:lnTo>
                  <a:pt x="931799" y="64769"/>
                </a:lnTo>
                <a:lnTo>
                  <a:pt x="934403" y="64769"/>
                </a:lnTo>
                <a:lnTo>
                  <a:pt x="950722" y="55244"/>
                </a:lnTo>
                <a:lnTo>
                  <a:pt x="934365" y="45719"/>
                </a:lnTo>
                <a:close/>
              </a:path>
              <a:path w="951229" h="111125">
                <a:moveTo>
                  <a:pt x="926973" y="47116"/>
                </a:moveTo>
                <a:lnTo>
                  <a:pt x="912930" y="55308"/>
                </a:lnTo>
                <a:lnTo>
                  <a:pt x="926973" y="63500"/>
                </a:lnTo>
                <a:lnTo>
                  <a:pt x="926973" y="47116"/>
                </a:lnTo>
                <a:close/>
              </a:path>
              <a:path w="951229" h="111125">
                <a:moveTo>
                  <a:pt x="931799" y="47116"/>
                </a:moveTo>
                <a:lnTo>
                  <a:pt x="926973" y="47116"/>
                </a:lnTo>
                <a:lnTo>
                  <a:pt x="926973" y="63500"/>
                </a:lnTo>
                <a:lnTo>
                  <a:pt x="931799" y="63500"/>
                </a:lnTo>
                <a:lnTo>
                  <a:pt x="931799" y="47116"/>
                </a:lnTo>
                <a:close/>
              </a:path>
              <a:path w="951229" h="111125">
                <a:moveTo>
                  <a:pt x="855852" y="0"/>
                </a:moveTo>
                <a:lnTo>
                  <a:pt x="850011" y="1524"/>
                </a:lnTo>
                <a:lnTo>
                  <a:pt x="847344" y="6095"/>
                </a:lnTo>
                <a:lnTo>
                  <a:pt x="844676" y="10540"/>
                </a:lnTo>
                <a:lnTo>
                  <a:pt x="846201" y="16382"/>
                </a:lnTo>
                <a:lnTo>
                  <a:pt x="912930" y="55308"/>
                </a:lnTo>
                <a:lnTo>
                  <a:pt x="926973" y="47116"/>
                </a:lnTo>
                <a:lnTo>
                  <a:pt x="931799" y="47116"/>
                </a:lnTo>
                <a:lnTo>
                  <a:pt x="931799" y="45719"/>
                </a:lnTo>
                <a:lnTo>
                  <a:pt x="934365" y="45719"/>
                </a:lnTo>
                <a:lnTo>
                  <a:pt x="85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94075" y="2411425"/>
            <a:ext cx="5194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GOD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>
            <a:spLocks noGrp="1" noEditPoints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University</a:t>
            </a:r>
            <a:r>
              <a:rPr spc="-3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Basrah</a:t>
            </a:r>
            <a:r>
              <a:rPr spc="-45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dirty="0"/>
              <a:t>College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Nursing</a:t>
            </a:r>
            <a:r>
              <a:rPr spc="-35" dirty="0"/>
              <a:t> </a:t>
            </a:r>
            <a:r>
              <a:rPr dirty="0"/>
              <a:t>-</a:t>
            </a:r>
            <a:r>
              <a:rPr spc="-20" dirty="0"/>
              <a:t> </a:t>
            </a:r>
            <a:r>
              <a:rPr spc="-10" dirty="0"/>
              <a:t>Department</a:t>
            </a:r>
            <a:r>
              <a:rPr spc="-3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Basic</a:t>
            </a:r>
            <a:r>
              <a:rPr spc="-45" dirty="0"/>
              <a:t> </a:t>
            </a:r>
            <a:r>
              <a:rPr spc="-10" dirty="0"/>
              <a:t>Sciences</a:t>
            </a:r>
          </a:p>
        </p:txBody>
      </p:sp>
      <p:sp>
        <p:nvSpPr>
          <p:cNvPr id="13" name="object 13"/>
          <p:cNvSpPr>
            <a:spLocks noGrp="1" noEditPoints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11" name="object 11"/>
          <p:cNvSpPr txBox="1"/>
          <p:nvPr/>
        </p:nvSpPr>
        <p:spPr>
          <a:xfrm>
            <a:off x="4311141" y="2772283"/>
            <a:ext cx="481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POD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EditPoints="1"/>
          </p:cNvSpPr>
          <p:nvPr>
            <p:ph type="title"/>
          </p:nvPr>
        </p:nvSpPr>
        <p:spPr>
          <a:xfrm>
            <a:off x="949553" y="386283"/>
            <a:ext cx="9849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Quantitative</a:t>
            </a:r>
            <a:r>
              <a:rPr spc="-130" dirty="0"/>
              <a:t> </a:t>
            </a:r>
            <a:r>
              <a:rPr dirty="0"/>
              <a:t>Determination</a:t>
            </a:r>
            <a:r>
              <a:rPr spc="-105" dirty="0"/>
              <a:t> </a:t>
            </a:r>
            <a:r>
              <a:rPr dirty="0"/>
              <a:t>of</a:t>
            </a:r>
            <a:r>
              <a:rPr spc="-130" dirty="0"/>
              <a:t> </a:t>
            </a:r>
            <a:r>
              <a:rPr dirty="0"/>
              <a:t>Blood</a:t>
            </a:r>
            <a:r>
              <a:rPr spc="-130" dirty="0"/>
              <a:t> </a:t>
            </a:r>
            <a:r>
              <a:rPr spc="-10" dirty="0"/>
              <a:t>Glucose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5506" y="2734691"/>
            <a:ext cx="3387090" cy="690245"/>
            <a:chOff x="215506" y="2734691"/>
            <a:chExt cx="3387090" cy="690245"/>
          </a:xfrm>
        </p:grpSpPr>
        <p:sp>
          <p:nvSpPr>
            <p:cNvPr id="4" name="object 4"/>
            <p:cNvSpPr/>
            <p:nvPr/>
          </p:nvSpPr>
          <p:spPr>
            <a:xfrm>
              <a:off x="218681" y="2737866"/>
              <a:ext cx="3380104" cy="683895"/>
            </a:xfrm>
            <a:custGeom>
              <a:avLst/>
              <a:gdLst/>
              <a:ahLst/>
              <a:cxnLst/>
              <a:rect l="l" t="t" r="r" b="b"/>
              <a:pathLst>
                <a:path w="3380104" h="683895">
                  <a:moveTo>
                    <a:pt x="3380104" y="0"/>
                  </a:moveTo>
                  <a:lnTo>
                    <a:pt x="0" y="0"/>
                  </a:lnTo>
                  <a:lnTo>
                    <a:pt x="0" y="683895"/>
                  </a:lnTo>
                  <a:lnTo>
                    <a:pt x="3380104" y="683895"/>
                  </a:lnTo>
                  <a:lnTo>
                    <a:pt x="338010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8681" y="2737866"/>
              <a:ext cx="3380740" cy="683895"/>
            </a:xfrm>
            <a:custGeom>
              <a:avLst/>
              <a:gdLst/>
              <a:ahLst/>
              <a:cxnLst/>
              <a:rect l="l" t="t" r="r" b="b"/>
              <a:pathLst>
                <a:path w="3380740" h="683895">
                  <a:moveTo>
                    <a:pt x="0" y="0"/>
                  </a:moveTo>
                  <a:lnTo>
                    <a:pt x="3380117" y="683895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408" y="2832480"/>
              <a:ext cx="3080385" cy="541020"/>
            </a:xfrm>
            <a:custGeom>
              <a:avLst/>
              <a:gdLst/>
              <a:ahLst/>
              <a:cxnLst/>
              <a:rect l="l" t="t" r="r" b="b"/>
              <a:pathLst>
                <a:path w="3080385" h="541020">
                  <a:moveTo>
                    <a:pt x="1208214" y="255270"/>
                  </a:moveTo>
                  <a:lnTo>
                    <a:pt x="0" y="255270"/>
                  </a:lnTo>
                  <a:lnTo>
                    <a:pt x="0" y="541020"/>
                  </a:lnTo>
                  <a:lnTo>
                    <a:pt x="1208214" y="541020"/>
                  </a:lnTo>
                  <a:lnTo>
                    <a:pt x="1208214" y="255270"/>
                  </a:lnTo>
                  <a:close/>
                </a:path>
                <a:path w="3080385" h="541020">
                  <a:moveTo>
                    <a:pt x="3080169" y="0"/>
                  </a:moveTo>
                  <a:lnTo>
                    <a:pt x="2087486" y="0"/>
                  </a:lnTo>
                  <a:lnTo>
                    <a:pt x="2087486" y="276225"/>
                  </a:lnTo>
                  <a:lnTo>
                    <a:pt x="3080169" y="276225"/>
                  </a:lnTo>
                  <a:lnTo>
                    <a:pt x="3080169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12331" y="2731516"/>
          <a:ext cx="7964802" cy="1892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0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3895">
                <a:tc>
                  <a:txBody>
                    <a:bodyPr/>
                    <a:lstStyle/>
                    <a:p>
                      <a:pPr marL="2451735">
                        <a:lnSpc>
                          <a:spcPts val="2085"/>
                        </a:lnSpc>
                        <a:spcBef>
                          <a:spcPts val="117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Tubes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08610">
                        <a:lnSpc>
                          <a:spcPts val="203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Solutions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Blank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Standard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Serum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Working</a:t>
                      </a:r>
                      <a:r>
                        <a:rPr sz="16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Reagent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mL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mL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mL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Standard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μL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13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Sample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(Serum)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μL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>
            <a:spLocks noGrp="1" noEditPoints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8" name="object 8"/>
          <p:cNvSpPr txBox="1"/>
          <p:nvPr/>
        </p:nvSpPr>
        <p:spPr>
          <a:xfrm>
            <a:off x="197916" y="4789678"/>
            <a:ext cx="113595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indent="-233679">
              <a:lnSpc>
                <a:spcPct val="100000"/>
              </a:lnSpc>
              <a:spcBef>
                <a:spcPts val="100"/>
              </a:spcBef>
              <a:buAutoNum type="arabicPlain" startAt="2"/>
              <a:tabLst>
                <a:tab pos="246379" algn="l"/>
              </a:tabLst>
            </a:pPr>
            <a:r>
              <a:rPr sz="1800" dirty="0">
                <a:latin typeface="Times New Roman"/>
                <a:cs typeface="Times New Roman"/>
              </a:rPr>
              <a:t>All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tubes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mixed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vortex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incubated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minutes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37ºC.</a:t>
            </a:r>
            <a:endParaRPr sz="1800">
              <a:latin typeface="Times New Roman"/>
              <a:cs typeface="Times New Roman"/>
            </a:endParaRPr>
          </a:p>
          <a:p>
            <a:pPr marL="12700" marR="5080" indent="252095">
              <a:lnSpc>
                <a:spcPct val="100000"/>
              </a:lnSpc>
              <a:spcBef>
                <a:spcPts val="45"/>
              </a:spcBef>
              <a:buAutoNum type="arabicPlain" startAt="2"/>
              <a:tabLst>
                <a:tab pos="264795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absorbance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(A)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serum samples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standard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were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measured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against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blank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wave length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500nm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using </a:t>
            </a:r>
            <a:r>
              <a:rPr sz="1800" dirty="0">
                <a:latin typeface="Times New Roman"/>
                <a:cs typeface="Times New Roman"/>
              </a:rPr>
              <a:t>cuvette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light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path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Sepctrophotometer.</a:t>
            </a:r>
            <a:endParaRPr sz="1800">
              <a:latin typeface="Times New Roman"/>
              <a:cs typeface="Times New Roman"/>
            </a:endParaRPr>
          </a:p>
          <a:p>
            <a:pPr marL="12700" marR="5715">
              <a:lnSpc>
                <a:spcPts val="2110"/>
              </a:lnSpc>
              <a:spcBef>
                <a:spcPts val="114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**</a:t>
            </a:r>
            <a:r>
              <a:rPr sz="1800" b="1" spc="4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Advantage</a:t>
            </a:r>
            <a:r>
              <a:rPr sz="1800" b="1" spc="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Blank</a:t>
            </a:r>
            <a:r>
              <a:rPr sz="1800" b="1" spc="4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Tube</a:t>
            </a:r>
            <a:r>
              <a:rPr sz="1800" b="1" spc="4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is</a:t>
            </a:r>
            <a:r>
              <a:rPr sz="1800" b="1" spc="4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</a:t>
            </a:r>
            <a:r>
              <a:rPr sz="1800" b="1" spc="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zero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4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instrument</a:t>
            </a:r>
            <a:r>
              <a:rPr sz="1800" b="1" spc="4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4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eliminate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all</a:t>
            </a:r>
            <a:r>
              <a:rPr sz="1800" b="1" spc="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effects</a:t>
            </a:r>
            <a:r>
              <a:rPr sz="1800" b="1" spc="4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4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light</a:t>
            </a:r>
            <a:r>
              <a:rPr sz="1800" b="1" spc="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(like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refraction, </a:t>
            </a:r>
            <a:r>
              <a:rPr sz="1800" b="1" dirty="0">
                <a:latin typeface="Times New Roman"/>
                <a:cs typeface="Times New Roman"/>
              </a:rPr>
              <a:t>diffraction,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..etc),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measurement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tube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material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all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other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compounds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solution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except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target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compound.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916" y="1010538"/>
            <a:ext cx="9400540" cy="164909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400" b="1" spc="-10" dirty="0">
                <a:latin typeface="Times New Roman"/>
                <a:cs typeface="Times New Roman"/>
              </a:rPr>
              <a:t>Procedure</a:t>
            </a:r>
            <a:endParaRPr sz="2400">
              <a:latin typeface="Times New Roman"/>
              <a:cs typeface="Times New Roman"/>
            </a:endParaRPr>
          </a:p>
          <a:p>
            <a:pPr marL="258445" indent="-245745">
              <a:lnSpc>
                <a:spcPct val="100000"/>
              </a:lnSpc>
              <a:spcBef>
                <a:spcPts val="540"/>
              </a:spcBef>
              <a:buAutoNum type="arabicPlain"/>
              <a:tabLst>
                <a:tab pos="258445" algn="l"/>
              </a:tabLst>
            </a:pPr>
            <a:r>
              <a:rPr sz="1800" dirty="0">
                <a:latin typeface="Times New Roman"/>
                <a:cs typeface="Times New Roman"/>
              </a:rPr>
              <a:t>Collect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blood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specimen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patients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serum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blood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tubes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leave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coagulate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minutes.</a:t>
            </a:r>
            <a:endParaRPr sz="1800">
              <a:latin typeface="Times New Roman"/>
              <a:cs typeface="Times New Roman"/>
            </a:endParaRPr>
          </a:p>
          <a:p>
            <a:pPr marL="258445" indent="-245745">
              <a:lnSpc>
                <a:spcPct val="100000"/>
              </a:lnSpc>
              <a:buAutoNum type="arabicPlain"/>
              <a:tabLst>
                <a:tab pos="258445" algn="l"/>
              </a:tabLst>
            </a:pPr>
            <a:r>
              <a:rPr sz="1800" dirty="0">
                <a:latin typeface="Times New Roman"/>
                <a:cs typeface="Times New Roman"/>
              </a:rPr>
              <a:t>Separate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serum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sample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blood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centrifuging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3000-</a:t>
            </a:r>
            <a:r>
              <a:rPr sz="1800" dirty="0">
                <a:latin typeface="Times New Roman"/>
                <a:cs typeface="Times New Roman"/>
              </a:rPr>
              <a:t>4000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RPM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10-</a:t>
            </a:r>
            <a:r>
              <a:rPr sz="1800" dirty="0">
                <a:latin typeface="Times New Roman"/>
                <a:cs typeface="Times New Roman"/>
              </a:rPr>
              <a:t>20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minutes.</a:t>
            </a:r>
            <a:endParaRPr sz="1800">
              <a:latin typeface="Times New Roman"/>
              <a:cs typeface="Times New Roman"/>
            </a:endParaRPr>
          </a:p>
          <a:p>
            <a:pPr marL="258445" indent="-245745">
              <a:lnSpc>
                <a:spcPct val="100000"/>
              </a:lnSpc>
              <a:buAutoNum type="arabicPlain"/>
              <a:tabLst>
                <a:tab pos="258445" algn="l"/>
              </a:tabLst>
            </a:pPr>
            <a:r>
              <a:rPr sz="1800" dirty="0">
                <a:latin typeface="Times New Roman"/>
                <a:cs typeface="Times New Roman"/>
              </a:rPr>
              <a:t>Collect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serum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labeled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tubes.</a:t>
            </a:r>
            <a:endParaRPr sz="1800">
              <a:latin typeface="Times New Roman"/>
              <a:cs typeface="Times New Roman"/>
            </a:endParaRPr>
          </a:p>
          <a:p>
            <a:pPr marL="255904" indent="-243204">
              <a:lnSpc>
                <a:spcPct val="100000"/>
              </a:lnSpc>
              <a:buAutoNum type="arabicPlain"/>
              <a:tabLst>
                <a:tab pos="255904" algn="l"/>
              </a:tabLst>
            </a:pPr>
            <a:r>
              <a:rPr sz="1800" dirty="0">
                <a:latin typeface="Times New Roman"/>
                <a:cs typeface="Times New Roman"/>
              </a:rPr>
              <a:t>Three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sets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tubes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were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prepared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below: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Quantitative</a:t>
            </a:r>
            <a:r>
              <a:rPr spc="-130" dirty="0"/>
              <a:t> </a:t>
            </a:r>
            <a:r>
              <a:rPr dirty="0"/>
              <a:t>Determination</a:t>
            </a:r>
            <a:r>
              <a:rPr spc="-105" dirty="0"/>
              <a:t> </a:t>
            </a:r>
            <a:r>
              <a:rPr dirty="0"/>
              <a:t>of</a:t>
            </a:r>
            <a:r>
              <a:rPr spc="-130" dirty="0"/>
              <a:t> </a:t>
            </a:r>
            <a:r>
              <a:rPr dirty="0"/>
              <a:t>Blood</a:t>
            </a:r>
            <a:r>
              <a:rPr spc="-130" dirty="0"/>
              <a:t> </a:t>
            </a:r>
            <a:r>
              <a:rPr spc="-10" dirty="0"/>
              <a:t>Glucose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916" y="1500632"/>
            <a:ext cx="1652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Calculations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916" y="2579573"/>
            <a:ext cx="28321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Level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glucose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(mg/dL)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=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1184" y="2579573"/>
            <a:ext cx="6534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5930" algn="l"/>
              </a:tabLst>
            </a:pPr>
            <a:r>
              <a:rPr sz="2000" spc="-50" dirty="0">
                <a:latin typeface="Times New Roman"/>
                <a:cs typeface="Times New Roman"/>
              </a:rPr>
              <a:t>x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916" y="2900299"/>
            <a:ext cx="7416165" cy="2571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3435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(Standard)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15"/>
              </a:spcBef>
            </a:pPr>
            <a:endParaRPr sz="20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Where: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 Concentration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glucose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standard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solution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100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mg/dL.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Times New Roman"/>
                <a:cs typeface="Times New Roman"/>
              </a:rPr>
              <a:t>Reference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Range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latin typeface="Times New Roman"/>
                <a:cs typeface="Times New Roman"/>
              </a:rPr>
              <a:t>Normal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Glucose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Level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Serum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 70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105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mg/dL.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64484" y="2771648"/>
            <a:ext cx="2087245" cy="0"/>
          </a:xfrm>
          <a:custGeom>
            <a:avLst/>
            <a:gdLst/>
            <a:ahLst/>
            <a:cxnLst/>
            <a:rect l="l" t="t" r="r" b="b"/>
            <a:pathLst>
              <a:path w="2087245">
                <a:moveTo>
                  <a:pt x="0" y="0"/>
                </a:moveTo>
                <a:lnTo>
                  <a:pt x="208673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30295" y="2404110"/>
            <a:ext cx="11893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(Sample)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>
            <a:spLocks noGrp="1" noEditPoints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620</Words>
  <Application>Microsoft Office PowerPoint</Application>
  <PresentationFormat>شاشة عريضة</PresentationFormat>
  <Paragraphs>70</Paragraphs>
  <Slides>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Calibri</vt:lpstr>
      <vt:lpstr>Carlito</vt:lpstr>
      <vt:lpstr>Times New Roman</vt:lpstr>
      <vt:lpstr>Office Theme</vt:lpstr>
      <vt:lpstr>عرض تقديمي في PowerPoint</vt:lpstr>
      <vt:lpstr>عرض تقديمي في PowerPoint</vt:lpstr>
      <vt:lpstr>Quantitative Determination of Blood Glucose</vt:lpstr>
      <vt:lpstr>Quantitative Determination of Blood Glucose</vt:lpstr>
      <vt:lpstr>Quantitative Determination of Blood Glucose</vt:lpstr>
      <vt:lpstr>Quantitative Determination of Blood Glucose</vt:lpstr>
      <vt:lpstr>Quantitative Determination of Blood Glucose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Auday Basheer</dc:creator>
  <cp:lastModifiedBy>alnaseem</cp:lastModifiedBy>
  <cp:revision>2</cp:revision>
  <dcterms:created xsi:type="dcterms:W3CDTF">2025-02-01T15:45:28Z</dcterms:created>
  <dcterms:modified xsi:type="dcterms:W3CDTF">2025-02-02T18:41:58Z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2025-02-01T00:00:00Z</vt:filetime>
  </property>
  <property fmtid="{D5CDD505-2E9C-101B-9397-08002B2CF9AE}" pid="5" name="Producer">
    <vt:lpwstr>3-Heights(TM) PDF Security Shell 4.8.25.2 (http://www.pdf-tools.com)</vt:lpwstr>
  </property>
</Properties>
</file>