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73" r:id="rId2"/>
    <p:sldId id="261" r:id="rId3"/>
    <p:sldId id="256" r:id="rId4"/>
    <p:sldId id="260" r:id="rId5"/>
    <p:sldId id="274" r:id="rId6"/>
    <p:sldId id="275" r:id="rId7"/>
    <p:sldId id="262" r:id="rId8"/>
    <p:sldId id="264" r:id="rId9"/>
    <p:sldId id="266" r:id="rId10"/>
    <p:sldId id="257" r:id="rId11"/>
    <p:sldId id="269" r:id="rId12"/>
    <p:sldId id="270" r:id="rId13"/>
    <p:sldId id="276" r:id="rId14"/>
    <p:sldId id="272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645AFF-3A84-4BAE-9184-F623CA5BE6B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364ACD-9C71-48D5-8A6B-29B4DFECA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9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64ACD-9C71-48D5-8A6B-29B4DFECA7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9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D697-94DF-4467-80B8-AE44F696BDD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76CA-AA26-4199-B111-822AE41F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D697-94DF-4467-80B8-AE44F696BDD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76CA-AA26-4199-B111-822AE41F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D697-94DF-4467-80B8-AE44F696BDD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76CA-AA26-4199-B111-822AE41F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9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D697-94DF-4467-80B8-AE44F696BDD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76CA-AA26-4199-B111-822AE41F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D697-94DF-4467-80B8-AE44F696BDD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76CA-AA26-4199-B111-822AE41F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D697-94DF-4467-80B8-AE44F696BDD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76CA-AA26-4199-B111-822AE41F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0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D697-94DF-4467-80B8-AE44F696BDD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76CA-AA26-4199-B111-822AE41F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1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D697-94DF-4467-80B8-AE44F696BDD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76CA-AA26-4199-B111-822AE41F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4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D697-94DF-4467-80B8-AE44F696BDD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76CA-AA26-4199-B111-822AE41F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D697-94DF-4467-80B8-AE44F696BDD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76CA-AA26-4199-B111-822AE41F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4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D697-94DF-4467-80B8-AE44F696BDD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76CA-AA26-4199-B111-822AE41F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4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4D697-94DF-4467-80B8-AE44F696BDD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76CA-AA26-4199-B111-822AE41F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8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252520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06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18553"/>
            <a:ext cx="8964488" cy="65527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Lymphatic drainage</a:t>
            </a:r>
          </a:p>
          <a:p>
            <a:pPr marL="0" indent="0" algn="l" rtl="0">
              <a:buNone/>
            </a:pPr>
            <a:r>
              <a:rPr lang="en-US" sz="1800" b="1" dirty="0"/>
              <a:t>The lymphatic vessels above the umbilicus drain </a:t>
            </a:r>
          </a:p>
          <a:p>
            <a:pPr marL="0" indent="0" algn="l" rtl="0">
              <a:buNone/>
            </a:pPr>
            <a:r>
              <a:rPr lang="en-US" sz="1800" b="1" dirty="0"/>
              <a:t>into axillary and sternal nodes. The vessels below </a:t>
            </a:r>
          </a:p>
          <a:p>
            <a:pPr marL="0" indent="0" algn="l" rtl="0">
              <a:buNone/>
            </a:pPr>
            <a:r>
              <a:rPr lang="en-US" sz="1800" b="1" dirty="0"/>
              <a:t>the umbilicus drain into superficial inguinal nodes</a:t>
            </a:r>
            <a:r>
              <a:rPr lang="en-US" sz="1800" dirty="0"/>
              <a:t>.</a:t>
            </a:r>
          </a:p>
          <a:p>
            <a:pPr marL="0" indent="0" algn="l" rtl="0">
              <a:buNone/>
            </a:pPr>
            <a:r>
              <a:rPr lang="en-US" sz="1800" dirty="0"/>
              <a:t> </a:t>
            </a:r>
          </a:p>
          <a:p>
            <a:pPr marL="0" indent="0" algn="l" rtl="0">
              <a:buNone/>
            </a:pP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56" y="0"/>
            <a:ext cx="41399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4636" y="1772816"/>
            <a:ext cx="47880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The posterior abdominal wall</a:t>
            </a:r>
          </a:p>
          <a:p>
            <a:pPr algn="l" rtl="0"/>
            <a:r>
              <a:rPr lang="en-US" b="1" dirty="0"/>
              <a:t>, The posterior abdominal wall is formed by</a:t>
            </a:r>
          </a:p>
          <a:p>
            <a:pPr algn="l" rtl="0"/>
            <a:r>
              <a:rPr lang="en-US" b="1" dirty="0"/>
              <a:t>1-The diaphragm (principal respiratory muscle(</a:t>
            </a:r>
          </a:p>
          <a:p>
            <a:pPr algn="l" rtl="0"/>
            <a:r>
              <a:rPr lang="en-US" b="1" dirty="0"/>
              <a:t>2. in the midline by the  five lumbar vertebrae and their intervertebral discs and </a:t>
            </a:r>
          </a:p>
          <a:p>
            <a:pPr algn="l" rtl="0"/>
            <a:r>
              <a:rPr lang="en-US" b="1" dirty="0"/>
              <a:t>3-. laterally by the 12th rib  </a:t>
            </a:r>
          </a:p>
          <a:p>
            <a:pPr algn="l" rtl="0"/>
            <a:r>
              <a:rPr lang="en-US" b="1" dirty="0"/>
              <a:t>4-. The upper part of the bony pelvis, the psoas the quadratus lumborum muscles with its fascia, </a:t>
            </a:r>
          </a:p>
          <a:p>
            <a:pPr algn="l" rtl="0"/>
            <a:r>
              <a:rPr lang="en-US" b="1" dirty="0"/>
              <a:t>5-  the iliacus muscles with its fascia lie in the upper part of the bony pelvis. </a:t>
            </a:r>
          </a:p>
          <a:p>
            <a:pPr algn="l" rtl="0"/>
            <a:r>
              <a:rPr lang="en-US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Lumbar Vertebrae .</a:t>
            </a:r>
            <a:endParaRPr lang="en-US" sz="2000" b="1" dirty="0"/>
          </a:p>
          <a:p>
            <a:pPr algn="l" rtl="0"/>
            <a:r>
              <a:rPr lang="en-US" b="1" dirty="0"/>
              <a:t>The body of each vertebra  is massive , and has wedge-shape, giving lumbar lordosis . The 5th lumbar vertebra  articulates with the base of the sacrum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58" y="4176464"/>
            <a:ext cx="4286250" cy="26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34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"/>
            <a:ext cx="3446120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-22840" y="116632"/>
            <a:ext cx="5760640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Diaphragm</a:t>
            </a:r>
            <a:r>
              <a:rPr lang="en-US" b="1" dirty="0"/>
              <a:t>. A dome-shaped muscle and consists of a muscular part and a centrally placed tendon.  The diaphragm is inserted into a central tendon, that separates the abdominal and thoracic cavities(.main respiratory muscle)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Origin</a:t>
            </a:r>
            <a:r>
              <a:rPr lang="en-US" b="1" dirty="0"/>
              <a:t>. The internal surface of the xiphoid process(</a:t>
            </a:r>
            <a:r>
              <a:rPr lang="en-US" b="1" dirty="0">
                <a:solidFill>
                  <a:srgbClr val="FF0000"/>
                </a:solidFill>
              </a:rPr>
              <a:t>sternal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part</a:t>
            </a:r>
            <a:r>
              <a:rPr lang="en-US" b="1" dirty="0"/>
              <a:t>)and </a:t>
            </a:r>
            <a:r>
              <a:rPr lang="en-US" b="1" dirty="0">
                <a:solidFill>
                  <a:srgbClr val="FF0000"/>
                </a:solidFill>
              </a:rPr>
              <a:t>costal part </a:t>
            </a:r>
            <a:r>
              <a:rPr lang="en-US" b="1" dirty="0"/>
              <a:t>arising from the deep surfaces of the lower six ribs and their costal cartilages</a:t>
            </a:r>
          </a:p>
          <a:p>
            <a:pPr algn="l" rtl="0"/>
            <a:r>
              <a:rPr lang="en-US" b="1" dirty="0"/>
              <a:t>and lumbar vertebrae via the left and right crura.(</a:t>
            </a:r>
            <a:r>
              <a:rPr lang="en-US" b="1" dirty="0">
                <a:solidFill>
                  <a:srgbClr val="FF0000"/>
                </a:solidFill>
              </a:rPr>
              <a:t>vertebral part</a:t>
            </a:r>
            <a:r>
              <a:rPr lang="en-US" b="1" dirty="0"/>
              <a:t>)</a:t>
            </a:r>
          </a:p>
          <a:p>
            <a:pPr algn="l" rtl="0"/>
            <a:r>
              <a:rPr lang="en-US" b="1" dirty="0"/>
              <a:t>Insertion. An aponeurosis called the central tendon</a:t>
            </a:r>
          </a:p>
          <a:p>
            <a:pPr algn="l" rtl="0"/>
            <a:r>
              <a:rPr lang="en-US" b="1" dirty="0"/>
              <a:t> (of the diaphragm); the right dome of the diaphragm is slightly higher than the left because of the liver.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Innervation. </a:t>
            </a:r>
            <a:r>
              <a:rPr lang="en-US" b="1" dirty="0"/>
              <a:t>Each half of the diaphragm is innervated by</a:t>
            </a:r>
          </a:p>
          <a:p>
            <a:pPr algn="l" rtl="0"/>
            <a:r>
              <a:rPr lang="en-US" b="1" dirty="0"/>
              <a:t>the right or left nerve(C3-C4.) Action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Action</a:t>
            </a:r>
            <a:r>
              <a:rPr lang="en-US" b="1" dirty="0"/>
              <a:t>. Primary muscle of respiration; additionally it </a:t>
            </a:r>
          </a:p>
          <a:p>
            <a:pPr algn="l" rtl="0"/>
            <a:r>
              <a:rPr lang="en-US" b="1" dirty="0"/>
              <a:t>, increases intra-abdominal pressure for defecation</a:t>
            </a:r>
          </a:p>
          <a:p>
            <a:pPr algn="l" rtl="0"/>
            <a:r>
              <a:rPr lang="en-US" b="1" dirty="0"/>
              <a:t>, urination, vomiting, and childbirth.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Apertures</a:t>
            </a:r>
            <a:r>
              <a:rPr lang="en-US" b="1" dirty="0"/>
              <a:t>. The diaphragm has the following openings:</a:t>
            </a:r>
          </a:p>
          <a:p>
            <a:pPr algn="l" rtl="0"/>
            <a:r>
              <a:rPr lang="en-US" b="1" dirty="0">
                <a:solidFill>
                  <a:srgbClr val="00B0F0"/>
                </a:solidFill>
              </a:rPr>
              <a:t>Caval hiatus </a:t>
            </a:r>
            <a:r>
              <a:rPr lang="en-US" b="1" dirty="0"/>
              <a:t>(T8). Transmits the IVC.</a:t>
            </a:r>
          </a:p>
          <a:p>
            <a:pPr algn="l" rtl="0"/>
            <a:r>
              <a:rPr lang="en-US" b="1" dirty="0">
                <a:solidFill>
                  <a:srgbClr val="00B050"/>
                </a:solidFill>
              </a:rPr>
              <a:t>Esophageal hiatus </a:t>
            </a:r>
            <a:r>
              <a:rPr lang="en-US" b="1" dirty="0"/>
              <a:t>(T10). Transmits the esophagus,</a:t>
            </a:r>
          </a:p>
          <a:p>
            <a:pPr algn="l" rtl="0"/>
            <a:r>
              <a:rPr lang="en-US" b="1" dirty="0"/>
              <a:t> vagus nerves, and left gastric vessels.</a:t>
            </a:r>
          </a:p>
          <a:p>
            <a:pPr algn="l" rtl="0"/>
            <a:r>
              <a:rPr lang="en-US" b="1" dirty="0">
                <a:solidFill>
                  <a:srgbClr val="7030A0"/>
                </a:solidFill>
              </a:rPr>
              <a:t>Aortic hiatus </a:t>
            </a:r>
            <a:r>
              <a:rPr lang="en-US" b="1" dirty="0"/>
              <a:t>(T12). Transmits the aorta, thoracic</a:t>
            </a:r>
          </a:p>
          <a:p>
            <a:pPr algn="l" rtl="0"/>
            <a:r>
              <a:rPr lang="en-US" b="1" dirty="0"/>
              <a:t> duct, azygos and hemiazygos veins, and sympathetic trunk</a:t>
            </a:r>
          </a:p>
          <a:p>
            <a:pPr algn="l" rtl="0"/>
            <a:endParaRPr lang="en-US" b="1" dirty="0"/>
          </a:p>
          <a:p>
            <a:pPr algn="l" rtl="0"/>
            <a:endParaRPr lang="en-US" b="1" dirty="0"/>
          </a:p>
          <a:p>
            <a:pPr algn="l" rtl="0"/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00" y="3789040"/>
            <a:ext cx="340620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6669360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-Quadratus lumborum muscle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7030A0"/>
                </a:solidFill>
              </a:rPr>
              <a:t>Attachments</a:t>
            </a:r>
            <a:r>
              <a:rPr lang="en-US" sz="1800" b="1" dirty="0">
                <a:solidFill>
                  <a:srgbClr val="FF0000"/>
                </a:solidFill>
              </a:rPr>
              <a:t>. </a:t>
            </a:r>
            <a:r>
              <a:rPr lang="en-US" sz="1800" b="1" dirty="0"/>
              <a:t>Iliac crest, lumbar transverse processes</a:t>
            </a:r>
          </a:p>
          <a:p>
            <a:pPr marL="0" indent="0" algn="l" rtl="0">
              <a:buNone/>
            </a:pPr>
            <a:r>
              <a:rPr lang="en-US" sz="1800" b="1" dirty="0"/>
              <a:t> and the 12th rib.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00B0F0"/>
                </a:solidFill>
              </a:rPr>
              <a:t>Actions</a:t>
            </a:r>
            <a:r>
              <a:rPr lang="en-US" sz="1800" b="1" dirty="0"/>
              <a:t>. Laterally flexes the vertebral column.</a:t>
            </a:r>
          </a:p>
          <a:p>
            <a:pPr marL="0" indent="0" algn="l" rtl="0">
              <a:buNone/>
            </a:pPr>
            <a:r>
              <a:rPr lang="en-US" sz="1800" b="1" dirty="0"/>
              <a:t>In</a:t>
            </a:r>
            <a:r>
              <a:rPr lang="en-US" sz="1800" b="1" dirty="0">
                <a:solidFill>
                  <a:srgbClr val="00B050"/>
                </a:solidFill>
              </a:rPr>
              <a:t>nervatio</a:t>
            </a:r>
            <a:r>
              <a:rPr lang="en-US" sz="1800" b="1" dirty="0"/>
              <a:t>n. Branches from T12-L4 ventral rami.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-Psoas major muscle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00B0F0"/>
                </a:solidFill>
              </a:rPr>
              <a:t>Attachments</a:t>
            </a:r>
            <a:r>
              <a:rPr lang="en-US" sz="1800" b="1" dirty="0"/>
              <a:t>. Courses from L1–L5 vertebrae,</a:t>
            </a:r>
          </a:p>
          <a:p>
            <a:pPr marL="0" indent="0" algn="l" rtl="0">
              <a:buNone/>
            </a:pPr>
            <a:r>
              <a:rPr lang="en-US" sz="1800" b="1" dirty="0"/>
              <a:t> deep to the inguinal ligament to the lesser </a:t>
            </a:r>
          </a:p>
          <a:p>
            <a:pPr marL="0" indent="0" algn="l" rtl="0">
              <a:buNone/>
            </a:pPr>
            <a:r>
              <a:rPr lang="en-US" sz="1800" b="1" dirty="0"/>
              <a:t>trochanter of the femur.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00B050"/>
                </a:solidFill>
              </a:rPr>
              <a:t>Actions. </a:t>
            </a:r>
            <a:r>
              <a:rPr lang="en-US" sz="1800" b="1" dirty="0"/>
              <a:t>Flexes the hip joint.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0070C0"/>
                </a:solidFill>
              </a:rPr>
              <a:t>Innervation</a:t>
            </a:r>
            <a:r>
              <a:rPr lang="en-US" sz="1800" b="1" dirty="0"/>
              <a:t>. Branches from the L2 ventral ramus</a:t>
            </a:r>
          </a:p>
          <a:p>
            <a:pPr marL="0" indent="0" algn="l" rtl="0">
              <a:buNone/>
            </a:pPr>
            <a:r>
              <a:rPr lang="en-US" sz="1800" b="1" dirty="0"/>
              <a:t>-</a:t>
            </a:r>
            <a:r>
              <a:rPr lang="en-US" sz="2000" b="1" dirty="0">
                <a:solidFill>
                  <a:srgbClr val="FF0000"/>
                </a:solidFill>
              </a:rPr>
              <a:t>Iliacus muscle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00B0F0"/>
                </a:solidFill>
              </a:rPr>
              <a:t>Attachments</a:t>
            </a:r>
            <a:r>
              <a:rPr lang="en-US" sz="1800" b="1" dirty="0"/>
              <a:t>. Iliac fossa and lesser trochanter of</a:t>
            </a:r>
          </a:p>
          <a:p>
            <a:pPr marL="0" indent="0" algn="l" rtl="0">
              <a:buNone/>
            </a:pPr>
            <a:r>
              <a:rPr lang="en-US" sz="1800" b="1" dirty="0"/>
              <a:t> the femur. Between its attachments, the iliacus</a:t>
            </a:r>
          </a:p>
          <a:p>
            <a:pPr marL="0" indent="0" algn="l" rtl="0">
              <a:buNone/>
            </a:pPr>
            <a:r>
              <a:rPr lang="en-US" sz="1800" b="1" dirty="0"/>
              <a:t> muscle courses deep to the inguinal ligament and</a:t>
            </a:r>
          </a:p>
          <a:p>
            <a:pPr marL="0" indent="0" algn="l" rtl="0">
              <a:buNone/>
            </a:pPr>
            <a:r>
              <a:rPr lang="en-US" sz="1800" b="1" dirty="0"/>
              <a:t> joins with the psoas major muscle to attach to the</a:t>
            </a:r>
          </a:p>
          <a:p>
            <a:pPr marL="0" indent="0" algn="l" rtl="0">
              <a:buNone/>
            </a:pPr>
            <a:r>
              <a:rPr lang="en-US" sz="1800" b="1" dirty="0"/>
              <a:t> lesser trochanter of the femur. The combination of</a:t>
            </a:r>
          </a:p>
          <a:p>
            <a:pPr marL="0" indent="0" algn="l" rtl="0">
              <a:buNone/>
            </a:pPr>
            <a:r>
              <a:rPr lang="en-US" sz="1800" b="1" dirty="0"/>
              <a:t> these two muscles in the thigh is often referred to</a:t>
            </a:r>
          </a:p>
          <a:p>
            <a:pPr marL="0" indent="0" algn="l" rtl="0">
              <a:buNone/>
            </a:pPr>
            <a:r>
              <a:rPr lang="en-US" sz="1800" b="1" dirty="0"/>
              <a:t> as the iliopsoas muscle.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00B050"/>
                </a:solidFill>
              </a:rPr>
              <a:t>Actions</a:t>
            </a:r>
            <a:r>
              <a:rPr lang="en-US" sz="1800" b="1" dirty="0"/>
              <a:t>. Flexes the hip joint.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7030A0"/>
                </a:solidFill>
              </a:rPr>
              <a:t>Innervation</a:t>
            </a:r>
            <a:r>
              <a:rPr lang="en-US" sz="1800" b="1" dirty="0"/>
              <a:t>. Femoral nerve (L2–L4)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1"/>
          <a:stretch/>
        </p:blipFill>
        <p:spPr bwMode="auto">
          <a:xfrm>
            <a:off x="5013212" y="2924944"/>
            <a:ext cx="4068024" cy="385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33172" cy="273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929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rstanding the Psoas: Muscle of the Soul">
            <a:extLst>
              <a:ext uri="{FF2B5EF4-FFF2-40B4-BE49-F238E27FC236}">
                <a16:creationId xmlns:a16="http://schemas.microsoft.com/office/drawing/2014/main" id="{99232BAE-5DC0-C723-1E85-562AA75969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8" y="620688"/>
            <a:ext cx="3132887" cy="5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liopsoas Muscle - Origin, Insertion, Function, Exercise">
            <a:extLst>
              <a:ext uri="{FF2B5EF4-FFF2-40B4-BE49-F238E27FC236}">
                <a16:creationId xmlns:a16="http://schemas.microsoft.com/office/drawing/2014/main" id="{67D5D41C-33A9-F57E-67A9-6435173D0B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19C9167-657D-FE2F-D971-D0AABB95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2" y="900298"/>
            <a:ext cx="2919609" cy="5057403"/>
          </a:xfrm>
          <a:prstGeom prst="rect">
            <a:avLst/>
          </a:prstGeom>
        </p:spPr>
      </p:pic>
      <p:pic>
        <p:nvPicPr>
          <p:cNvPr id="1030" name="Picture 6" descr="Quadratus Lumborum | Rehab My Patient">
            <a:extLst>
              <a:ext uri="{FF2B5EF4-FFF2-40B4-BE49-F238E27FC236}">
                <a16:creationId xmlns:a16="http://schemas.microsoft.com/office/drawing/2014/main" id="{6CE96915-7769-D9AE-8C32-6855E6FD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2781135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00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7249376" y="5805264"/>
            <a:ext cx="1728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THANKS YOU</a:t>
            </a:r>
          </a:p>
        </p:txBody>
      </p:sp>
    </p:spTree>
    <p:extLst>
      <p:ext uri="{BB962C8B-B14F-4D97-AF65-F5344CB8AC3E}">
        <p14:creationId xmlns:p14="http://schemas.microsoft.com/office/powerpoint/2010/main" val="178525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036496" cy="666936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 `</a:t>
            </a:r>
            <a:r>
              <a:rPr lang="en-US" b="1" dirty="0">
                <a:solidFill>
                  <a:srgbClr val="FF0000"/>
                </a:solidFill>
              </a:rPr>
              <a:t>Anterior abdominal wall</a:t>
            </a:r>
            <a:r>
              <a:rPr lang="en-US" dirty="0"/>
              <a:t>( </a:t>
            </a:r>
            <a:r>
              <a:rPr lang="en-US" dirty="0">
                <a:solidFill>
                  <a:srgbClr val="C00000"/>
                </a:solidFill>
              </a:rPr>
              <a:t>from superficial to deep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1-Skin</a:t>
            </a:r>
            <a:r>
              <a:rPr lang="en-US" sz="2000" b="1" dirty="0"/>
              <a:t> 2-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subcutaneous tissue </a:t>
            </a:r>
            <a:r>
              <a:rPr lang="en-US" sz="2000" b="1" dirty="0"/>
              <a:t>3- </a:t>
            </a:r>
            <a:r>
              <a:rPr lang="en-US" sz="2000" b="1" dirty="0">
                <a:solidFill>
                  <a:srgbClr val="FF0000"/>
                </a:solidFill>
              </a:rPr>
              <a:t>fascia</a:t>
            </a:r>
            <a:r>
              <a:rPr lang="en-US" sz="2000" b="1" dirty="0"/>
              <a:t>(A-fatty superficial layer is called Camper s  fascia +B-deep fibrous layer is called Scarp's fascia)</a:t>
            </a:r>
            <a:r>
              <a:rPr lang="en-US" sz="2800" dirty="0"/>
              <a:t>.</a:t>
            </a:r>
          </a:p>
          <a:p>
            <a:pPr marL="0" indent="0" algn="l" rtl="0">
              <a:buNone/>
            </a:pPr>
            <a:r>
              <a:rPr lang="en-US" sz="2000" b="1" dirty="0"/>
              <a:t>4-Superficial Abdominal fascia    5- Muscle</a:t>
            </a:r>
            <a:endParaRPr lang="en-US" sz="2800" dirty="0"/>
          </a:p>
          <a:p>
            <a:pPr marL="0" indent="0" algn="l" rtl="0">
              <a:buNone/>
            </a:pPr>
            <a:r>
              <a:rPr lang="en-US" sz="2000" b="1" dirty="0"/>
              <a:t>A-External oblique abdominal muscle</a:t>
            </a:r>
          </a:p>
          <a:p>
            <a:pPr marL="0" indent="0" algn="l" rtl="0">
              <a:buNone/>
            </a:pPr>
            <a:r>
              <a:rPr lang="en-US" sz="2000" b="1" dirty="0"/>
              <a:t>B-Internal oblique abdominal muscle</a:t>
            </a:r>
          </a:p>
          <a:p>
            <a:pPr marL="0" indent="0" algn="l" rtl="0">
              <a:buNone/>
            </a:pPr>
            <a:r>
              <a:rPr lang="en-US" sz="2000" b="1" dirty="0"/>
              <a:t>C-Rectus abdominis D- Transverse abdominal</a:t>
            </a:r>
          </a:p>
          <a:p>
            <a:pPr marL="0" indent="0" algn="l" rtl="0">
              <a:buNone/>
            </a:pPr>
            <a:r>
              <a:rPr lang="en-US" sz="2000" b="1" dirty="0"/>
              <a:t> E-Pyramidal muscle 5-Transversalis fascia</a:t>
            </a:r>
          </a:p>
          <a:p>
            <a:pPr marL="0" indent="0" algn="l" rtl="0">
              <a:buNone/>
            </a:pPr>
            <a:r>
              <a:rPr lang="en-US" sz="2000" b="1" dirty="0"/>
              <a:t> 6-Extraperitoneal fat 7- peritoneum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" y="3789040"/>
            <a:ext cx="4860032" cy="305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340768"/>
            <a:ext cx="4229100" cy="397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6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txBody>
          <a:bodyPr>
            <a:normAutofit/>
          </a:bodyPr>
          <a:lstStyle/>
          <a:p>
            <a:pPr rtl="0"/>
            <a:r>
              <a:rPr lang="en-US" sz="2400" b="1" dirty="0">
                <a:solidFill>
                  <a:srgbClr val="FF0000"/>
                </a:solidFill>
              </a:rPr>
              <a:t>Abdominal wall 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The abdominal wall</a:t>
            </a:r>
            <a:r>
              <a:rPr lang="en-US" sz="2000" b="1" dirty="0"/>
              <a:t>.  is split into the anterolateral and posterior walls</a:t>
            </a:r>
            <a:r>
              <a:rPr lang="en-US" dirty="0"/>
              <a:t>.</a:t>
            </a:r>
          </a:p>
          <a:p>
            <a:pPr algn="l" rtl="0"/>
            <a:r>
              <a:rPr lang="en-US" sz="2000" b="1" dirty="0"/>
              <a:t>The contour of abdominal wall is roughly </a:t>
            </a:r>
            <a:r>
              <a:rPr lang="en-US" sz="2000" b="1" dirty="0">
                <a:solidFill>
                  <a:srgbClr val="FF0000"/>
                </a:solidFill>
              </a:rPr>
              <a:t>hexagonal. </a:t>
            </a:r>
            <a:r>
              <a:rPr lang="en-US" sz="2000" b="1" dirty="0"/>
              <a:t>Its </a:t>
            </a:r>
            <a:r>
              <a:rPr lang="en-US" sz="2000" b="1" dirty="0">
                <a:solidFill>
                  <a:srgbClr val="FF0000"/>
                </a:solidFill>
              </a:rPr>
              <a:t>superior border </a:t>
            </a:r>
            <a:r>
              <a:rPr lang="en-US" sz="2000" b="1" dirty="0"/>
              <a:t>is bounded by the </a:t>
            </a:r>
            <a:r>
              <a:rPr lang="en-US" sz="2000" b="1" dirty="0">
                <a:solidFill>
                  <a:srgbClr val="FF0000"/>
                </a:solidFill>
              </a:rPr>
              <a:t>coastal margins</a:t>
            </a:r>
            <a:r>
              <a:rPr lang="en-US" sz="2000" b="1" dirty="0"/>
              <a:t>, lateral borders by </a:t>
            </a:r>
            <a:r>
              <a:rPr lang="en-US" sz="2000" b="1" dirty="0">
                <a:solidFill>
                  <a:srgbClr val="FF0000"/>
                </a:solidFill>
              </a:rPr>
              <a:t>mid-axillary lines</a:t>
            </a:r>
            <a:r>
              <a:rPr lang="en-US" sz="2000" b="1" dirty="0"/>
              <a:t>, and inferior borders bounded by </a:t>
            </a:r>
            <a:r>
              <a:rPr lang="en-US" sz="2000" b="1" dirty="0">
                <a:solidFill>
                  <a:srgbClr val="FF0000"/>
                </a:solidFill>
              </a:rPr>
              <a:t>the anterior half of the iliac crest, </a:t>
            </a:r>
            <a:r>
              <a:rPr lang="en-US" sz="2000" b="1" dirty="0">
                <a:solidFill>
                  <a:srgbClr val="00B0F0"/>
                </a:solidFill>
              </a:rPr>
              <a:t>inguinal ligaments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00B050"/>
                </a:solidFill>
              </a:rPr>
              <a:t>pubic crest,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7030A0"/>
                </a:solidFill>
              </a:rPr>
              <a:t>pubic symphysis, </a:t>
            </a:r>
            <a:r>
              <a:rPr lang="en-US" sz="2000" b="1" dirty="0">
                <a:solidFill>
                  <a:schemeClr val="tx1"/>
                </a:solidFill>
              </a:rPr>
              <a:t>It surrounds the abdominal cavity, providing it with flexible coverage and protecting the internal organs from damage ,Stabilization and rotation of the trunk and increase intra- abdominal pressure( involved in coughing ,defecation and vomiting).</a:t>
            </a:r>
          </a:p>
          <a:p>
            <a:pPr algn="l" rtl="0"/>
            <a:endParaRPr lang="en-US" sz="1800" b="1" dirty="0">
              <a:solidFill>
                <a:schemeClr val="tx1"/>
              </a:solidFill>
            </a:endParaRPr>
          </a:p>
          <a:p>
            <a:pPr algn="l" rtl="0"/>
            <a:endParaRPr lang="en-US" sz="18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3" t="4126" b="25119"/>
          <a:stretch/>
        </p:blipFill>
        <p:spPr bwMode="auto">
          <a:xfrm>
            <a:off x="5508104" y="2996952"/>
            <a:ext cx="3472346" cy="386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56587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06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Linea alba </a:t>
            </a:r>
            <a:r>
              <a:rPr lang="en-US" sz="2400" b="1" dirty="0">
                <a:solidFill>
                  <a:srgbClr val="FF0000"/>
                </a:solidFill>
              </a:rPr>
              <a:t>:-</a:t>
            </a:r>
            <a:r>
              <a:rPr lang="en-US" sz="1800" b="1" dirty="0"/>
              <a:t>is vertically running midline focus bind that extend from pubic symphysis  to xyphoid process .It is formed by fusion of aponeurosis of anterior abdominal wall muscles.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Umbilicu</a:t>
            </a:r>
            <a:r>
              <a:rPr lang="en-US" sz="2400" b="1" dirty="0">
                <a:solidFill>
                  <a:srgbClr val="FF0000"/>
                </a:solidFill>
              </a:rPr>
              <a:t>s:-</a:t>
            </a:r>
            <a:r>
              <a:rPr lang="en-US" sz="1800" b="1" dirty="0"/>
              <a:t>Is puckered scare in linea alba  that represent  site of attachment of umbilical cord in the fetus  and at level 3Th lumber vertebra .It constant in its position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Tendinous intersection of rectus abdominis</a:t>
            </a:r>
            <a:r>
              <a:rPr lang="en-US" sz="1800" b="1" dirty="0"/>
              <a:t>:- are three in number running across rectus</a:t>
            </a:r>
          </a:p>
          <a:p>
            <a:pPr marL="0" indent="0" algn="l" rtl="0">
              <a:buNone/>
            </a:pPr>
            <a:r>
              <a:rPr lang="en-US" sz="1800" b="1" dirty="0"/>
              <a:t>abdominis at  the level  of xiphoid process ,umbilicus  and half way between them.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Line semilunaris</a:t>
            </a:r>
            <a:r>
              <a:rPr lang="en-US" sz="1800" b="1" dirty="0"/>
              <a:t>:- :- crosses costal margin at the tip of9Th costal margin.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FF0000"/>
                </a:solidFill>
              </a:rPr>
              <a:t>Xiphoid process</a:t>
            </a:r>
            <a:r>
              <a:rPr lang="en-US" sz="1800" b="1" dirty="0"/>
              <a:t>:-It is palpated in depression where costal margin meet in the upper part of the anterior abdominal wall</a:t>
            </a:r>
          </a:p>
          <a:p>
            <a:pPr marL="0" indent="0" algn="l" rtl="0">
              <a:buNone/>
            </a:pPr>
            <a:endParaRPr lang="en-US" sz="1800" b="1" dirty="0"/>
          </a:p>
          <a:p>
            <a:pPr marL="0" indent="0" algn="l" rtl="0">
              <a:buNone/>
            </a:pPr>
            <a:endParaRPr lang="en-US" sz="1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/>
        </p:blipFill>
        <p:spPr bwMode="auto">
          <a:xfrm>
            <a:off x="179512" y="3113584"/>
            <a:ext cx="85689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26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terior Abdominal Wall Vessels">
            <a:extLst>
              <a:ext uri="{FF2B5EF4-FFF2-40B4-BE49-F238E27FC236}">
                <a16:creationId xmlns:a16="http://schemas.microsoft.com/office/drawing/2014/main" id="{AC1E6316-B979-C35F-7368-9CC0D9E3BA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1206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7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bic Symphysis Dysfunction - Physiopedia">
            <a:extLst>
              <a:ext uri="{FF2B5EF4-FFF2-40B4-BE49-F238E27FC236}">
                <a16:creationId xmlns:a16="http://schemas.microsoft.com/office/drawing/2014/main" id="{BD13690C-15A1-0710-EFBA-65E573155E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4481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4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0904" y="0"/>
            <a:ext cx="8964488" cy="674136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2000" b="1" dirty="0"/>
              <a:t>.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The superficial fascia </a:t>
            </a:r>
            <a:r>
              <a:rPr lang="en-US" sz="2200" b="1" dirty="0"/>
              <a:t>is a single sheet  connective tissue. and is continuous with the superficial fascia in other regions of the body. In region above umbilicus</a:t>
            </a:r>
          </a:p>
          <a:p>
            <a:pPr marL="0" indent="0" algn="l" rtl="0">
              <a:buNone/>
            </a:pPr>
            <a:r>
              <a:rPr lang="en-US" sz="2200" b="1" dirty="0"/>
              <a:t>Below the umbilicus – divided into two layers; the fatty superficial layer (</a:t>
            </a:r>
            <a:r>
              <a:rPr lang="en-US" sz="2200" b="1" dirty="0">
                <a:solidFill>
                  <a:srgbClr val="FF0000"/>
                </a:solidFill>
              </a:rPr>
              <a:t>Camper’s </a:t>
            </a:r>
            <a:r>
              <a:rPr lang="en-US" sz="2200" b="1" dirty="0"/>
              <a:t>fascia) and the membranous deep layer (</a:t>
            </a:r>
            <a:r>
              <a:rPr lang="en-US" sz="2200" b="1" dirty="0" err="1">
                <a:solidFill>
                  <a:srgbClr val="FF0000"/>
                </a:solidFill>
              </a:rPr>
              <a:t>Scarpa’s</a:t>
            </a:r>
            <a:r>
              <a:rPr lang="en-US" sz="2200" b="1" dirty="0"/>
              <a:t> fascia).</a:t>
            </a:r>
          </a:p>
          <a:p>
            <a:pPr marL="0" indent="0" algn="l" rtl="0">
              <a:buNone/>
            </a:pPr>
            <a:r>
              <a:rPr lang="en-US" sz="2200" b="1" dirty="0"/>
              <a:t>The superficial vessels and nerves run between these two layers of fasci</a:t>
            </a:r>
            <a:r>
              <a:rPr lang="en-US" sz="2000" b="1" dirty="0"/>
              <a:t>a</a:t>
            </a:r>
          </a:p>
          <a:p>
            <a:pPr marL="0" indent="0" algn="l" rtl="0">
              <a:buNone/>
            </a:pPr>
            <a:r>
              <a:rPr lang="en-US" sz="2200" b="1" dirty="0">
                <a:solidFill>
                  <a:srgbClr val="FF0000"/>
                </a:solidFill>
              </a:rPr>
              <a:t>Muscles of the anterolateral abdominal wall </a:t>
            </a:r>
            <a:r>
              <a:rPr lang="en-US" sz="2000" b="1" dirty="0"/>
              <a:t>can be divided into two main groups:</a:t>
            </a:r>
          </a:p>
          <a:p>
            <a:pPr marL="0" indent="0" algn="l" rtl="0">
              <a:buNone/>
            </a:pPr>
            <a:r>
              <a:rPr lang="en-US" sz="2200" b="1" dirty="0">
                <a:solidFill>
                  <a:srgbClr val="7030A0"/>
                </a:solidFill>
              </a:rPr>
              <a:t>1-Flat Muscles:- </a:t>
            </a:r>
            <a:r>
              <a:rPr lang="en-US" sz="2200" b="1" dirty="0"/>
              <a:t>There are three flat muscles located laterally in the abdomen wall on either side of abdomen,  staked upon one  another ,.Their  fibers run in differing</a:t>
            </a:r>
          </a:p>
          <a:p>
            <a:pPr marL="0" indent="0" algn="l" rtl="0">
              <a:buNone/>
            </a:pPr>
            <a:r>
              <a:rPr lang="en-US" sz="2200" b="1" dirty="0"/>
              <a:t>  directions and cross each other – strengthening the wall and decreasing the risk of abdominal contents herniating through the wall.</a:t>
            </a:r>
          </a:p>
          <a:p>
            <a:pPr marL="0" indent="0" algn="l" rtl="0">
              <a:buNone/>
            </a:pPr>
            <a:r>
              <a:rPr lang="en-US" sz="2200" b="1" dirty="0"/>
              <a:t>In the anteromedial aspect of the abdominal wall, each flat muscle forms an aponeurosis (a broad, flat tendon), which covers the vertical rectus abdominis muscle. The</a:t>
            </a:r>
            <a:r>
              <a:rPr lang="en-US" sz="2200" b="1" dirty="0">
                <a:solidFill>
                  <a:srgbClr val="FF0000"/>
                </a:solidFill>
              </a:rPr>
              <a:t> aponeurosis </a:t>
            </a:r>
            <a:r>
              <a:rPr lang="en-US" sz="2200" b="1" dirty="0"/>
              <a:t>of all the flat muscles become entwined in the midline, forming the </a:t>
            </a:r>
            <a:r>
              <a:rPr lang="en-US" sz="2200" b="1" dirty="0">
                <a:solidFill>
                  <a:srgbClr val="00B0F0"/>
                </a:solidFill>
              </a:rPr>
              <a:t>linea alba </a:t>
            </a:r>
            <a:r>
              <a:rPr lang="en-US" sz="2200" b="1" dirty="0"/>
              <a:t>(a fibrous structure that extends from the xiphoid process of the sternum to the pubic symphysis).</a:t>
            </a:r>
          </a:p>
          <a:p>
            <a:pPr marL="0" indent="0" algn="l" rtl="0">
              <a:buNone/>
            </a:pPr>
            <a:r>
              <a:rPr lang="en-US" sz="2600" b="1" dirty="0">
                <a:solidFill>
                  <a:srgbClr val="FF0000"/>
                </a:solidFill>
              </a:rPr>
              <a:t>A-External Oblique muscle</a:t>
            </a:r>
          </a:p>
          <a:p>
            <a:pPr marL="0" indent="0" algn="l" rtl="0">
              <a:buNone/>
            </a:pPr>
            <a:r>
              <a:rPr lang="en-US" sz="2200" b="1" dirty="0"/>
              <a:t>The external oblique is the largest and most superficial flat muscle in the abdominal wall. Its fibers run infer medially.</a:t>
            </a:r>
            <a:endParaRPr lang="en-US" sz="2000" b="1" dirty="0"/>
          </a:p>
          <a:p>
            <a:pPr marL="0" indent="0" algn="l" rtl="0">
              <a:buNone/>
            </a:pPr>
            <a:r>
              <a:rPr lang="en-US" sz="2600" b="1" dirty="0">
                <a:solidFill>
                  <a:srgbClr val="FF0000"/>
                </a:solidFill>
              </a:rPr>
              <a:t>Attachments: </a:t>
            </a:r>
            <a:r>
              <a:rPr lang="en-US" sz="2200" b="1" dirty="0"/>
              <a:t>Originates from ribs 5-12 and inserts onto the iliac crest and pubic tubercle..</a:t>
            </a:r>
          </a:p>
          <a:p>
            <a:pPr marL="0" indent="0" algn="l" rtl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8981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0" indent="0" algn="l" rtl="0">
              <a:buNone/>
            </a:pPr>
            <a:r>
              <a:rPr lang="en-US" sz="9600" b="1" dirty="0">
                <a:solidFill>
                  <a:srgbClr val="FF0000"/>
                </a:solidFill>
              </a:rPr>
              <a:t>Actions: </a:t>
            </a:r>
            <a:r>
              <a:rPr lang="en-US" sz="8000" b="1" dirty="0"/>
              <a:t>Contralateral rotation of the abdomen </a:t>
            </a:r>
          </a:p>
          <a:p>
            <a:pPr marL="0" indent="0" algn="l" rtl="0">
              <a:buNone/>
            </a:pPr>
            <a:r>
              <a:rPr lang="en-US" sz="9600" b="1" dirty="0">
                <a:solidFill>
                  <a:srgbClr val="FF0000"/>
                </a:solidFill>
              </a:rPr>
              <a:t>B--Internal Oblique muscle</a:t>
            </a:r>
            <a:r>
              <a:rPr lang="en-US" sz="11200" b="1" dirty="0">
                <a:solidFill>
                  <a:srgbClr val="FF0000"/>
                </a:solidFill>
              </a:rPr>
              <a:t>:-</a:t>
            </a:r>
            <a:r>
              <a:rPr lang="en-US" sz="8000" b="1" dirty="0"/>
              <a:t>It lies</a:t>
            </a:r>
          </a:p>
          <a:p>
            <a:pPr marL="0" indent="0" algn="l" rtl="0">
              <a:buNone/>
            </a:pPr>
            <a:r>
              <a:rPr lang="en-US" sz="8000" b="1" dirty="0"/>
              <a:t>deep to the external oblique .It is smaller</a:t>
            </a:r>
          </a:p>
          <a:p>
            <a:pPr marL="0" indent="0" algn="l" rtl="0">
              <a:buNone/>
            </a:pPr>
            <a:r>
              <a:rPr lang="en-US" sz="8000" b="1" dirty="0"/>
              <a:t>and thinner in structure, with its fibers </a:t>
            </a:r>
          </a:p>
          <a:p>
            <a:pPr marL="0" indent="0" algn="l" rtl="0">
              <a:buNone/>
            </a:pPr>
            <a:r>
              <a:rPr lang="en-US" sz="8000" b="1" dirty="0"/>
              <a:t>running  superomedially (perpendicular</a:t>
            </a:r>
          </a:p>
          <a:p>
            <a:pPr marL="0" indent="0" algn="l" rtl="0">
              <a:buNone/>
            </a:pPr>
            <a:r>
              <a:rPr lang="en-US" sz="8000" b="1" dirty="0"/>
              <a:t> to  the fibers of the external oblique</a:t>
            </a:r>
            <a:r>
              <a:rPr lang="en-US" sz="5600" b="1" dirty="0"/>
              <a:t>)</a:t>
            </a:r>
          </a:p>
          <a:p>
            <a:pPr marL="0" indent="0" algn="l" rtl="0">
              <a:buNone/>
            </a:pPr>
            <a:endParaRPr lang="en-US" sz="5600" b="1" dirty="0"/>
          </a:p>
          <a:p>
            <a:pPr marL="0" indent="0" algn="l" rtl="0">
              <a:buNone/>
            </a:pPr>
            <a:r>
              <a:rPr lang="en-US" sz="9600" b="1" dirty="0">
                <a:solidFill>
                  <a:srgbClr val="FF0000"/>
                </a:solidFill>
              </a:rPr>
              <a:t>Attachments</a:t>
            </a:r>
            <a:r>
              <a:rPr lang="en-US" sz="8000" b="1" dirty="0">
                <a:solidFill>
                  <a:srgbClr val="FF0000"/>
                </a:solidFill>
              </a:rPr>
              <a:t>: </a:t>
            </a:r>
            <a:r>
              <a:rPr lang="en-US" sz="8000" b="1" dirty="0"/>
              <a:t>Originates from the  inguinal</a:t>
            </a:r>
          </a:p>
          <a:p>
            <a:pPr marL="0" indent="0" algn="l" rtl="0">
              <a:buNone/>
            </a:pPr>
            <a:r>
              <a:rPr lang="en-US" sz="8000" b="1" dirty="0"/>
              <a:t> ligament, iliac crest and lumbosacral</a:t>
            </a:r>
          </a:p>
          <a:p>
            <a:pPr marL="0" indent="0" algn="l" rtl="0">
              <a:buNone/>
            </a:pPr>
            <a:r>
              <a:rPr lang="en-US" sz="8000" b="1" dirty="0"/>
              <a:t>fascia. It inserts onto ribs 10-12.</a:t>
            </a:r>
          </a:p>
          <a:p>
            <a:pPr marL="0" indent="0" algn="l" rtl="0">
              <a:buNone/>
            </a:pPr>
            <a:r>
              <a:rPr lang="en-US" sz="8000" b="1" dirty="0"/>
              <a:t>Actions: Bilateral contraction compresses </a:t>
            </a:r>
          </a:p>
          <a:p>
            <a:pPr marL="0" indent="0" algn="l" rtl="0">
              <a:buNone/>
            </a:pPr>
            <a:r>
              <a:rPr lang="en-US" sz="8000" b="1" dirty="0"/>
              <a:t>the abdomen, while unilateral contraction </a:t>
            </a:r>
          </a:p>
          <a:p>
            <a:pPr marL="0" indent="0" algn="l" rtl="0">
              <a:buNone/>
            </a:pPr>
            <a:r>
              <a:rPr lang="en-US" sz="8000" b="1" dirty="0"/>
              <a:t>ipsilaterally rotates the torso</a:t>
            </a:r>
            <a:r>
              <a:rPr lang="en-US" sz="8000" dirty="0"/>
              <a:t>.</a:t>
            </a:r>
            <a:endParaRPr lang="en-US" sz="2000" dirty="0"/>
          </a:p>
          <a:p>
            <a:pPr marL="0" indent="0" algn="l" rtl="0">
              <a:buNone/>
            </a:pPr>
            <a:r>
              <a:rPr lang="en-US" sz="9600" b="1" dirty="0">
                <a:solidFill>
                  <a:srgbClr val="FF0000"/>
                </a:solidFill>
              </a:rPr>
              <a:t>C-Transversus Abdominis: It</a:t>
            </a:r>
            <a:r>
              <a:rPr lang="en-US" sz="8000" b="1" dirty="0"/>
              <a:t> is deepest</a:t>
            </a:r>
          </a:p>
          <a:p>
            <a:pPr marL="0" indent="0" algn="l" rtl="0">
              <a:buNone/>
            </a:pPr>
            <a:r>
              <a:rPr lang="en-US" sz="8000" b="1" dirty="0"/>
              <a:t>of the flat muscles, with transversely running </a:t>
            </a:r>
          </a:p>
          <a:p>
            <a:pPr marL="0" indent="0" algn="l" rtl="0">
              <a:buNone/>
            </a:pPr>
            <a:r>
              <a:rPr lang="en-US" sz="8000" b="1" dirty="0"/>
              <a:t>fibers. Deep to this muscle is a well-formed</a:t>
            </a:r>
          </a:p>
          <a:p>
            <a:pPr marL="0" indent="0" algn="l" rtl="0">
              <a:buNone/>
            </a:pPr>
            <a:r>
              <a:rPr lang="en-US" sz="8000" b="1" dirty="0"/>
              <a:t> layer of fascia, (transversalis fascia</a:t>
            </a:r>
            <a:r>
              <a:rPr lang="en-US" sz="7200" b="1" dirty="0"/>
              <a:t>.)</a:t>
            </a:r>
          </a:p>
          <a:p>
            <a:pPr marL="0" indent="0" algn="l" rtl="0">
              <a:buNone/>
            </a:pPr>
            <a:r>
              <a:rPr lang="en-US" sz="8000" b="1" dirty="0"/>
              <a:t>Attachments: Originates from the inguinal</a:t>
            </a:r>
          </a:p>
          <a:p>
            <a:pPr marL="0" indent="0" algn="l" rtl="0">
              <a:buNone/>
            </a:pPr>
            <a:r>
              <a:rPr lang="en-US" sz="8000" b="1" dirty="0"/>
              <a:t> ligament, costal cartilages 7-12, the iliac </a:t>
            </a:r>
          </a:p>
          <a:p>
            <a:pPr marL="0" indent="0" algn="l" rtl="0">
              <a:buNone/>
            </a:pPr>
            <a:r>
              <a:rPr lang="en-US" sz="8000" b="1" dirty="0"/>
              <a:t>crest and thoracolumbar fascia</a:t>
            </a:r>
            <a:r>
              <a:rPr lang="en-US" sz="7200" b="1" dirty="0"/>
              <a:t>. </a:t>
            </a:r>
            <a:r>
              <a:rPr lang="en-US" sz="8000" b="1" dirty="0"/>
              <a:t>It inserts onto the conjoint tendon xiphoid process , </a:t>
            </a:r>
          </a:p>
          <a:p>
            <a:pPr marL="0" indent="0" algn="l" rtl="0">
              <a:buNone/>
            </a:pPr>
            <a:r>
              <a:rPr lang="en-US" sz="8000" b="1" dirty="0"/>
              <a:t>  lina alba  and pubic crest</a:t>
            </a:r>
          </a:p>
          <a:p>
            <a:pPr marL="0" indent="0" algn="l" rtl="0">
              <a:buNone/>
            </a:pPr>
            <a:endParaRPr lang="en-US" sz="7200" b="1" dirty="0"/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4435" r="-665" b="2686"/>
          <a:stretch/>
        </p:blipFill>
        <p:spPr bwMode="auto">
          <a:xfrm>
            <a:off x="5076056" y="404664"/>
            <a:ext cx="4067944" cy="539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59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85800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Actions</a:t>
            </a:r>
            <a:r>
              <a:rPr lang="en-US" sz="2000" b="1" dirty="0"/>
              <a:t>: Compression of abdominal contents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Nerve supply of flat muscles by: </a:t>
            </a:r>
            <a:r>
              <a:rPr lang="en-US" sz="2000" b="1" dirty="0" err="1"/>
              <a:t>Thoracoabdominal</a:t>
            </a:r>
            <a:r>
              <a:rPr lang="en-US" sz="2000" b="1" dirty="0"/>
              <a:t> nerves </a:t>
            </a:r>
            <a:r>
              <a:rPr lang="en-US" sz="2000" b="1" dirty="0">
                <a:solidFill>
                  <a:srgbClr val="FF0000"/>
                </a:solidFill>
              </a:rPr>
              <a:t>(T7-T11), </a:t>
            </a:r>
            <a:r>
              <a:rPr lang="en-US" sz="2000" b="1" dirty="0">
                <a:solidFill>
                  <a:srgbClr val="00B0F0"/>
                </a:solidFill>
              </a:rPr>
              <a:t>subcosta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 </a:t>
            </a:r>
            <a:r>
              <a:rPr lang="en-US" sz="2000" b="1" dirty="0">
                <a:solidFill>
                  <a:srgbClr val="00B0F0"/>
                </a:solidFill>
              </a:rPr>
              <a:t>nerve</a:t>
            </a:r>
            <a:r>
              <a:rPr lang="en-US" sz="2000" b="1" dirty="0">
                <a:solidFill>
                  <a:srgbClr val="FF0000"/>
                </a:solidFill>
              </a:rPr>
              <a:t> (T12) </a:t>
            </a:r>
            <a:r>
              <a:rPr lang="en-US" sz="2000" b="1" dirty="0"/>
              <a:t>and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branches of the lumbar plexus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2--</a:t>
            </a:r>
            <a:r>
              <a:rPr lang="en-US" sz="2400" b="1" dirty="0">
                <a:solidFill>
                  <a:srgbClr val="FF0000"/>
                </a:solidFill>
              </a:rPr>
              <a:t>Vertical muscles </a:t>
            </a:r>
            <a:r>
              <a:rPr lang="en-US" sz="2100" b="1" dirty="0">
                <a:solidFill>
                  <a:srgbClr val="FF0000"/>
                </a:solidFill>
              </a:rPr>
              <a:t>– </a:t>
            </a:r>
            <a:r>
              <a:rPr lang="en-US" sz="2100" b="1" dirty="0"/>
              <a:t>they are two vertical muscles, situated in the mid-line of the anterolateral abdominal wall – the </a:t>
            </a:r>
            <a:r>
              <a:rPr lang="en-US" sz="2100" b="1" dirty="0">
                <a:solidFill>
                  <a:srgbClr val="FF0000"/>
                </a:solidFill>
              </a:rPr>
              <a:t>rectus abdominis </a:t>
            </a:r>
            <a:r>
              <a:rPr lang="en-US" sz="2100" b="1" dirty="0"/>
              <a:t>and </a:t>
            </a:r>
            <a:r>
              <a:rPr lang="en-US" sz="2100" b="1" dirty="0">
                <a:solidFill>
                  <a:srgbClr val="C00000"/>
                </a:solidFill>
              </a:rPr>
              <a:t>pyramidalis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A-Rectus Abdominis:-</a:t>
            </a:r>
            <a:r>
              <a:rPr lang="en-US" sz="2000" b="1" dirty="0"/>
              <a:t>It long , paired muscle, found either side of the midline in the abdomen wall . It is spilt into  two by the </a:t>
            </a:r>
            <a:r>
              <a:rPr lang="en-US" sz="2000" b="1" dirty="0">
                <a:solidFill>
                  <a:srgbClr val="FF0000"/>
                </a:solidFill>
              </a:rPr>
              <a:t>linea alba</a:t>
            </a:r>
            <a:r>
              <a:rPr lang="en-US" sz="2000" b="1" dirty="0"/>
              <a:t>. The lateral borders of the muscles create a surface marking (</a:t>
            </a:r>
            <a:r>
              <a:rPr lang="en-US" sz="2000" b="1" dirty="0">
                <a:solidFill>
                  <a:srgbClr val="FF0000"/>
                </a:solidFill>
              </a:rPr>
              <a:t>linea </a:t>
            </a:r>
            <a:r>
              <a:rPr lang="en-US" sz="2000" b="1" dirty="0" err="1">
                <a:solidFill>
                  <a:srgbClr val="FF0000"/>
                </a:solidFill>
              </a:rPr>
              <a:t>semilunaris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2000" b="1" dirty="0"/>
              <a:t>At several places, the muscle is intersected by fibrous strips, (</a:t>
            </a:r>
            <a:r>
              <a:rPr lang="en-US" sz="2000" b="1" dirty="0">
                <a:solidFill>
                  <a:srgbClr val="7030A0"/>
                </a:solidFill>
              </a:rPr>
              <a:t>tendinous </a:t>
            </a:r>
            <a:r>
              <a:rPr lang="en-US" sz="2000" b="1" dirty="0"/>
              <a:t>i</a:t>
            </a:r>
            <a:r>
              <a:rPr lang="en-US" sz="2000" b="1" dirty="0">
                <a:solidFill>
                  <a:srgbClr val="7030A0"/>
                </a:solidFill>
              </a:rPr>
              <a:t>ntersections</a:t>
            </a:r>
            <a:r>
              <a:rPr lang="en-US" sz="2000" b="1" dirty="0"/>
              <a:t>.) The tendinous intersections and the linea alba give rise to the ‘six pack’ seen in individuals with a well-developed rectus abdominis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Attachments: </a:t>
            </a:r>
            <a:r>
              <a:rPr lang="en-US" sz="2100" b="1" dirty="0"/>
              <a:t>Originates from the </a:t>
            </a:r>
            <a:r>
              <a:rPr lang="en-US" sz="2100" b="1" dirty="0">
                <a:solidFill>
                  <a:srgbClr val="FF0000"/>
                </a:solidFill>
              </a:rPr>
              <a:t>crest of the pubis bone</a:t>
            </a:r>
            <a:r>
              <a:rPr lang="en-US" sz="2100" b="1" dirty="0"/>
              <a:t>. It inserts onto the </a:t>
            </a:r>
            <a:r>
              <a:rPr lang="en-US" sz="2100" b="1" dirty="0">
                <a:solidFill>
                  <a:srgbClr val="FF0000"/>
                </a:solidFill>
              </a:rPr>
              <a:t>xiphoid process </a:t>
            </a:r>
            <a:r>
              <a:rPr lang="en-US" sz="2100" b="1" dirty="0"/>
              <a:t>of the sternum and the costal cartilage of </a:t>
            </a:r>
            <a:r>
              <a:rPr lang="en-US" sz="2100" b="1" dirty="0">
                <a:solidFill>
                  <a:srgbClr val="FF0000"/>
                </a:solidFill>
              </a:rPr>
              <a:t>ribs 5-7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 Actions: </a:t>
            </a:r>
            <a:r>
              <a:rPr lang="en-US" sz="2100" b="1" dirty="0"/>
              <a:t>As well as assisting the flat muscles in compressing the abdominal viscera, the rectus abdominis also  </a:t>
            </a:r>
            <a:r>
              <a:rPr lang="en-US" sz="2100" b="1" dirty="0" err="1"/>
              <a:t>stabilises</a:t>
            </a:r>
            <a:r>
              <a:rPr lang="en-US" sz="2100" b="1" dirty="0"/>
              <a:t>  the pelvis during walking, and depresses the ribs</a:t>
            </a:r>
            <a:r>
              <a:rPr lang="en-US" sz="2000" b="1" dirty="0"/>
              <a:t>.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Innervation</a:t>
            </a:r>
            <a:r>
              <a:rPr lang="en-US" sz="2000" b="1" dirty="0"/>
              <a:t>: </a:t>
            </a:r>
            <a:r>
              <a:rPr lang="en-US" sz="2100" b="1" dirty="0" err="1"/>
              <a:t>Thoracoabdominal</a:t>
            </a:r>
            <a:r>
              <a:rPr lang="en-US" sz="2100" b="1" dirty="0"/>
              <a:t> nerves (T7-T11</a:t>
            </a:r>
            <a:r>
              <a:rPr lang="en-US" sz="2000" b="1" dirty="0"/>
              <a:t>).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B-Pyramidalis</a:t>
            </a:r>
            <a:r>
              <a:rPr lang="en-US" sz="2400" b="1" dirty="0"/>
              <a:t>:-</a:t>
            </a:r>
            <a:r>
              <a:rPr lang="en-US" sz="2100" b="1" dirty="0"/>
              <a:t>It is small  triangular muscle superficially to the rectus abdominis , inferiorly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 , </a:t>
            </a:r>
            <a:r>
              <a:rPr lang="en-US" sz="2100" b="1" dirty="0"/>
              <a:t>with its base on the pubis bone, and the apex of the triangle attached to the linea alba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Attachments: </a:t>
            </a:r>
            <a:r>
              <a:rPr lang="en-US" sz="2000" b="1" dirty="0"/>
              <a:t>Originates from the pubic crest and pubic symphysis before inserting into the linea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alba.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Actions: </a:t>
            </a:r>
            <a:r>
              <a:rPr lang="en-US" sz="2100" b="1" dirty="0"/>
              <a:t>Tenses the linea alba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Innervation: </a:t>
            </a:r>
            <a:r>
              <a:rPr lang="en-US" sz="2100" b="1" dirty="0">
                <a:solidFill>
                  <a:srgbClr val="00B050"/>
                </a:solidFill>
              </a:rPr>
              <a:t>Subcostal nerve (T12</a:t>
            </a:r>
            <a:r>
              <a:rPr lang="en-US" sz="2000" b="1" dirty="0">
                <a:solidFill>
                  <a:srgbClr val="00B050"/>
                </a:solidFill>
              </a:rPr>
              <a:t>).</a:t>
            </a:r>
          </a:p>
          <a:p>
            <a:pPr marL="0" indent="0" algn="l" rtl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2000" b="1" dirty="0"/>
          </a:p>
          <a:p>
            <a:pPr marL="0" indent="0" algn="l" rtl="0"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endParaRPr lang="en-US" sz="2000" b="1" dirty="0"/>
          </a:p>
          <a:p>
            <a:pPr marL="0" indent="0" algn="l" rtl="0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318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5169</TotalTime>
  <Words>1462</Words>
  <Application>Microsoft Office PowerPoint</Application>
  <PresentationFormat>عرض على الشاشة (4:3)</PresentationFormat>
  <Paragraphs>122</Paragraphs>
  <Slides>14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7" baseType="lpstr">
      <vt:lpstr>Arial</vt:lpstr>
      <vt:lpstr>Calibri</vt:lpstr>
      <vt:lpstr>نسق Office</vt:lpstr>
      <vt:lpstr>عرض تقديمي في PowerPoint</vt:lpstr>
      <vt:lpstr>عرض تقديمي في PowerPoint</vt:lpstr>
      <vt:lpstr>Abdominal wall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wall </dc:title>
  <dc:creator>Maher</dc:creator>
  <cp:lastModifiedBy>كريم حازم حازم</cp:lastModifiedBy>
  <cp:revision>120</cp:revision>
  <dcterms:created xsi:type="dcterms:W3CDTF">2024-02-19T16:27:11Z</dcterms:created>
  <dcterms:modified xsi:type="dcterms:W3CDTF">2025-02-04T20:38:07Z</dcterms:modified>
</cp:coreProperties>
</file>