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302" r:id="rId4"/>
    <p:sldId id="300" r:id="rId5"/>
    <p:sldId id="265" r:id="rId6"/>
    <p:sldId id="266" r:id="rId7"/>
    <p:sldId id="301" r:id="rId8"/>
    <p:sldId id="258" r:id="rId9"/>
    <p:sldId id="259" r:id="rId10"/>
    <p:sldId id="260" r:id="rId11"/>
    <p:sldId id="261" r:id="rId12"/>
    <p:sldId id="262" r:id="rId13"/>
    <p:sldId id="263" r:id="rId14"/>
    <p:sldId id="264" r:id="rId15"/>
    <p:sldId id="267" r:id="rId16"/>
    <p:sldId id="268" r:id="rId17"/>
    <p:sldId id="269" r:id="rId18"/>
    <p:sldId id="270" r:id="rId19"/>
    <p:sldId id="273" r:id="rId20"/>
    <p:sldId id="274" r:id="rId21"/>
    <p:sldId id="275" r:id="rId22"/>
    <p:sldId id="271" r:id="rId23"/>
    <p:sldId id="272"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ADE"/>
          </a:solidFill>
        </a:fill>
      </a:tcStyle>
    </a:wholeTbl>
    <a:band2H>
      <a:tcTxStyle/>
      <a:tcStyle>
        <a:tcBdr/>
        <a:fill>
          <a:solidFill>
            <a:srgbClr val="ECED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4D3"/>
          </a:solidFill>
        </a:fill>
      </a:tcStyle>
    </a:wholeTbl>
    <a:band2H>
      <a:tcTxStyle/>
      <a:tcStyle>
        <a:tcBdr/>
        <a:fill>
          <a:solidFill>
            <a:srgbClr val="EC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3D6"/>
          </a:solidFill>
        </a:fill>
      </a:tcStyle>
    </a:wholeTbl>
    <a:band2H>
      <a:tcTxStyle/>
      <a:tcStyle>
        <a:tcBdr/>
        <a:fill>
          <a:solidFill>
            <a:srgbClr val="EBEA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83391163"/>
      </p:ext>
    </p:extLst>
  </p:cSld>
  <p:clrMap bg1="dk1" tx1="lt1" bg2="dk2" tx2="lt2" accent1="accent1" accent2="accent2" accent3="accent3" accent4="accent4" accent5="accent5" accent6="accent6" hlink="hlink" folHlink="folHlink"/>
  <p:notesStyle>
    <a:lvl1pPr algn="r" latinLnBrk="0">
      <a:defRPr sz="1200">
        <a:solidFill>
          <a:srgbClr val="FFFFFF"/>
        </a:solidFill>
        <a:latin typeface="+mj-lt"/>
        <a:ea typeface="+mj-ea"/>
        <a:cs typeface="+mj-cs"/>
        <a:sym typeface="Arial"/>
      </a:defRPr>
    </a:lvl1pPr>
    <a:lvl2pPr indent="228600" algn="r" latinLnBrk="0">
      <a:defRPr sz="1200">
        <a:solidFill>
          <a:srgbClr val="FFFFFF"/>
        </a:solidFill>
        <a:latin typeface="+mj-lt"/>
        <a:ea typeface="+mj-ea"/>
        <a:cs typeface="+mj-cs"/>
        <a:sym typeface="Arial"/>
      </a:defRPr>
    </a:lvl2pPr>
    <a:lvl3pPr indent="457200" algn="r" latinLnBrk="0">
      <a:defRPr sz="1200">
        <a:solidFill>
          <a:srgbClr val="FFFFFF"/>
        </a:solidFill>
        <a:latin typeface="+mj-lt"/>
        <a:ea typeface="+mj-ea"/>
        <a:cs typeface="+mj-cs"/>
        <a:sym typeface="Arial"/>
      </a:defRPr>
    </a:lvl3pPr>
    <a:lvl4pPr indent="685800" algn="r" latinLnBrk="0">
      <a:defRPr sz="1200">
        <a:solidFill>
          <a:srgbClr val="FFFFFF"/>
        </a:solidFill>
        <a:latin typeface="+mj-lt"/>
        <a:ea typeface="+mj-ea"/>
        <a:cs typeface="+mj-cs"/>
        <a:sym typeface="Arial"/>
      </a:defRPr>
    </a:lvl4pPr>
    <a:lvl5pPr indent="914400" algn="r" latinLnBrk="0">
      <a:defRPr sz="1200">
        <a:solidFill>
          <a:srgbClr val="FFFFFF"/>
        </a:solidFill>
        <a:latin typeface="+mj-lt"/>
        <a:ea typeface="+mj-ea"/>
        <a:cs typeface="+mj-cs"/>
        <a:sym typeface="Arial"/>
      </a:defRPr>
    </a:lvl5pPr>
    <a:lvl6pPr indent="1143000" algn="r" latinLnBrk="0">
      <a:defRPr sz="1200">
        <a:solidFill>
          <a:srgbClr val="FFFFFF"/>
        </a:solidFill>
        <a:latin typeface="+mj-lt"/>
        <a:ea typeface="+mj-ea"/>
        <a:cs typeface="+mj-cs"/>
        <a:sym typeface="Arial"/>
      </a:defRPr>
    </a:lvl6pPr>
    <a:lvl7pPr indent="1371600" algn="r" latinLnBrk="0">
      <a:defRPr sz="1200">
        <a:solidFill>
          <a:srgbClr val="FFFFFF"/>
        </a:solidFill>
        <a:latin typeface="+mj-lt"/>
        <a:ea typeface="+mj-ea"/>
        <a:cs typeface="+mj-cs"/>
        <a:sym typeface="Arial"/>
      </a:defRPr>
    </a:lvl7pPr>
    <a:lvl8pPr indent="1600200" algn="r" latinLnBrk="0">
      <a:defRPr sz="1200">
        <a:solidFill>
          <a:srgbClr val="FFFFFF"/>
        </a:solidFill>
        <a:latin typeface="+mj-lt"/>
        <a:ea typeface="+mj-ea"/>
        <a:cs typeface="+mj-cs"/>
        <a:sym typeface="Arial"/>
      </a:defRPr>
    </a:lvl8pPr>
    <a:lvl9pPr indent="1828800" algn="r" latinLnBrk="0">
      <a:defRPr sz="1200">
        <a:solidFill>
          <a:srgbClr val="FFFFFF"/>
        </a:solidFill>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914400" y="2516623"/>
            <a:ext cx="7315200" cy="2595026"/>
          </a:xfrm>
          <a:prstGeom prst="rect">
            <a:avLst/>
          </a:prstGeom>
        </p:spPr>
        <p:txBody>
          <a:bodyPr/>
          <a:lstStyle>
            <a:lvl1pPr>
              <a:defRPr sz="4800"/>
            </a:lvl1pPr>
          </a:lstStyle>
          <a:p>
            <a:r>
              <a:t>Title Text</a:t>
            </a:r>
          </a:p>
        </p:txBody>
      </p:sp>
      <p:sp>
        <p:nvSpPr>
          <p:cNvPr id="14" name="Body Level One…"/>
          <p:cNvSpPr txBox="1">
            <a:spLocks noGrp="1"/>
          </p:cNvSpPr>
          <p:nvPr>
            <p:ph type="body" sz="quarter" idx="1"/>
          </p:nvPr>
        </p:nvSpPr>
        <p:spPr>
          <a:xfrm>
            <a:off x="914400" y="5166529"/>
            <a:ext cx="7315200" cy="1144633"/>
          </a:xfrm>
          <a:prstGeom prst="rect">
            <a:avLst/>
          </a:prstGeom>
        </p:spPr>
        <p:txBody>
          <a:bodyPr/>
          <a:lstStyle>
            <a:lvl1pPr marL="0" indent="0" algn="l">
              <a:spcBef>
                <a:spcPts val="500"/>
              </a:spcBef>
              <a:buClrTx/>
              <a:buSzTx/>
              <a:buNone/>
              <a:defRPr sz="2200"/>
            </a:lvl1pPr>
            <a:lvl2pPr marL="0" indent="457200" algn="l">
              <a:spcBef>
                <a:spcPts val="500"/>
              </a:spcBef>
              <a:buClrTx/>
              <a:buSzTx/>
              <a:buNone/>
              <a:defRPr sz="2200"/>
            </a:lvl2pPr>
            <a:lvl3pPr marL="0" indent="914400" algn="l">
              <a:spcBef>
                <a:spcPts val="500"/>
              </a:spcBef>
              <a:buClrTx/>
              <a:buSzTx/>
              <a:buNone/>
              <a:defRPr sz="2200"/>
            </a:lvl3pPr>
            <a:lvl4pPr marL="0" indent="1371600" algn="l">
              <a:spcBef>
                <a:spcPts val="500"/>
              </a:spcBef>
              <a:buClrTx/>
              <a:buSzTx/>
              <a:buNone/>
              <a:defRPr sz="2200"/>
            </a:lvl4pPr>
            <a:lvl5pPr marL="0" indent="1828800" algn="l">
              <a:spcBef>
                <a:spcPts val="500"/>
              </a:spcBef>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914400" y="1544715"/>
            <a:ext cx="7315200" cy="1154098"/>
          </a:xfrm>
          <a:prstGeom prst="rect">
            <a:avLst/>
          </a:prstGeom>
        </p:spPr>
        <p:txBody>
          <a:bodyPr/>
          <a:lstStyle/>
          <a:p>
            <a:r>
              <a:t>Title Text</a:t>
            </a:r>
          </a:p>
        </p:txBody>
      </p:sp>
      <p:sp>
        <p:nvSpPr>
          <p:cNvPr id="23" name="Body Level One…"/>
          <p:cNvSpPr txBox="1">
            <a:spLocks noGrp="1"/>
          </p:cNvSpPr>
          <p:nvPr>
            <p:ph type="body" idx="1"/>
          </p:nvPr>
        </p:nvSpPr>
        <p:spPr>
          <a:xfrm>
            <a:off x="914400" y="2769833"/>
            <a:ext cx="7315200" cy="353952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914400" y="5017572"/>
            <a:ext cx="7315200" cy="1293592"/>
          </a:xfrm>
          <a:prstGeom prst="rect">
            <a:avLst/>
          </a:prstGeom>
        </p:spPr>
        <p:txBody>
          <a:bodyPr anchor="t"/>
          <a:lstStyle/>
          <a:p>
            <a:r>
              <a:t>Title Text</a:t>
            </a:r>
          </a:p>
        </p:txBody>
      </p:sp>
      <p:sp>
        <p:nvSpPr>
          <p:cNvPr id="32" name="Body Level One…"/>
          <p:cNvSpPr txBox="1">
            <a:spLocks noGrp="1"/>
          </p:cNvSpPr>
          <p:nvPr>
            <p:ph type="body" sz="quarter" idx="1"/>
          </p:nvPr>
        </p:nvSpPr>
        <p:spPr>
          <a:xfrm>
            <a:off x="914400" y="3865097"/>
            <a:ext cx="7315200" cy="1098439"/>
          </a:xfrm>
          <a:prstGeom prst="rect">
            <a:avLst/>
          </a:prstGeom>
        </p:spPr>
        <p:txBody>
          <a:bodyPr anchor="b"/>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14400" y="1544715"/>
            <a:ext cx="7315200" cy="1154098"/>
          </a:xfrm>
          <a:prstGeom prst="rect">
            <a:avLst/>
          </a:prstGeom>
        </p:spPr>
        <p:txBody>
          <a:bodyPr/>
          <a:lstStyle/>
          <a:p>
            <a:r>
              <a:t>Title Text</a:t>
            </a:r>
          </a:p>
        </p:txBody>
      </p:sp>
      <p:sp>
        <p:nvSpPr>
          <p:cNvPr id="41" name="Body Level One…"/>
          <p:cNvSpPr txBox="1">
            <a:spLocks noGrp="1"/>
          </p:cNvSpPr>
          <p:nvPr>
            <p:ph type="body" sz="half" idx="1"/>
          </p:nvPr>
        </p:nvSpPr>
        <p:spPr>
          <a:xfrm>
            <a:off x="914400" y="2743200"/>
            <a:ext cx="3566160" cy="359359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Body Level One…"/>
          <p:cNvSpPr txBox="1">
            <a:spLocks noGrp="1"/>
          </p:cNvSpPr>
          <p:nvPr>
            <p:ph type="body" sz="quarter" idx="1"/>
          </p:nvPr>
        </p:nvSpPr>
        <p:spPr>
          <a:xfrm>
            <a:off x="1116348" y="2743200"/>
            <a:ext cx="3364992" cy="621792"/>
          </a:xfrm>
          <a:prstGeom prst="rect">
            <a:avLst/>
          </a:prstGeom>
        </p:spPr>
        <p:txBody>
          <a:bodyPr anchor="b"/>
          <a:lstStyle>
            <a:lvl1pPr marL="0" indent="0">
              <a:buClrTx/>
              <a:buSzTx/>
              <a:buNone/>
              <a:defRPr b="1">
                <a:solidFill>
                  <a:srgbClr val="FF8600"/>
                </a:solidFill>
              </a:defRPr>
            </a:lvl1pPr>
            <a:lvl2pPr marL="0" indent="457200">
              <a:buClrTx/>
              <a:buSzTx/>
              <a:buNone/>
              <a:defRPr b="1">
                <a:solidFill>
                  <a:srgbClr val="FF8600"/>
                </a:solidFill>
              </a:defRPr>
            </a:lvl2pPr>
            <a:lvl3pPr marL="0" indent="914400">
              <a:buClrTx/>
              <a:buSzTx/>
              <a:buNone/>
              <a:defRPr b="1">
                <a:solidFill>
                  <a:srgbClr val="FF8600"/>
                </a:solidFill>
              </a:defRPr>
            </a:lvl3pPr>
            <a:lvl4pPr marL="0" indent="1371600">
              <a:buClrTx/>
              <a:buSzTx/>
              <a:buNone/>
              <a:defRPr b="1">
                <a:solidFill>
                  <a:srgbClr val="FF8600"/>
                </a:solidFill>
              </a:defRPr>
            </a:lvl4pPr>
            <a:lvl5pPr marL="0" indent="1828800">
              <a:buClrTx/>
              <a:buSzTx/>
              <a:buNone/>
              <a:defRPr b="1">
                <a:solidFill>
                  <a:srgbClr val="FF8600"/>
                </a:solidFill>
              </a:defRPr>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4885144" y="2743200"/>
            <a:ext cx="3362062" cy="621792"/>
          </a:xfrm>
          <a:prstGeom prst="rect">
            <a:avLst/>
          </a:prstGeom>
        </p:spPr>
        <p:txBody>
          <a:bodyPr anchor="b"/>
          <a:lstStyle/>
          <a:p>
            <a:pPr marL="0" indent="0">
              <a:buClrTx/>
              <a:buSzTx/>
              <a:buNone/>
              <a:defRPr b="1">
                <a:solidFill>
                  <a:srgbClr val="FF8600"/>
                </a:solidFill>
              </a:defRPr>
            </a:pPr>
            <a:endParaRPr/>
          </a:p>
        </p:txBody>
      </p:sp>
      <p:sp>
        <p:nvSpPr>
          <p:cNvPr id="51" name="Title Text"/>
          <p:cNvSpPr txBox="1">
            <a:spLocks noGrp="1"/>
          </p:cNvSpPr>
          <p:nvPr>
            <p:ph type="title"/>
          </p:nvPr>
        </p:nvSpPr>
        <p:spPr>
          <a:xfrm>
            <a:off x="914400" y="1544715"/>
            <a:ext cx="7315200" cy="1154098"/>
          </a:xfrm>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xfrm>
            <a:off x="914400" y="1544715"/>
            <a:ext cx="7315200" cy="1154098"/>
          </a:xfrm>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914400" y="1825362"/>
            <a:ext cx="2950936" cy="2173016"/>
          </a:xfrm>
          <a:prstGeom prst="rect">
            <a:avLst/>
          </a:prstGeom>
        </p:spPr>
        <p:txBody>
          <a:bodyPr/>
          <a:lstStyle>
            <a:lvl1pPr>
              <a:defRPr sz="2800"/>
            </a:lvl1pPr>
          </a:lstStyle>
          <a:p>
            <a:r>
              <a:t>Title Text</a:t>
            </a:r>
          </a:p>
        </p:txBody>
      </p:sp>
      <p:sp>
        <p:nvSpPr>
          <p:cNvPr id="75" name="Body Level One…"/>
          <p:cNvSpPr txBox="1">
            <a:spLocks noGrp="1"/>
          </p:cNvSpPr>
          <p:nvPr>
            <p:ph type="body" sz="half" idx="1"/>
          </p:nvPr>
        </p:nvSpPr>
        <p:spPr>
          <a:xfrm>
            <a:off x="4021752" y="1826709"/>
            <a:ext cx="4207848" cy="4476615"/>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914400" y="4061095"/>
            <a:ext cx="2950936" cy="2245388"/>
          </a:xfrm>
          <a:prstGeom prst="rect">
            <a:avLst/>
          </a:prstGeom>
        </p:spPr>
        <p:txBody>
          <a:bodyPr/>
          <a:lstStyle/>
          <a:p>
            <a:pPr marL="0" indent="0">
              <a:spcBef>
                <a:spcPts val="300"/>
              </a:spcBef>
              <a:buClrTx/>
              <a:buSzTx/>
              <a:buNone/>
              <a:defRPr sz="1400"/>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914400" y="1828800"/>
            <a:ext cx="2953512" cy="2176273"/>
          </a:xfrm>
          <a:prstGeom prst="rect">
            <a:avLst/>
          </a:prstGeom>
        </p:spPr>
        <p:txBody>
          <a:bodyPr/>
          <a:lstStyle>
            <a:lvl1pPr>
              <a:defRPr sz="2800"/>
            </a:lvl1pPr>
          </a:lstStyle>
          <a:p>
            <a:r>
              <a:t>Title Text</a:t>
            </a:r>
          </a:p>
        </p:txBody>
      </p:sp>
      <p:sp>
        <p:nvSpPr>
          <p:cNvPr id="85" name="Picture Placeholder 2"/>
          <p:cNvSpPr>
            <a:spLocks noGrp="1"/>
          </p:cNvSpPr>
          <p:nvPr>
            <p:ph type="pic" sz="half" idx="21"/>
          </p:nvPr>
        </p:nvSpPr>
        <p:spPr>
          <a:xfrm>
            <a:off x="4191000" y="2286000"/>
            <a:ext cx="4038600" cy="3352800"/>
          </a:xfrm>
          <a:prstGeom prst="rect">
            <a:avLst/>
          </a:prstGeom>
          <a:effectLst>
            <a:reflection stA="30000" endPos="40000" dir="5400000" sy="-100000" algn="bl" rotWithShape="0"/>
          </a:effectLst>
        </p:spPr>
        <p:txBody>
          <a:bodyPr lIns="91439" rIns="91439">
            <a:noAutofit/>
          </a:bodyPr>
          <a:lstStyle/>
          <a:p>
            <a:endParaRPr/>
          </a:p>
        </p:txBody>
      </p:sp>
      <p:sp>
        <p:nvSpPr>
          <p:cNvPr id="86" name="Body Level One…"/>
          <p:cNvSpPr txBox="1">
            <a:spLocks noGrp="1"/>
          </p:cNvSpPr>
          <p:nvPr>
            <p:ph type="body" sz="quarter" idx="1"/>
          </p:nvPr>
        </p:nvSpPr>
        <p:spPr>
          <a:xfrm>
            <a:off x="914400" y="4059935"/>
            <a:ext cx="2953512" cy="2249425"/>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42C33"/>
            </a:gs>
            <a:gs pos="64999">
              <a:srgbClr val="273037"/>
            </a:gs>
            <a:gs pos="100000">
              <a:srgbClr val="5E6A74"/>
            </a:gs>
          </a:gsLst>
          <a:lin ang="5400000" scaled="0"/>
        </a:gradFill>
        <a:effectLst/>
      </p:bgPr>
    </p:bg>
    <p:spTree>
      <p:nvGrpSpPr>
        <p:cNvPr id="1" name=""/>
        <p:cNvGrpSpPr/>
        <p:nvPr/>
      </p:nvGrpSpPr>
      <p:grpSpPr>
        <a:xfrm>
          <a:off x="0" y="0"/>
          <a:ext cx="0" cy="0"/>
          <a:chOff x="0" y="0"/>
          <a:chExt cx="0" cy="0"/>
        </a:xfrm>
      </p:grpSpPr>
      <p:sp>
        <p:nvSpPr>
          <p:cNvPr id="2" name="Rectangle 9"/>
          <p:cNvSpPr/>
          <p:nvPr/>
        </p:nvSpPr>
        <p:spPr>
          <a:xfrm>
            <a:off x="8435268" y="573806"/>
            <a:ext cx="86237" cy="572317"/>
          </a:xfrm>
          <a:prstGeom prst="rect">
            <a:avLst/>
          </a:prstGeom>
          <a:solidFill>
            <a:srgbClr val="FF8600"/>
          </a:solidFill>
          <a:ln w="12700">
            <a:miter lim="400000"/>
          </a:ln>
        </p:spPr>
        <p:txBody>
          <a:bodyPr lIns="45719" rIns="45719" anchor="ctr"/>
          <a:lstStyle/>
          <a:p>
            <a:pPr algn="ctr">
              <a:defRPr>
                <a:solidFill>
                  <a:srgbClr val="FFFFFF"/>
                </a:solidFill>
              </a:defRPr>
            </a:pPr>
            <a:endParaRPr/>
          </a:p>
        </p:txBody>
      </p:sp>
      <p:sp>
        <p:nvSpPr>
          <p:cNvPr id="3" name="Rectangle 10"/>
          <p:cNvSpPr/>
          <p:nvPr/>
        </p:nvSpPr>
        <p:spPr>
          <a:xfrm>
            <a:off x="8569418" y="573806"/>
            <a:ext cx="576073" cy="572317"/>
          </a:xfrm>
          <a:prstGeom prst="rect">
            <a:avLst/>
          </a:prstGeom>
          <a:solidFill>
            <a:srgbClr val="FF8600"/>
          </a:solidFill>
          <a:ln w="12700">
            <a:miter lim="400000"/>
          </a:ln>
        </p:spPr>
        <p:txBody>
          <a:bodyPr lIns="45719" rIns="45719" anchor="ctr"/>
          <a:lstStyle/>
          <a:p>
            <a:pPr algn="ctr">
              <a:defRPr>
                <a:solidFill>
                  <a:srgbClr val="FFFFFF"/>
                </a:solidFill>
              </a:defRPr>
            </a:pPr>
            <a:endParaRPr/>
          </a:p>
        </p:txBody>
      </p:sp>
      <p:sp>
        <p:nvSpPr>
          <p:cNvPr id="4"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5"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981962" y="567545"/>
            <a:ext cx="273656" cy="264256"/>
          </a:xfrm>
          <a:prstGeom prst="rect">
            <a:avLst/>
          </a:prstGeom>
          <a:ln w="12700">
            <a:miter lim="400000"/>
          </a:ln>
        </p:spPr>
        <p:txBody>
          <a:bodyPr wrap="none" lIns="45719" rIns="45719" anchor="ctr">
            <a:spAutoFit/>
          </a:bodyPr>
          <a:lstStyle>
            <a:lvl1pP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FF8600"/>
          </a:solidFill>
          <a:uFillTx/>
          <a:latin typeface="+mj-lt"/>
          <a:ea typeface="+mj-ea"/>
          <a:cs typeface="+mj-cs"/>
          <a:sym typeface="Arial"/>
        </a:defRPr>
      </a:lvl9pPr>
    </p:titleStyle>
    <p:bodyStyle>
      <a:lvl1pPr marL="228600" marR="0" indent="-182879"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1pPr>
      <a:lvl2pPr marL="523239" marR="0" indent="-203199"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2pPr>
      <a:lvl3pPr marL="731519" marR="0" indent="-228600"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3pPr>
      <a:lvl4pPr marL="9927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4pPr>
      <a:lvl5pPr marL="12213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5pPr>
      <a:lvl6pPr marL="14499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6pPr>
      <a:lvl7pPr marL="16785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7pPr>
      <a:lvl8pPr marL="19071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8pPr>
      <a:lvl9pPr marL="2135777" marR="0" indent="-261257" algn="r" defTabSz="914400" rtl="0" latinLnBrk="0">
        <a:lnSpc>
          <a:spcPct val="100000"/>
        </a:lnSpc>
        <a:spcBef>
          <a:spcPts val="400"/>
        </a:spcBef>
        <a:spcAft>
          <a:spcPts val="0"/>
        </a:spcAft>
        <a:buClr>
          <a:srgbClr val="FF8600"/>
        </a:buClr>
        <a:buSzPct val="100000"/>
        <a:buFontTx/>
        <a:buChar char="▪"/>
        <a:tabLst/>
        <a:defRPr sz="2000" b="0" i="0" u="none" strike="noStrike" cap="none" spc="0" baseline="0">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noGrp="1"/>
          </p:cNvSpPr>
          <p:nvPr>
            <p:ph type="ctrTitle"/>
          </p:nvPr>
        </p:nvSpPr>
        <p:spPr>
          <a:xfrm>
            <a:off x="827583" y="908719"/>
            <a:ext cx="7315201" cy="2595027"/>
          </a:xfrm>
          <a:prstGeom prst="rect">
            <a:avLst/>
          </a:prstGeom>
        </p:spPr>
        <p:txBody>
          <a:bodyPr/>
          <a:lstStyle/>
          <a:p>
            <a:pPr>
              <a:defRPr sz="4300" b="1"/>
            </a:pPr>
            <a:r>
              <a:t>Disorders of the temporomandibular joints</a:t>
            </a:r>
            <a:br/>
            <a:endParaRPr/>
          </a:p>
        </p:txBody>
      </p:sp>
      <p:sp>
        <p:nvSpPr>
          <p:cNvPr id="97" name="Subtitle 2"/>
          <p:cNvSpPr txBox="1">
            <a:spLocks noGrp="1"/>
          </p:cNvSpPr>
          <p:nvPr>
            <p:ph type="subTitle" sz="quarter" idx="1"/>
          </p:nvPr>
        </p:nvSpPr>
        <p:spPr>
          <a:prstGeom prst="rect">
            <a:avLst/>
          </a:prstGeom>
        </p:spPr>
        <p:txBody>
          <a:bodyPr/>
          <a:lstStyle/>
          <a:p>
            <a:r>
              <a:t>Dr.Mohammed Alaraji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611560" y="260647"/>
            <a:ext cx="7315201" cy="1154098"/>
          </a:xfrm>
          <a:prstGeom prst="rect">
            <a:avLst/>
          </a:prstGeom>
        </p:spPr>
        <p:txBody>
          <a:bodyPr>
            <a:normAutofit fontScale="90000"/>
          </a:bodyPr>
          <a:lstStyle/>
          <a:p>
            <a:pPr>
              <a:defRPr sz="3600" b="1"/>
            </a:pPr>
            <a:r>
              <a:t>Condylar hyperplasia</a:t>
            </a:r>
            <a:br/>
            <a:endParaRPr/>
          </a:p>
        </p:txBody>
      </p:sp>
      <p:sp>
        <p:nvSpPr>
          <p:cNvPr id="107" name="Content Placeholder 2"/>
          <p:cNvSpPr txBox="1">
            <a:spLocks noGrp="1"/>
          </p:cNvSpPr>
          <p:nvPr>
            <p:ph type="body" idx="1"/>
          </p:nvPr>
        </p:nvSpPr>
        <p:spPr>
          <a:xfrm>
            <a:off x="914400" y="1052735"/>
            <a:ext cx="7315200" cy="5256627"/>
          </a:xfrm>
          <a:prstGeom prst="rect">
            <a:avLst/>
          </a:prstGeom>
        </p:spPr>
        <p:txBody>
          <a:bodyPr/>
          <a:lstStyle/>
          <a:p>
            <a:pPr marL="224027" indent="-179222" algn="just" defTabSz="896111">
              <a:lnSpc>
                <a:spcPct val="150000"/>
              </a:lnSpc>
              <a:defRPr sz="1960"/>
            </a:pPr>
            <a:r>
              <a:rPr dirty="0">
                <a:latin typeface="Times New Roman" pitchFamily="18" charset="0"/>
                <a:cs typeface="Times New Roman" pitchFamily="18" charset="0"/>
              </a:rPr>
              <a:t>is a rare, usually unilateral, overgrowth of the mandibular condyle. It causes facial asymmetry, deviation of the jaw to the unaffected side on opening and a </a:t>
            </a:r>
            <a:r>
              <a:rPr dirty="0" err="1">
                <a:latin typeface="Times New Roman" pitchFamily="18" charset="0"/>
                <a:cs typeface="Times New Roman" pitchFamily="18" charset="0"/>
              </a:rPr>
              <a:t>crossbite</a:t>
            </a:r>
            <a:r>
              <a:rPr dirty="0">
                <a:latin typeface="Times New Roman" pitchFamily="18" charset="0"/>
                <a:cs typeface="Times New Roman" pitchFamily="18" charset="0"/>
              </a:rPr>
              <a:t> The mandible grows down and forward, tilting the </a:t>
            </a:r>
            <a:r>
              <a:rPr dirty="0" err="1">
                <a:latin typeface="Times New Roman" pitchFamily="18" charset="0"/>
                <a:cs typeface="Times New Roman" pitchFamily="18" charset="0"/>
              </a:rPr>
              <a:t>occlusal</a:t>
            </a:r>
            <a:r>
              <a:rPr dirty="0">
                <a:latin typeface="Times New Roman" pitchFamily="18" charset="0"/>
                <a:cs typeface="Times New Roman" pitchFamily="18" charset="0"/>
              </a:rPr>
              <a:t> plane and allowing the maxillary alveolus and teeth to grow down into the space. </a:t>
            </a:r>
          </a:p>
          <a:p>
            <a:pPr marL="224027" indent="-179222" algn="just" defTabSz="896111">
              <a:lnSpc>
                <a:spcPct val="150000"/>
              </a:lnSpc>
              <a:defRPr sz="1960"/>
            </a:pPr>
            <a:r>
              <a:rPr dirty="0">
                <a:latin typeface="Times New Roman" pitchFamily="18" charset="0"/>
                <a:cs typeface="Times New Roman" pitchFamily="18" charset="0"/>
              </a:rPr>
              <a:t>. If the condition is still active an </a:t>
            </a:r>
            <a:r>
              <a:rPr dirty="0" err="1">
                <a:latin typeface="Times New Roman" pitchFamily="18" charset="0"/>
                <a:cs typeface="Times New Roman" pitchFamily="18" charset="0"/>
              </a:rPr>
              <a:t>intracapsular</a:t>
            </a:r>
            <a:r>
              <a:rPr dirty="0">
                <a:latin typeface="Times New Roman" pitchFamily="18" charset="0"/>
                <a:cs typeface="Times New Roman" pitchFamily="18" charset="0"/>
              </a:rPr>
              <a:t> </a:t>
            </a:r>
            <a:r>
              <a:rPr dirty="0" err="1">
                <a:latin typeface="Times New Roman" pitchFamily="18" charset="0"/>
                <a:cs typeface="Times New Roman" pitchFamily="18" charset="0"/>
              </a:rPr>
              <a:t>condylectomy</a:t>
            </a:r>
            <a:r>
              <a:rPr dirty="0">
                <a:latin typeface="Times New Roman" pitchFamily="18" charset="0"/>
                <a:cs typeface="Times New Roman" pitchFamily="18" charset="0"/>
              </a:rPr>
              <a:t> should be performed to remove the active growth </a:t>
            </a:r>
            <a:r>
              <a:rPr dirty="0" err="1">
                <a:latin typeface="Times New Roman" pitchFamily="18" charset="0"/>
                <a:cs typeface="Times New Roman" pitchFamily="18" charset="0"/>
              </a:rPr>
              <a:t>centre</a:t>
            </a:r>
            <a:r>
              <a:rPr dirty="0">
                <a:latin typeface="Times New Roman" pitchFamily="18" charset="0"/>
                <a:cs typeface="Times New Roman" pitchFamily="18" charset="0"/>
              </a:rPr>
              <a:t> in the condylar surface. </a:t>
            </a:r>
          </a:p>
          <a:p>
            <a:pPr marL="224027" indent="-179222" algn="just" defTabSz="896111">
              <a:lnSpc>
                <a:spcPct val="150000"/>
              </a:lnSpc>
              <a:defRPr sz="1960"/>
            </a:pPr>
            <a:r>
              <a:rPr dirty="0">
                <a:latin typeface="Times New Roman" pitchFamily="18" charset="0"/>
                <a:cs typeface="Times New Roman" pitchFamily="18" charset="0"/>
              </a:rPr>
              <a:t>If the disease has </a:t>
            </a:r>
            <a:r>
              <a:rPr dirty="0" err="1">
                <a:latin typeface="Times New Roman" pitchFamily="18" charset="0"/>
                <a:cs typeface="Times New Roman" pitchFamily="18" charset="0"/>
              </a:rPr>
              <a:t>stabilised</a:t>
            </a:r>
            <a:r>
              <a:rPr dirty="0">
                <a:latin typeface="Times New Roman" pitchFamily="18" charset="0"/>
                <a:cs typeface="Times New Roman" pitchFamily="18" charset="0"/>
              </a:rPr>
              <a:t> – usually at the end of puberty or shortly afterward – corrective osteotomies may be needed to restore the occlusion and facial symmetry.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noGrp="1"/>
          </p:cNvSpPr>
          <p:nvPr>
            <p:ph type="title"/>
          </p:nvPr>
        </p:nvSpPr>
        <p:spPr>
          <a:xfrm>
            <a:off x="755576" y="908720"/>
            <a:ext cx="7315201" cy="1154098"/>
          </a:xfrm>
          <a:prstGeom prst="rect">
            <a:avLst/>
          </a:prstGeom>
        </p:spPr>
        <p:txBody>
          <a:bodyPr>
            <a:normAutofit fontScale="90000"/>
          </a:bodyPr>
          <a:lstStyle/>
          <a:p>
            <a:pPr defTabSz="630936">
              <a:defRPr sz="2484" b="1"/>
            </a:pPr>
            <a:r>
              <a:t>Condylar hypoplasia</a:t>
            </a:r>
            <a:r>
              <a:rPr b="0"/>
              <a:t>:</a:t>
            </a:r>
            <a:br>
              <a:rPr b="0"/>
            </a:br>
            <a:r>
              <a:rPr b="0"/>
              <a:t/>
            </a:r>
            <a:br>
              <a:rPr b="0"/>
            </a:br>
            <a:endParaRPr b="0"/>
          </a:p>
        </p:txBody>
      </p:sp>
      <p:sp>
        <p:nvSpPr>
          <p:cNvPr id="110" name="Content Placeholder 2"/>
          <p:cNvSpPr txBox="1">
            <a:spLocks noGrp="1"/>
          </p:cNvSpPr>
          <p:nvPr>
            <p:ph type="body" idx="1"/>
          </p:nvPr>
        </p:nvSpPr>
        <p:spPr>
          <a:prstGeom prst="rect">
            <a:avLst/>
          </a:prstGeom>
        </p:spPr>
        <p:txBody>
          <a:bodyPr/>
          <a:lstStyle/>
          <a:p>
            <a:pPr marL="0" indent="45719" algn="just">
              <a:lnSpc>
                <a:spcPct val="150000"/>
              </a:lnSpc>
              <a:spcBef>
                <a:spcPts val="500"/>
              </a:spcBef>
              <a:buSzTx/>
              <a:buFont typeface="Wingdings"/>
              <a:buNone/>
              <a:defRPr sz="2400"/>
            </a:pPr>
            <a:r>
              <a:t>either occur unilateral or bilateral,in severe cases of condylar hypoplasia such as hemifacial microsomia</a:t>
            </a:r>
          </a:p>
          <a:p>
            <a:pPr marL="0" indent="45719" algn="just">
              <a:lnSpc>
                <a:spcPct val="150000"/>
              </a:lnSpc>
              <a:spcBef>
                <a:spcPts val="500"/>
              </a:spcBef>
              <a:buSzTx/>
              <a:buFont typeface="Wingdings"/>
              <a:buNone/>
              <a:defRPr sz="2400"/>
            </a:pPr>
            <a:r>
              <a:t>Treatment:reconstruction of glenoid fossa &amp; condyle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G_0010.jpeg" descr="IMG_0010.jpeg"/>
          <p:cNvPicPr>
            <a:picLocks noGrp="1" noChangeAspect="1"/>
          </p:cNvPicPr>
          <p:nvPr>
            <p:ph type="pic" idx="21"/>
          </p:nvPr>
        </p:nvPicPr>
        <p:blipFill>
          <a:blip r:embed="rId2">
            <a:extLst/>
          </a:blip>
          <a:srcRect t="30062" b="7672"/>
          <a:stretch>
            <a:fillRect/>
          </a:stretch>
        </p:blipFill>
        <p:spPr>
          <a:xfrm>
            <a:off x="2552700" y="1870179"/>
            <a:ext cx="4038600" cy="335280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G_0013.jpeg" descr="IMG_0013.jpeg"/>
          <p:cNvPicPr>
            <a:picLocks noGrp="1" noChangeAspect="1"/>
          </p:cNvPicPr>
          <p:nvPr>
            <p:ph type="pic" idx="21"/>
          </p:nvPr>
        </p:nvPicPr>
        <p:blipFill>
          <a:blip r:embed="rId2">
            <a:extLst/>
          </a:blip>
          <a:srcRect t="36022" b="1713"/>
          <a:stretch>
            <a:fillRect/>
          </a:stretch>
        </p:blipFill>
        <p:spPr>
          <a:xfrm>
            <a:off x="2801550" y="1890463"/>
            <a:ext cx="4038601" cy="3352801"/>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323528" y="-171400"/>
            <a:ext cx="7315201" cy="1154098"/>
          </a:xfrm>
          <a:prstGeom prst="rect">
            <a:avLst/>
          </a:prstGeom>
        </p:spPr>
        <p:txBody>
          <a:bodyPr>
            <a:normAutofit fontScale="90000"/>
          </a:bodyPr>
          <a:lstStyle>
            <a:lvl1pPr>
              <a:defRPr sz="3600" b="1"/>
            </a:lvl1pPr>
          </a:lstStyle>
          <a:p>
            <a:r>
              <a:rPr dirty="0"/>
              <a:t>B-Subluxation &amp;dislocation of(T.M.J)</a:t>
            </a:r>
          </a:p>
        </p:txBody>
      </p:sp>
      <p:sp>
        <p:nvSpPr>
          <p:cNvPr id="117" name="Content Placeholder 2"/>
          <p:cNvSpPr txBox="1">
            <a:spLocks noGrp="1"/>
          </p:cNvSpPr>
          <p:nvPr>
            <p:ph type="body" idx="1"/>
          </p:nvPr>
        </p:nvSpPr>
        <p:spPr>
          <a:xfrm>
            <a:off x="683568" y="1196752"/>
            <a:ext cx="7315200" cy="5184578"/>
          </a:xfrm>
          <a:prstGeom prst="rect">
            <a:avLst/>
          </a:prstGeom>
        </p:spPr>
        <p:txBody>
          <a:bodyPr/>
          <a:lstStyle/>
          <a:p>
            <a:pPr algn="just">
              <a:lnSpc>
                <a:spcPct val="150000"/>
              </a:lnSpc>
              <a:defRPr b="1" u="sng"/>
            </a:pPr>
            <a:r>
              <a:rPr dirty="0"/>
              <a:t>Subluxation</a:t>
            </a:r>
            <a:r>
              <a:rPr u="none" dirty="0"/>
              <a:t> </a:t>
            </a:r>
            <a:r>
              <a:rPr b="0" u="none" dirty="0"/>
              <a:t>is defined as an excessive abnormal excursion of the condyle secondary to flaccidity and laxity of the capsule, or a condition where the condylar head moves anterior to the eminence on wide opening, while the mouth can be closed again quite easily.</a:t>
            </a:r>
          </a:p>
          <a:p>
            <a:pPr algn="just">
              <a:lnSpc>
                <a:spcPct val="150000"/>
              </a:lnSpc>
              <a:defRPr b="1" u="sng"/>
            </a:pPr>
            <a:r>
              <a:rPr dirty="0" err="1"/>
              <a:t>Radiographically</a:t>
            </a:r>
            <a:r>
              <a:rPr b="0" u="none" dirty="0"/>
              <a:t>, the </a:t>
            </a:r>
            <a:r>
              <a:rPr b="0" u="none" dirty="0" err="1"/>
              <a:t>glenoid</a:t>
            </a:r>
            <a:r>
              <a:rPr b="0" u="none" dirty="0"/>
              <a:t> fossa often shows flatness, with atrophy of the articular eminence.</a:t>
            </a:r>
          </a:p>
          <a:p>
            <a:pPr algn="just">
              <a:lnSpc>
                <a:spcPct val="150000"/>
              </a:lnSpc>
              <a:defRPr b="1" u="sng"/>
            </a:pPr>
            <a:r>
              <a:rPr dirty="0"/>
              <a:t>Acute dislocation</a:t>
            </a:r>
            <a:r>
              <a:rPr b="0" dirty="0"/>
              <a:t>  </a:t>
            </a:r>
            <a:r>
              <a:rPr b="0" u="none" dirty="0"/>
              <a:t>of the TMJ is a condition where the condyle moves suddenly ventral to the articular eminence and becomes locked in front of it.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G_5087.jpeg" descr="IMG_5087.jpeg"/>
          <p:cNvPicPr>
            <a:picLocks noGrp="1" noChangeAspect="1"/>
          </p:cNvPicPr>
          <p:nvPr>
            <p:ph type="pic" idx="21"/>
          </p:nvPr>
        </p:nvPicPr>
        <p:blipFill>
          <a:blip r:embed="rId2">
            <a:extLst/>
          </a:blip>
          <a:srcRect t="21170" b="21170"/>
          <a:stretch>
            <a:fillRect/>
          </a:stretch>
        </p:blipFill>
        <p:spPr>
          <a:xfrm>
            <a:off x="1330964" y="822126"/>
            <a:ext cx="6279976" cy="521356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ontent Placeholder 2"/>
          <p:cNvSpPr txBox="1">
            <a:spLocks noGrp="1"/>
          </p:cNvSpPr>
          <p:nvPr>
            <p:ph type="body" idx="1"/>
          </p:nvPr>
        </p:nvSpPr>
        <p:spPr>
          <a:prstGeom prst="rect">
            <a:avLst/>
          </a:prstGeom>
        </p:spPr>
        <p:txBody>
          <a:bodyPr/>
          <a:lstStyle/>
          <a:p>
            <a:pPr algn="l">
              <a:defRPr b="1" u="sng"/>
            </a:pPr>
            <a:r>
              <a:t>Chronic recurrent dislocation</a:t>
            </a:r>
          </a:p>
          <a:p>
            <a:pPr marL="0" indent="45719" algn="just">
              <a:lnSpc>
                <a:spcPct val="150000"/>
              </a:lnSpc>
              <a:buSzTx/>
              <a:buFont typeface="Wingdings"/>
              <a:buNone/>
              <a:defRPr u="sng"/>
            </a:pPr>
            <a:r>
              <a:t> </a:t>
            </a:r>
            <a:r>
              <a:rPr u="none"/>
              <a:t>is characterized by a condyle that slides over the articular eminence catches briefly beyond the eminence and then returns to the fossa. Most patients find that they can reduce their condyle to the normal position.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ontent Placeholder 2"/>
          <p:cNvSpPr txBox="1">
            <a:spLocks noGrp="1"/>
          </p:cNvSpPr>
          <p:nvPr>
            <p:ph type="body" idx="1"/>
          </p:nvPr>
        </p:nvSpPr>
        <p:spPr>
          <a:xfrm>
            <a:off x="539551" y="1628799"/>
            <a:ext cx="7315201" cy="3539528"/>
          </a:xfrm>
          <a:prstGeom prst="rect">
            <a:avLst/>
          </a:prstGeom>
        </p:spPr>
        <p:txBody>
          <a:bodyPr>
            <a:normAutofit fontScale="92500" lnSpcReduction="10000"/>
          </a:bodyPr>
          <a:lstStyle>
            <a:lvl1pPr marL="224027" indent="-179222" algn="just" defTabSz="896111">
              <a:lnSpc>
                <a:spcPct val="150000"/>
              </a:lnSpc>
              <a:spcBef>
                <a:spcPts val="500"/>
              </a:spcBef>
              <a:defRPr sz="2352"/>
            </a:lvl1pPr>
          </a:lstStyle>
          <a:p>
            <a:r>
              <a:t>The pathogenesis of chronic recurrent subluxation or dislocation of the TMJ has been attributed to trauma and abnormal chewing movements. It is found more frequently in people with general joint laxity and in patients with internal derangement of the TMJ or with occlusal disturbance. Patients often complain of difficulty in mastication and speech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251519" y="260647"/>
            <a:ext cx="7315201" cy="1154098"/>
          </a:xfrm>
          <a:prstGeom prst="rect">
            <a:avLst/>
          </a:prstGeom>
        </p:spPr>
        <p:txBody>
          <a:bodyPr>
            <a:normAutofit fontScale="90000"/>
          </a:bodyPr>
          <a:lstStyle/>
          <a:p>
            <a:pPr>
              <a:defRPr sz="3600" b="1"/>
            </a:pPr>
            <a:r>
              <a:t>Management</a:t>
            </a:r>
            <a:br/>
            <a:endParaRPr/>
          </a:p>
        </p:txBody>
      </p:sp>
      <p:sp>
        <p:nvSpPr>
          <p:cNvPr id="130" name="Content Placeholder 2"/>
          <p:cNvSpPr txBox="1">
            <a:spLocks noGrp="1"/>
          </p:cNvSpPr>
          <p:nvPr>
            <p:ph type="body" idx="1"/>
          </p:nvPr>
        </p:nvSpPr>
        <p:spPr>
          <a:xfrm>
            <a:off x="827583" y="1412775"/>
            <a:ext cx="7315201" cy="4608554"/>
          </a:xfrm>
          <a:prstGeom prst="rect">
            <a:avLst/>
          </a:prstGeom>
        </p:spPr>
        <p:txBody>
          <a:bodyPr/>
          <a:lstStyle/>
          <a:p>
            <a:pPr marL="0" indent="45719" algn="just">
              <a:lnSpc>
                <a:spcPct val="150000"/>
              </a:lnSpc>
              <a:spcBef>
                <a:spcPts val="500"/>
              </a:spcBef>
              <a:buSzTx/>
              <a:buFont typeface="Wingdings"/>
              <a:buNone/>
              <a:defRPr sz="2400" b="1" u="sng"/>
            </a:pPr>
            <a:r>
              <a:t>isolated acute dislocation events:</a:t>
            </a:r>
          </a:p>
          <a:p>
            <a:pPr algn="just">
              <a:lnSpc>
                <a:spcPct val="150000"/>
              </a:lnSpc>
              <a:spcBef>
                <a:spcPts val="500"/>
              </a:spcBef>
              <a:defRPr sz="2400"/>
            </a:pPr>
            <a:r>
              <a:t>• stimulation of the gag reflex may be successful in some situations;</a:t>
            </a:r>
          </a:p>
          <a:p>
            <a:pPr algn="just">
              <a:lnSpc>
                <a:spcPct val="150000"/>
              </a:lnSpc>
              <a:spcBef>
                <a:spcPts val="500"/>
              </a:spcBef>
              <a:defRPr sz="2400"/>
            </a:pPr>
            <a:r>
              <a:t>• manipulation via sustained pressure on the posterior teeth to overcome masseteric spasm; post-reduction management: facial bandage, non- steroidal anti-inflammatory drugs (NSAIDs), muscle relaxant, patient to support chin when yawning.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descr="Picture 2"/>
          <p:cNvPicPr>
            <a:picLocks noChangeAspect="1"/>
          </p:cNvPicPr>
          <p:nvPr/>
        </p:nvPicPr>
        <p:blipFill>
          <a:blip r:embed="rId2">
            <a:extLst/>
          </a:blip>
          <a:stretch>
            <a:fillRect/>
          </a:stretch>
        </p:blipFill>
        <p:spPr>
          <a:xfrm>
            <a:off x="2405063" y="1881188"/>
            <a:ext cx="4333876" cy="392407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p:cNvSpPr txBox="1">
            <a:spLocks noGrp="1"/>
          </p:cNvSpPr>
          <p:nvPr>
            <p:ph type="body" idx="1"/>
          </p:nvPr>
        </p:nvSpPr>
        <p:spPr>
          <a:xfrm>
            <a:off x="323528" y="908720"/>
            <a:ext cx="8035280" cy="5688632"/>
          </a:xfrm>
          <a:prstGeom prst="rect">
            <a:avLst/>
          </a:prstGeom>
        </p:spPr>
        <p:txBody>
          <a:bodyPr>
            <a:normAutofit/>
          </a:bodyPr>
          <a:lstStyle>
            <a:lvl1pPr algn="just">
              <a:lnSpc>
                <a:spcPct val="150000"/>
              </a:lnSpc>
              <a:spcBef>
                <a:spcPts val="500"/>
              </a:spcBef>
              <a:defRPr sz="2400"/>
            </a:lvl1pPr>
          </a:lstStyle>
          <a:p>
            <a:r>
              <a:rPr dirty="0">
                <a:latin typeface="Times New Roman" pitchFamily="18" charset="0"/>
                <a:cs typeface="Times New Roman" pitchFamily="18" charset="0"/>
              </a:rPr>
              <a:t>The </a:t>
            </a:r>
            <a:r>
              <a:rPr dirty="0" err="1">
                <a:latin typeface="Times New Roman" pitchFamily="18" charset="0"/>
                <a:cs typeface="Times New Roman" pitchFamily="18" charset="0"/>
              </a:rPr>
              <a:t>temporomandibular</a:t>
            </a:r>
            <a:r>
              <a:rPr dirty="0">
                <a:latin typeface="Times New Roman" pitchFamily="18" charset="0"/>
                <a:cs typeface="Times New Roman" pitchFamily="18" charset="0"/>
              </a:rPr>
              <a:t> joint (TMJ) is composed of the temporal bone and the mandible, as well as a specialized dense fibrous structure, the articular disk, several ligaments, and numerous associated muscles</a:t>
            </a:r>
            <a:r>
              <a:rPr dirty="0" smtClean="0">
                <a:latin typeface="Times New Roman" pitchFamily="18" charset="0"/>
                <a:cs typeface="Times New Roman" pitchFamily="18" charset="0"/>
              </a:rPr>
              <a:t>.</a:t>
            </a:r>
            <a:endParaRPr lang="ar-IQ" dirty="0" smtClean="0">
              <a:latin typeface="Times New Roman" pitchFamily="18" charset="0"/>
              <a:cs typeface="Times New Roman" pitchFamily="18" charset="0"/>
            </a:endParaRPr>
          </a:p>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temporomandibular</a:t>
            </a:r>
            <a:r>
              <a:rPr lang="en-US" dirty="0">
                <a:latin typeface="Times New Roman" pitchFamily="18" charset="0"/>
                <a:cs typeface="Times New Roman" pitchFamily="18" charset="0"/>
              </a:rPr>
              <a:t> joint (TMJ) is a hinge and sliding joint that connects the mandible (lower jaw) to the temporal bone of the skull, located just in front of the ear on both sides of the head. It plays a crucial role in jaw movement, allowing for functions like chewing, speaking, and yawning.</a:t>
            </a:r>
          </a:p>
          <a:p>
            <a:endParaRPr dirty="0">
              <a:latin typeface="Times New Roman" pitchFamily="18" charset="0"/>
              <a:cs typeface="Times New Roman"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ontent Placeholder 2"/>
          <p:cNvSpPr txBox="1">
            <a:spLocks noGrp="1"/>
          </p:cNvSpPr>
          <p:nvPr>
            <p:ph type="body" sz="half" idx="1"/>
          </p:nvPr>
        </p:nvSpPr>
        <p:spPr>
          <a:xfrm>
            <a:off x="914400" y="2743200"/>
            <a:ext cx="3566160" cy="3593592"/>
          </a:xfrm>
          <a:prstGeom prst="rect">
            <a:avLst/>
          </a:prstGeom>
        </p:spPr>
        <p:txBody>
          <a:bodyPr/>
          <a:lstStyle/>
          <a:p>
            <a:endParaRPr/>
          </a:p>
        </p:txBody>
      </p:sp>
      <p:pic>
        <p:nvPicPr>
          <p:cNvPr id="139" name="Picture 2" descr="Picture 2"/>
          <p:cNvPicPr>
            <a:picLocks noChangeAspect="1"/>
          </p:cNvPicPr>
          <p:nvPr/>
        </p:nvPicPr>
        <p:blipFill>
          <a:blip r:embed="rId2">
            <a:extLst/>
          </a:blip>
          <a:stretch>
            <a:fillRect/>
          </a:stretch>
        </p:blipFill>
        <p:spPr>
          <a:xfrm>
            <a:off x="4860032" y="1484783"/>
            <a:ext cx="3829819" cy="4464498"/>
          </a:xfrm>
          <a:prstGeom prst="rect">
            <a:avLst/>
          </a:prstGeom>
          <a:ln w="12700">
            <a:miter lim="400000"/>
          </a:ln>
        </p:spPr>
      </p:pic>
      <p:pic>
        <p:nvPicPr>
          <p:cNvPr id="140" name="Picture 3" descr="Picture 3"/>
          <p:cNvPicPr>
            <a:picLocks noChangeAspect="1"/>
          </p:cNvPicPr>
          <p:nvPr/>
        </p:nvPicPr>
        <p:blipFill>
          <a:blip r:embed="rId3">
            <a:extLst/>
          </a:blip>
          <a:stretch>
            <a:fillRect/>
          </a:stretch>
        </p:blipFill>
        <p:spPr>
          <a:xfrm>
            <a:off x="216874" y="1484783"/>
            <a:ext cx="4333876" cy="4464498"/>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descr="Picture 2"/>
          <p:cNvPicPr>
            <a:picLocks noChangeAspect="1"/>
          </p:cNvPicPr>
          <p:nvPr/>
        </p:nvPicPr>
        <p:blipFill>
          <a:blip r:embed="rId2">
            <a:extLst/>
          </a:blip>
          <a:stretch>
            <a:fillRect/>
          </a:stretch>
        </p:blipFill>
        <p:spPr>
          <a:xfrm>
            <a:off x="1193097" y="1342573"/>
            <a:ext cx="5545842" cy="492929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ontent Placeholder 2"/>
          <p:cNvSpPr txBox="1">
            <a:spLocks noGrp="1"/>
          </p:cNvSpPr>
          <p:nvPr>
            <p:ph type="body" idx="1"/>
          </p:nvPr>
        </p:nvSpPr>
        <p:spPr>
          <a:xfrm>
            <a:off x="914400" y="1772816"/>
            <a:ext cx="7315200" cy="4536546"/>
          </a:xfrm>
          <a:prstGeom prst="rect">
            <a:avLst/>
          </a:prstGeom>
        </p:spPr>
        <p:txBody>
          <a:bodyPr/>
          <a:lstStyle/>
          <a:p>
            <a:pPr marL="0" indent="45719" algn="just">
              <a:lnSpc>
                <a:spcPct val="150000"/>
              </a:lnSpc>
              <a:spcBef>
                <a:spcPts val="500"/>
              </a:spcBef>
              <a:buSzTx/>
              <a:buFont typeface="Wingdings"/>
              <a:buNone/>
              <a:defRPr sz="2400" b="1" i="1"/>
            </a:pPr>
            <a:r>
              <a:t>Minor procedures</a:t>
            </a:r>
          </a:p>
          <a:p>
            <a:pPr marL="0" indent="45719" algn="just">
              <a:lnSpc>
                <a:spcPct val="150000"/>
              </a:lnSpc>
              <a:spcBef>
                <a:spcPts val="500"/>
              </a:spcBef>
              <a:buSzTx/>
              <a:buFont typeface="Wingdings"/>
              <a:buNone/>
              <a:defRPr sz="2400"/>
            </a:pPr>
            <a:r>
              <a:t>• O ften successful for recurrent dislocation:</a:t>
            </a:r>
          </a:p>
          <a:p>
            <a:pPr algn="just">
              <a:lnSpc>
                <a:spcPct val="150000"/>
              </a:lnSpc>
              <a:spcBef>
                <a:spcPts val="500"/>
              </a:spcBef>
              <a:defRPr sz="2400"/>
            </a:pPr>
            <a:r>
              <a:t>• autologous blood injection to the joint space;</a:t>
            </a:r>
          </a:p>
          <a:p>
            <a:pPr algn="just">
              <a:lnSpc>
                <a:spcPct val="150000"/>
              </a:lnSpc>
              <a:spcBef>
                <a:spcPts val="500"/>
              </a:spcBef>
              <a:defRPr sz="2400"/>
            </a:pPr>
            <a:r>
              <a:t>• sclerosant injection to the joint space;</a:t>
            </a:r>
          </a:p>
          <a:p>
            <a:pPr algn="just">
              <a:lnSpc>
                <a:spcPct val="150000"/>
              </a:lnSpc>
              <a:spcBef>
                <a:spcPts val="500"/>
              </a:spcBef>
              <a:defRPr sz="2400"/>
            </a:pPr>
            <a:r>
              <a:t>• botulinum toxin injection to the pterygoid muscles, these can be combined with a period of IMF.</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ntent Placeholder 2"/>
          <p:cNvSpPr txBox="1">
            <a:spLocks noGrp="1"/>
          </p:cNvSpPr>
          <p:nvPr>
            <p:ph type="body" idx="1"/>
          </p:nvPr>
        </p:nvSpPr>
        <p:spPr>
          <a:xfrm>
            <a:off x="914400" y="1700808"/>
            <a:ext cx="7315200" cy="4608554"/>
          </a:xfrm>
          <a:prstGeom prst="rect">
            <a:avLst/>
          </a:prstGeom>
        </p:spPr>
        <p:txBody>
          <a:bodyPr/>
          <a:lstStyle/>
          <a:p>
            <a:pPr algn="just">
              <a:lnSpc>
                <a:spcPct val="150000"/>
              </a:lnSpc>
              <a:spcBef>
                <a:spcPts val="500"/>
              </a:spcBef>
              <a:defRPr sz="2400" b="1"/>
            </a:pPr>
            <a:r>
              <a:t>Open surgical/ arthroscopic</a:t>
            </a:r>
          </a:p>
          <a:p>
            <a:pPr marL="0" indent="45719" algn="just">
              <a:lnSpc>
                <a:spcPct val="150000"/>
              </a:lnSpc>
              <a:buSzTx/>
              <a:buFont typeface="Wingdings"/>
              <a:buNone/>
            </a:pPr>
            <a:r>
              <a:t>For recurrent dislocation &amp;sublaxation :</a:t>
            </a:r>
          </a:p>
          <a:p>
            <a:pPr algn="just">
              <a:lnSpc>
                <a:spcPct val="150000"/>
              </a:lnSpc>
            </a:pPr>
            <a:r>
              <a:t>• augment eminence, e.g. </a:t>
            </a:r>
            <a:r>
              <a:rPr i="1"/>
              <a:t>— </a:t>
            </a:r>
            <a:r>
              <a:t>downfracture zygomatic arch </a:t>
            </a:r>
          </a:p>
          <a:p>
            <a:pPr algn="just">
              <a:lnSpc>
                <a:spcPct val="150000"/>
              </a:lnSpc>
            </a:pPr>
            <a:r>
              <a:t>• remove eminence, e.g. </a:t>
            </a:r>
            <a:r>
              <a:rPr i="1"/>
              <a:t>— </a:t>
            </a:r>
            <a:r>
              <a:t>eminectomy </a:t>
            </a:r>
          </a:p>
          <a:p>
            <a:pPr algn="just">
              <a:lnSpc>
                <a:spcPct val="150000"/>
              </a:lnSpc>
            </a:pPr>
            <a:r>
              <a:t>• capsulorrhaphy.</a:t>
            </a:r>
          </a:p>
          <a:p>
            <a:pPr algn="just">
              <a:lnSpc>
                <a:spcPct val="150000"/>
              </a:lnSpc>
            </a:pPr>
            <a:r>
              <a:t>• For chronic dislocation </a:t>
            </a:r>
          </a:p>
          <a:p>
            <a:pPr algn="just">
              <a:lnSpc>
                <a:spcPct val="150000"/>
              </a:lnSpc>
            </a:pPr>
            <a:r>
              <a:t>• myotomies/ coronoidectomy;</a:t>
            </a:r>
          </a:p>
          <a:p>
            <a:pPr algn="just">
              <a:lnSpc>
                <a:spcPct val="150000"/>
              </a:lnSpc>
            </a:pPr>
            <a:r>
              <a:t>• condylectomy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title"/>
          </p:nvPr>
        </p:nvSpPr>
        <p:spPr>
          <a:xfrm>
            <a:off x="323527" y="692695"/>
            <a:ext cx="7315201" cy="1154098"/>
          </a:xfrm>
          <a:prstGeom prst="rect">
            <a:avLst/>
          </a:prstGeom>
        </p:spPr>
        <p:txBody>
          <a:bodyPr/>
          <a:lstStyle>
            <a:lvl1pPr>
              <a:defRPr b="1"/>
            </a:lvl1pPr>
          </a:lstStyle>
          <a:p>
            <a:r>
              <a:t>tearing of disc</a:t>
            </a:r>
          </a:p>
        </p:txBody>
      </p:sp>
      <p:sp>
        <p:nvSpPr>
          <p:cNvPr id="145" name="Content Placeholder 2"/>
          <p:cNvSpPr txBox="1">
            <a:spLocks noGrp="1"/>
          </p:cNvSpPr>
          <p:nvPr>
            <p:ph type="body" idx="1"/>
          </p:nvPr>
        </p:nvSpPr>
        <p:spPr>
          <a:prstGeom prst="rect">
            <a:avLst/>
          </a:prstGeom>
        </p:spPr>
        <p:txBody>
          <a:bodyPr/>
          <a:lstStyle>
            <a:lvl1pPr algn="just">
              <a:lnSpc>
                <a:spcPct val="150000"/>
              </a:lnSpc>
              <a:spcBef>
                <a:spcPts val="500"/>
              </a:spcBef>
              <a:defRPr sz="2400"/>
            </a:lvl1pPr>
          </a:lstStyle>
          <a:p>
            <a:r>
              <a:t>the meniscuos is torn free at one margin &amp; crumpled up with in the cavity so the movement of condyle is then restricted. Treatment is menisectomy.</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noGrp="1"/>
          </p:cNvSpPr>
          <p:nvPr>
            <p:ph type="title"/>
          </p:nvPr>
        </p:nvSpPr>
        <p:spPr>
          <a:xfrm>
            <a:off x="395536" y="332656"/>
            <a:ext cx="7315201" cy="1154098"/>
          </a:xfrm>
          <a:prstGeom prst="rect">
            <a:avLst/>
          </a:prstGeom>
        </p:spPr>
        <p:txBody>
          <a:bodyPr/>
          <a:lstStyle>
            <a:lvl1pPr>
              <a:defRPr b="1"/>
            </a:lvl1pPr>
          </a:lstStyle>
          <a:p>
            <a:r>
              <a:t>Ankylosis</a:t>
            </a:r>
          </a:p>
        </p:txBody>
      </p:sp>
      <p:sp>
        <p:nvSpPr>
          <p:cNvPr id="148" name="Content Placeholder 2"/>
          <p:cNvSpPr txBox="1">
            <a:spLocks noGrp="1"/>
          </p:cNvSpPr>
          <p:nvPr>
            <p:ph type="body" idx="1"/>
          </p:nvPr>
        </p:nvSpPr>
        <p:spPr>
          <a:xfrm>
            <a:off x="914400" y="1772816"/>
            <a:ext cx="7315200" cy="4536546"/>
          </a:xfrm>
          <a:prstGeom prst="rect">
            <a:avLst/>
          </a:prstGeom>
        </p:spPr>
        <p:txBody>
          <a:bodyPr/>
          <a:lstStyle>
            <a:lvl1pPr algn="just">
              <a:lnSpc>
                <a:spcPct val="150000"/>
              </a:lnSpc>
              <a:spcBef>
                <a:spcPts val="500"/>
              </a:spcBef>
              <a:defRPr sz="2400"/>
            </a:lvl1pPr>
          </a:lstStyle>
          <a:p>
            <a:r>
              <a:t>is the most severe insult to (TMJ) structures and to mandibular growth and function in children. Trauma to the joint during the growth period always ends with ankylosis due to the destruction and the damages to the cartilaginous layer of the joint with fragmentation of the disk and damages to the specialized mesechymal layer that is mediated for adapting, remodeling, and repair of the condyle.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G_0016.jpeg" descr="IMG_0016.jpeg"/>
          <p:cNvPicPr>
            <a:picLocks noGrp="1" noChangeAspect="1"/>
          </p:cNvPicPr>
          <p:nvPr>
            <p:ph type="pic" idx="21"/>
          </p:nvPr>
        </p:nvPicPr>
        <p:blipFill>
          <a:blip r:embed="rId2">
            <a:extLst/>
          </a:blip>
          <a:srcRect l="1648" r="1648"/>
          <a:stretch>
            <a:fillRect/>
          </a:stretch>
        </p:blipFill>
        <p:spPr>
          <a:xfrm>
            <a:off x="2004493" y="1599606"/>
            <a:ext cx="4038601" cy="3352801"/>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G_0017.jpeg" descr="IMG_0017.jpeg"/>
          <p:cNvPicPr>
            <a:picLocks noGrp="1" noChangeAspect="1"/>
          </p:cNvPicPr>
          <p:nvPr>
            <p:ph type="pic" idx="21"/>
          </p:nvPr>
        </p:nvPicPr>
        <p:blipFill>
          <a:blip r:embed="rId2">
            <a:extLst/>
          </a:blip>
          <a:srcRect l="18146" r="18146"/>
          <a:stretch>
            <a:fillRect/>
          </a:stretch>
        </p:blipFill>
        <p:spPr>
          <a:xfrm>
            <a:off x="2771124" y="1752600"/>
            <a:ext cx="4038601" cy="335280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G_0018.jpeg" descr="IMG_0018.jpeg"/>
          <p:cNvPicPr>
            <a:picLocks noGrp="1" noChangeAspect="1"/>
          </p:cNvPicPr>
          <p:nvPr>
            <p:ph type="pic" idx="21"/>
          </p:nvPr>
        </p:nvPicPr>
        <p:blipFill>
          <a:blip r:embed="rId2">
            <a:extLst/>
          </a:blip>
          <a:srcRect l="15488" r="15488"/>
          <a:stretch>
            <a:fillRect/>
          </a:stretch>
        </p:blipFill>
        <p:spPr>
          <a:xfrm>
            <a:off x="2953679" y="1920889"/>
            <a:ext cx="4038601" cy="3352801"/>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G_0019.png" descr="IMG_0019.png"/>
          <p:cNvPicPr>
            <a:picLocks noGrp="1" noChangeAspect="1"/>
          </p:cNvPicPr>
          <p:nvPr>
            <p:ph type="pic" idx="21"/>
          </p:nvPr>
        </p:nvPicPr>
        <p:blipFill>
          <a:blip r:embed="rId2">
            <a:extLst/>
          </a:blip>
          <a:srcRect t="1165" b="1165"/>
          <a:stretch>
            <a:fillRect/>
          </a:stretch>
        </p:blipFill>
        <p:spPr>
          <a:xfrm>
            <a:off x="2436439" y="1413790"/>
            <a:ext cx="4038601" cy="33528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T.M.J</a:t>
            </a:r>
            <a:endParaRPr lang="ar-IQ" dirty="0"/>
          </a:p>
        </p:txBody>
      </p:sp>
    </p:spTree>
    <p:extLst>
      <p:ext uri="{BB962C8B-B14F-4D97-AF65-F5344CB8AC3E}">
        <p14:creationId xmlns:p14="http://schemas.microsoft.com/office/powerpoint/2010/main" val="153990218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normAutofit fontScale="90000"/>
          </a:bodyPr>
          <a:lstStyle/>
          <a:p>
            <a:pPr defTabSz="630936">
              <a:defRPr sz="2484" b="1"/>
            </a:pPr>
            <a:r>
              <a:t>Important causes of ankylosis (‘true’ or intracapsular ankylosis)</a:t>
            </a:r>
            <a:br/>
            <a:endParaRPr/>
          </a:p>
        </p:txBody>
      </p:sp>
      <p:sp>
        <p:nvSpPr>
          <p:cNvPr id="159" name="Content Placeholder 2"/>
          <p:cNvSpPr txBox="1">
            <a:spLocks noGrp="1"/>
          </p:cNvSpPr>
          <p:nvPr>
            <p:ph type="body" idx="1"/>
          </p:nvPr>
        </p:nvSpPr>
        <p:spPr>
          <a:xfrm>
            <a:off x="529577" y="3154655"/>
            <a:ext cx="7315201" cy="3539528"/>
          </a:xfrm>
          <a:prstGeom prst="rect">
            <a:avLst/>
          </a:prstGeom>
        </p:spPr>
        <p:txBody>
          <a:bodyPr/>
          <a:lstStyle/>
          <a:p>
            <a:pPr marL="502919" indent="-457200" algn="l">
              <a:buAutoNum type="arabicPeriod"/>
              <a:defRPr i="1" u="sng"/>
            </a:pPr>
            <a:r>
              <a:t>Trauma </a:t>
            </a:r>
          </a:p>
          <a:p>
            <a:pPr marL="502919" indent="-457200" algn="l">
              <a:buAutoNum type="arabicPeriod"/>
              <a:defRPr i="1" u="sng"/>
            </a:pPr>
            <a:r>
              <a:t>Infection</a:t>
            </a:r>
          </a:p>
          <a:p>
            <a:pPr marL="502919" indent="-457200" algn="l">
              <a:buAutoNum type="arabicPeriod"/>
              <a:defRPr i="1" u="sng"/>
            </a:pPr>
            <a:r>
              <a:t>Arthritides</a:t>
            </a:r>
          </a:p>
          <a:p>
            <a:pPr marL="502919" indent="-457200" algn="l">
              <a:buAutoNum type="arabicPeriod"/>
              <a:defRPr i="1" u="sng"/>
            </a:pPr>
            <a:r>
              <a:t>Neoplasms of the joint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G_0011.jpeg" descr="IMG_0011.jpeg"/>
          <p:cNvPicPr>
            <a:picLocks noGrp="1" noChangeAspect="1"/>
          </p:cNvPicPr>
          <p:nvPr>
            <p:ph type="pic" idx="21"/>
          </p:nvPr>
        </p:nvPicPr>
        <p:blipFill>
          <a:blip r:embed="rId2">
            <a:extLst/>
          </a:blip>
          <a:srcRect t="27356" b="10379"/>
          <a:stretch>
            <a:fillRect/>
          </a:stretch>
        </p:blipFill>
        <p:spPr>
          <a:xfrm>
            <a:off x="3060170" y="1816598"/>
            <a:ext cx="5169430" cy="4291603"/>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G_0008.jpeg" descr="IMG_0008.jpeg"/>
          <p:cNvPicPr>
            <a:picLocks noGrp="1" noChangeAspect="1"/>
          </p:cNvPicPr>
          <p:nvPr>
            <p:ph type="pic" idx="21"/>
          </p:nvPr>
        </p:nvPicPr>
        <p:blipFill>
          <a:blip r:embed="rId2">
            <a:extLst/>
          </a:blip>
          <a:srcRect t="35399" b="2336"/>
          <a:stretch>
            <a:fillRect/>
          </a:stretch>
        </p:blipFill>
        <p:spPr>
          <a:xfrm>
            <a:off x="2669704" y="1654518"/>
            <a:ext cx="5559896" cy="4615764"/>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xfrm>
            <a:off x="179511" y="404664"/>
            <a:ext cx="7315201" cy="1154098"/>
          </a:xfrm>
          <a:prstGeom prst="rect">
            <a:avLst/>
          </a:prstGeom>
        </p:spPr>
        <p:txBody>
          <a:bodyPr>
            <a:normAutofit fontScale="90000"/>
          </a:bodyPr>
          <a:lstStyle/>
          <a:p>
            <a:pPr>
              <a:defRPr sz="3600" b="1" i="1"/>
            </a:pPr>
            <a:r>
              <a:t>Clinical Presentation</a:t>
            </a:r>
            <a:br/>
            <a:endParaRPr/>
          </a:p>
        </p:txBody>
      </p:sp>
      <p:sp>
        <p:nvSpPr>
          <p:cNvPr id="166" name="Content Placeholder 2"/>
          <p:cNvSpPr txBox="1">
            <a:spLocks noGrp="1"/>
          </p:cNvSpPr>
          <p:nvPr>
            <p:ph type="body" idx="1"/>
          </p:nvPr>
        </p:nvSpPr>
        <p:spPr>
          <a:xfrm>
            <a:off x="914400" y="1412777"/>
            <a:ext cx="7315200" cy="4896585"/>
          </a:xfrm>
          <a:prstGeom prst="rect">
            <a:avLst/>
          </a:prstGeom>
        </p:spPr>
        <p:txBody>
          <a:bodyPr/>
          <a:lstStyle/>
          <a:p>
            <a:pPr marL="502919" indent="-457200" algn="just">
              <a:buAutoNum type="arabicPeriod"/>
            </a:pPr>
            <a:r>
              <a:t>Patients with fibrous or bony ankylosis present with restricted mandibular motion </a:t>
            </a:r>
          </a:p>
          <a:p>
            <a:pPr marL="502919" indent="-457200" algn="just">
              <a:buAutoNum type="arabicPeriod"/>
            </a:pPr>
            <a:r>
              <a:t>. Unilateral pathology in children may result in significant problems with lower facial symmetry. A shortened ramus on the affected side is usually accompanied by a prominent antegonial notch noted on radiographs. Such unilateral mandibular growth disturbances have secondary effects on the maxillary occlusal plane and midfacial structures </a:t>
            </a:r>
          </a:p>
          <a:p>
            <a:pPr marL="502919" indent="-457200" algn="just">
              <a:buAutoNum type="arabicPeriod"/>
            </a:pPr>
            <a:endParaRPr/>
          </a:p>
          <a:p>
            <a:pPr marL="502919" indent="-457200" algn="just">
              <a:buAutoNum type="arabicPeriod" startAt="3"/>
            </a:pPr>
            <a:r>
              <a:t>Ankylosis in adults is characterized by limited jaw opening, but the morphologic characteristics found in the growing patient are frequently absent. An associated anterior open bite is frequently noted with the loss of ramus/condyle height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G_6594.jpeg" descr="IMG_6594.jpeg"/>
          <p:cNvPicPr>
            <a:picLocks noGrp="1" noChangeAspect="1"/>
          </p:cNvPicPr>
          <p:nvPr>
            <p:ph type="pic" idx="21"/>
          </p:nvPr>
        </p:nvPicPr>
        <p:blipFill>
          <a:blip r:embed="rId2">
            <a:extLst/>
          </a:blip>
          <a:srcRect b="23038"/>
          <a:stretch>
            <a:fillRect/>
          </a:stretch>
        </p:blipFill>
        <p:spPr>
          <a:xfrm>
            <a:off x="1315751" y="372803"/>
            <a:ext cx="6082208" cy="504938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G_6589.jpeg" descr="IMG_6589.jpeg"/>
          <p:cNvPicPr>
            <a:picLocks noGrp="1" noChangeAspect="1"/>
          </p:cNvPicPr>
          <p:nvPr>
            <p:ph type="pic" idx="21"/>
          </p:nvPr>
        </p:nvPicPr>
        <p:blipFill>
          <a:blip r:embed="rId2">
            <a:extLst/>
          </a:blip>
          <a:srcRect t="20099" b="17636"/>
          <a:stretch>
            <a:fillRect/>
          </a:stretch>
        </p:blipFill>
        <p:spPr>
          <a:xfrm>
            <a:off x="1229544" y="531822"/>
            <a:ext cx="6432106" cy="5339861"/>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539551" y="476672"/>
            <a:ext cx="7315201" cy="1154098"/>
          </a:xfrm>
          <a:prstGeom prst="rect">
            <a:avLst/>
          </a:prstGeom>
        </p:spPr>
        <p:txBody>
          <a:bodyPr>
            <a:normAutofit fontScale="90000"/>
          </a:bodyPr>
          <a:lstStyle/>
          <a:p>
            <a:pPr>
              <a:defRPr sz="3600" b="1"/>
            </a:pPr>
            <a:r>
              <a:t>Treatment</a:t>
            </a:r>
            <a:br/>
            <a:endParaRPr/>
          </a:p>
        </p:txBody>
      </p:sp>
      <p:sp>
        <p:nvSpPr>
          <p:cNvPr id="173" name="Content Placeholder 2"/>
          <p:cNvSpPr txBox="1">
            <a:spLocks noGrp="1"/>
          </p:cNvSpPr>
          <p:nvPr>
            <p:ph type="body" idx="1"/>
          </p:nvPr>
        </p:nvSpPr>
        <p:spPr>
          <a:xfrm>
            <a:off x="914400" y="1340767"/>
            <a:ext cx="7315200" cy="4968595"/>
          </a:xfrm>
          <a:prstGeom prst="rect">
            <a:avLst/>
          </a:prstGeom>
        </p:spPr>
        <p:txBody>
          <a:bodyPr/>
          <a:lstStyle/>
          <a:p>
            <a:pPr marL="203454" indent="-162763" algn="just" defTabSz="813816">
              <a:lnSpc>
                <a:spcPct val="150000"/>
              </a:lnSpc>
              <a:spcBef>
                <a:spcPts val="500"/>
              </a:spcBef>
              <a:defRPr sz="2136"/>
            </a:pPr>
            <a:r>
              <a:t>Preauricular incision extended to temporal region to preserve the facial nerve </a:t>
            </a:r>
          </a:p>
          <a:p>
            <a:pPr marL="203454" indent="-162763" algn="just" defTabSz="813816">
              <a:lnSpc>
                <a:spcPct val="150000"/>
              </a:lnSpc>
              <a:spcBef>
                <a:spcPts val="500"/>
              </a:spcBef>
              <a:defRPr sz="2136"/>
            </a:pPr>
            <a:r>
              <a:t>1-Reconstruction With a Chondro-Osseous Graft in Children</a:t>
            </a:r>
          </a:p>
          <a:p>
            <a:pPr marL="203454" indent="-162763" algn="just" defTabSz="813816">
              <a:lnSpc>
                <a:spcPct val="150000"/>
              </a:lnSpc>
              <a:spcBef>
                <a:spcPts val="500"/>
              </a:spcBef>
              <a:defRPr sz="2136"/>
            </a:pPr>
            <a:r>
              <a:t>2. Reconstruction with a 2-part chrome-cobalt prosthesis.</a:t>
            </a:r>
          </a:p>
          <a:p>
            <a:pPr marL="203454" indent="-162763" algn="just" defTabSz="813816">
              <a:lnSpc>
                <a:spcPct val="150000"/>
              </a:lnSpc>
              <a:spcBef>
                <a:spcPts val="500"/>
              </a:spcBef>
              <a:defRPr sz="2136"/>
            </a:pPr>
            <a:r>
              <a:t>3. Reconstruction with a Silastic dimethyl-polycyloxaine (rubber silicone) implant.</a:t>
            </a:r>
          </a:p>
          <a:p>
            <a:pPr marL="203454" indent="-162763" algn="just" defTabSz="813816">
              <a:lnSpc>
                <a:spcPct val="150000"/>
              </a:lnSpc>
              <a:spcBef>
                <a:spcPts val="500"/>
              </a:spcBef>
              <a:defRPr sz="2136"/>
            </a:pPr>
            <a:r>
              <a:t>4. Reconstruction by the use of temporalis muscle interposition Arthroplasty</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reauricular incision"/>
          <p:cNvSpPr txBox="1">
            <a:spLocks noGrp="1"/>
          </p:cNvSpPr>
          <p:nvPr>
            <p:ph type="title"/>
          </p:nvPr>
        </p:nvSpPr>
        <p:spPr>
          <a:xfrm>
            <a:off x="21906" y="875454"/>
            <a:ext cx="2953513" cy="2176273"/>
          </a:xfrm>
          <a:prstGeom prst="rect">
            <a:avLst/>
          </a:prstGeom>
        </p:spPr>
        <p:txBody>
          <a:bodyPr/>
          <a:lstStyle/>
          <a:p>
            <a:r>
              <a:t>Preauricular incision </a:t>
            </a:r>
          </a:p>
        </p:txBody>
      </p:sp>
      <p:pic>
        <p:nvPicPr>
          <p:cNvPr id="176" name="IMG_6593.jpeg" descr="IMG_6593.jpeg"/>
          <p:cNvPicPr>
            <a:picLocks noGrp="1" noChangeAspect="1"/>
          </p:cNvPicPr>
          <p:nvPr>
            <p:ph type="pic" idx="21"/>
          </p:nvPr>
        </p:nvPicPr>
        <p:blipFill>
          <a:blip r:embed="rId2">
            <a:extLst/>
          </a:blip>
          <a:srcRect t="18907" b="18907"/>
          <a:stretch>
            <a:fillRect/>
          </a:stretch>
        </p:blipFill>
        <p:spPr>
          <a:xfrm>
            <a:off x="3384713" y="947260"/>
            <a:ext cx="5651174" cy="4691540"/>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xfrm>
            <a:off x="251519" y="260647"/>
            <a:ext cx="7315201" cy="1154098"/>
          </a:xfrm>
          <a:prstGeom prst="rect">
            <a:avLst/>
          </a:prstGeom>
        </p:spPr>
        <p:txBody>
          <a:bodyPr>
            <a:normAutofit fontScale="90000"/>
          </a:bodyPr>
          <a:lstStyle>
            <a:lvl1pPr>
              <a:defRPr sz="3600" b="1"/>
            </a:lvl1pPr>
          </a:lstStyle>
          <a:p>
            <a:r>
              <a:t>Temporomandibular pain dysfunction syndrome</a:t>
            </a:r>
          </a:p>
        </p:txBody>
      </p:sp>
      <p:sp>
        <p:nvSpPr>
          <p:cNvPr id="179" name="Content Placeholder 2"/>
          <p:cNvSpPr txBox="1">
            <a:spLocks noGrp="1"/>
          </p:cNvSpPr>
          <p:nvPr>
            <p:ph type="body" idx="1"/>
          </p:nvPr>
        </p:nvSpPr>
        <p:spPr>
          <a:xfrm>
            <a:off x="899592" y="1556792"/>
            <a:ext cx="7315200" cy="4536546"/>
          </a:xfrm>
          <a:prstGeom prst="rect">
            <a:avLst/>
          </a:prstGeom>
        </p:spPr>
        <p:txBody>
          <a:bodyPr>
            <a:normAutofit lnSpcReduction="10000"/>
          </a:bodyPr>
          <a:lstStyle/>
          <a:p>
            <a:pPr algn="just">
              <a:lnSpc>
                <a:spcPct val="150000"/>
              </a:lnSpc>
              <a:spcBef>
                <a:spcPts val="500"/>
              </a:spcBef>
              <a:defRPr sz="2400"/>
            </a:pPr>
            <a:r>
              <a:rPr dirty="0" err="1"/>
              <a:t>Temporomandibular</a:t>
            </a:r>
            <a:r>
              <a:rPr dirty="0"/>
              <a:t> joint (TMJ) pain–dysfunction syndrome refers to a common triad of </a:t>
            </a:r>
            <a:r>
              <a:rPr u="sng" dirty="0"/>
              <a:t>jaw clicking, jaw locking (or limitation of opening) and/or pain</a:t>
            </a:r>
          </a:p>
          <a:p>
            <a:pPr algn="just">
              <a:lnSpc>
                <a:spcPct val="150000"/>
              </a:lnSpc>
              <a:spcBef>
                <a:spcPts val="500"/>
              </a:spcBef>
              <a:defRPr sz="2400"/>
            </a:pPr>
            <a:r>
              <a:rPr dirty="0"/>
              <a:t>■ This afflicts young people mainly, typically teenagers or young adults, especially females</a:t>
            </a:r>
          </a:p>
          <a:p>
            <a:pPr algn="just">
              <a:lnSpc>
                <a:spcPct val="150000"/>
              </a:lnSpc>
              <a:spcBef>
                <a:spcPts val="500"/>
              </a:spcBef>
              <a:defRPr sz="2400"/>
            </a:pPr>
            <a:r>
              <a:rPr dirty="0"/>
              <a:t>■ Trauma and stress appear to predispose</a:t>
            </a:r>
          </a:p>
          <a:p>
            <a:pPr algn="just">
              <a:lnSpc>
                <a:spcPct val="150000"/>
              </a:lnSpc>
              <a:spcBef>
                <a:spcPts val="500"/>
              </a:spcBef>
              <a:defRPr sz="2400"/>
            </a:pPr>
            <a:r>
              <a:rPr dirty="0"/>
              <a:t>■ Management is variously by rest, exercise or other therapies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noGrp="1"/>
          </p:cNvSpPr>
          <p:nvPr>
            <p:ph type="title"/>
          </p:nvPr>
        </p:nvSpPr>
        <p:spPr>
          <a:xfrm>
            <a:off x="323528" y="-171400"/>
            <a:ext cx="7315201" cy="1154098"/>
          </a:xfrm>
          <a:prstGeom prst="rect">
            <a:avLst/>
          </a:prstGeom>
        </p:spPr>
        <p:txBody>
          <a:bodyPr/>
          <a:lstStyle>
            <a:lvl1pPr>
              <a:defRPr sz="3600" b="1"/>
            </a:lvl1pPr>
          </a:lstStyle>
          <a:p>
            <a:r>
              <a:rPr dirty="0"/>
              <a:t>Septic arthritis </a:t>
            </a:r>
          </a:p>
        </p:txBody>
      </p:sp>
      <p:sp>
        <p:nvSpPr>
          <p:cNvPr id="182" name="Content Placeholder 2"/>
          <p:cNvSpPr txBox="1">
            <a:spLocks noGrp="1"/>
          </p:cNvSpPr>
          <p:nvPr>
            <p:ph type="body" idx="1"/>
          </p:nvPr>
        </p:nvSpPr>
        <p:spPr>
          <a:xfrm>
            <a:off x="971600" y="1340768"/>
            <a:ext cx="7315200" cy="4752529"/>
          </a:xfrm>
          <a:prstGeom prst="rect">
            <a:avLst/>
          </a:prstGeom>
        </p:spPr>
        <p:txBody>
          <a:bodyPr>
            <a:normAutofit lnSpcReduction="10000"/>
          </a:bodyPr>
          <a:lstStyle/>
          <a:p>
            <a:pPr marL="0" indent="45719" algn="just">
              <a:lnSpc>
                <a:spcPct val="160000"/>
              </a:lnSpc>
              <a:buSzTx/>
              <a:buFont typeface="Wingdings"/>
              <a:buNone/>
              <a:defRPr b="1" u="sng"/>
            </a:pPr>
            <a:r>
              <a:rPr dirty="0"/>
              <a:t>Three routes of entry:</a:t>
            </a:r>
          </a:p>
          <a:p>
            <a:pPr algn="just">
              <a:lnSpc>
                <a:spcPct val="160000"/>
              </a:lnSpc>
            </a:pPr>
            <a:r>
              <a:rPr dirty="0"/>
              <a:t>• </a:t>
            </a:r>
            <a:r>
              <a:rPr dirty="0" err="1"/>
              <a:t>haematogenous</a:t>
            </a:r>
            <a:r>
              <a:rPr dirty="0"/>
              <a:t> (most common);</a:t>
            </a:r>
          </a:p>
          <a:p>
            <a:pPr algn="just">
              <a:lnSpc>
                <a:spcPct val="160000"/>
              </a:lnSpc>
            </a:pPr>
            <a:r>
              <a:rPr dirty="0"/>
              <a:t>• spread of local infection;</a:t>
            </a:r>
          </a:p>
          <a:p>
            <a:pPr algn="just">
              <a:lnSpc>
                <a:spcPct val="160000"/>
              </a:lnSpc>
            </a:pPr>
            <a:r>
              <a:rPr dirty="0"/>
              <a:t>• direct inoculation (e.g. penetrating trauma).</a:t>
            </a:r>
          </a:p>
          <a:p>
            <a:pPr marL="0" indent="45719" algn="just">
              <a:lnSpc>
                <a:spcPct val="160000"/>
              </a:lnSpc>
              <a:buSzTx/>
              <a:buFont typeface="Wingdings"/>
              <a:buNone/>
              <a:defRPr b="1" u="sng"/>
            </a:pPr>
            <a:r>
              <a:rPr dirty="0"/>
              <a:t>Most common organisms:</a:t>
            </a:r>
          </a:p>
          <a:p>
            <a:pPr algn="just">
              <a:lnSpc>
                <a:spcPct val="160000"/>
              </a:lnSpc>
            </a:pPr>
            <a:r>
              <a:rPr dirty="0"/>
              <a:t>• </a:t>
            </a:r>
            <a:r>
              <a:rPr i="1" dirty="0"/>
              <a:t>S. </a:t>
            </a:r>
            <a:r>
              <a:rPr i="1" dirty="0" err="1"/>
              <a:t>aureus</a:t>
            </a:r>
            <a:r>
              <a:rPr dirty="0"/>
              <a:t>;</a:t>
            </a:r>
          </a:p>
          <a:p>
            <a:pPr algn="just">
              <a:lnSpc>
                <a:spcPct val="160000"/>
              </a:lnSpc>
            </a:pPr>
            <a:r>
              <a:rPr dirty="0"/>
              <a:t>• </a:t>
            </a:r>
            <a:r>
              <a:rPr i="1" dirty="0"/>
              <a:t>Neisseria </a:t>
            </a:r>
            <a:r>
              <a:rPr dirty="0"/>
              <a:t>spp.;</a:t>
            </a:r>
          </a:p>
          <a:p>
            <a:pPr algn="just">
              <a:lnSpc>
                <a:spcPct val="160000"/>
              </a:lnSpc>
            </a:pPr>
            <a:r>
              <a:rPr dirty="0"/>
              <a:t>• </a:t>
            </a:r>
            <a:r>
              <a:rPr i="1" dirty="0" err="1"/>
              <a:t>Haemophilus</a:t>
            </a:r>
            <a:r>
              <a:rPr i="1" dirty="0"/>
              <a:t> </a:t>
            </a:r>
            <a:r>
              <a:rPr dirty="0"/>
              <a:t>spp.;</a:t>
            </a:r>
          </a:p>
          <a:p>
            <a:pPr algn="just">
              <a:lnSpc>
                <a:spcPct val="160000"/>
              </a:lnSpc>
            </a:pPr>
            <a:r>
              <a:rPr dirty="0"/>
              <a:t>• </a:t>
            </a:r>
            <a:r>
              <a:rPr i="1" dirty="0"/>
              <a:t>Streptococcus </a:t>
            </a:r>
            <a:r>
              <a:rPr dirty="0"/>
              <a:t>spp.</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980728"/>
            <a:ext cx="8424936" cy="5760640"/>
          </a:xfrm>
        </p:spPr>
        <p:txBody>
          <a:bodyPr>
            <a:normAutofit fontScale="85000" lnSpcReduction="10000"/>
          </a:bodyPr>
          <a:lstStyle/>
          <a:p>
            <a:pPr algn="just"/>
            <a:r>
              <a:rPr lang="en-US" b="1" u="sng" dirty="0" smtClean="0">
                <a:latin typeface="Times New Roman" pitchFamily="18" charset="0"/>
                <a:cs typeface="Times New Roman" pitchFamily="18" charset="0"/>
              </a:rPr>
              <a:t>1</a:t>
            </a:r>
            <a:r>
              <a:rPr lang="en-US" b="1" u="sng" dirty="0">
                <a:latin typeface="Times New Roman" pitchFamily="18" charset="0"/>
                <a:cs typeface="Times New Roman" pitchFamily="18" charset="0"/>
              </a:rPr>
              <a:t>. Bones Involved:</a:t>
            </a:r>
          </a:p>
          <a:p>
            <a:pPr algn="just"/>
            <a:r>
              <a:rPr lang="en-US" dirty="0">
                <a:latin typeface="Times New Roman" pitchFamily="18" charset="0"/>
                <a:cs typeface="Times New Roman" pitchFamily="18" charset="0"/>
              </a:rPr>
              <a:t> • Mandible (Lower Jaw): The condyle of the mandible fits into the temporal bone.</a:t>
            </a:r>
          </a:p>
          <a:p>
            <a:pPr algn="just"/>
            <a:r>
              <a:rPr lang="en-US" dirty="0">
                <a:latin typeface="Times New Roman" pitchFamily="18" charset="0"/>
                <a:cs typeface="Times New Roman" pitchFamily="18" charset="0"/>
              </a:rPr>
              <a:t> • Temporal Bone: Houses the mandibular fossa and articular </a:t>
            </a:r>
            <a:r>
              <a:rPr lang="en-US" dirty="0" smtClean="0">
                <a:latin typeface="Times New Roman" pitchFamily="18" charset="0"/>
                <a:cs typeface="Times New Roman" pitchFamily="18" charset="0"/>
              </a:rPr>
              <a:t>eminence.</a:t>
            </a:r>
            <a:endParaRPr lang="en-US" dirty="0">
              <a:latin typeface="Times New Roman" pitchFamily="18" charset="0"/>
              <a:cs typeface="Times New Roman" pitchFamily="18" charset="0"/>
            </a:endParaRPr>
          </a:p>
          <a:p>
            <a:pPr algn="just"/>
            <a:r>
              <a:rPr lang="en-US" b="1" u="sng" dirty="0">
                <a:latin typeface="Times New Roman" pitchFamily="18" charset="0"/>
                <a:cs typeface="Times New Roman" pitchFamily="18" charset="0"/>
              </a:rPr>
              <a:t> 2. Articular Disc (Meniscus):</a:t>
            </a:r>
          </a:p>
          <a:p>
            <a:pPr algn="just"/>
            <a:r>
              <a:rPr lang="en-US" dirty="0">
                <a:latin typeface="Times New Roman" pitchFamily="18" charset="0"/>
                <a:cs typeface="Times New Roman" pitchFamily="18" charset="0"/>
              </a:rPr>
              <a:t> • A </a:t>
            </a:r>
            <a:r>
              <a:rPr lang="en-US" dirty="0" err="1">
                <a:latin typeface="Times New Roman" pitchFamily="18" charset="0"/>
                <a:cs typeface="Times New Roman" pitchFamily="18" charset="0"/>
              </a:rPr>
              <a:t>fibrocartilaginous</a:t>
            </a:r>
            <a:r>
              <a:rPr lang="en-US" dirty="0">
                <a:latin typeface="Times New Roman" pitchFamily="18" charset="0"/>
                <a:cs typeface="Times New Roman" pitchFamily="18" charset="0"/>
              </a:rPr>
              <a:t> disc between the condyle and temporal bone.</a:t>
            </a:r>
          </a:p>
          <a:p>
            <a:pPr algn="just"/>
            <a:r>
              <a:rPr lang="en-US" dirty="0">
                <a:latin typeface="Times New Roman" pitchFamily="18" charset="0"/>
                <a:cs typeface="Times New Roman" pitchFamily="18" charset="0"/>
              </a:rPr>
              <a:t> • Functions as a cushion, absorbing shock and ensuring smooth movement.</a:t>
            </a:r>
          </a:p>
          <a:p>
            <a:pPr algn="just"/>
            <a:r>
              <a:rPr lang="en-US" b="1" u="sng" dirty="0" smtClean="0">
                <a:latin typeface="Times New Roman" pitchFamily="18" charset="0"/>
                <a:cs typeface="Times New Roman" pitchFamily="18" charset="0"/>
              </a:rPr>
              <a:t>3</a:t>
            </a:r>
            <a:r>
              <a:rPr lang="en-US" b="1" u="sng" dirty="0">
                <a:latin typeface="Times New Roman" pitchFamily="18" charset="0"/>
                <a:cs typeface="Times New Roman" pitchFamily="18" charset="0"/>
              </a:rPr>
              <a:t>. Ligaments:</a:t>
            </a:r>
          </a:p>
          <a:p>
            <a:pPr algn="just"/>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Temporomandibular</a:t>
            </a:r>
            <a:r>
              <a:rPr lang="en-US" dirty="0">
                <a:latin typeface="Times New Roman" pitchFamily="18" charset="0"/>
                <a:cs typeface="Times New Roman" pitchFamily="18" charset="0"/>
              </a:rPr>
              <a:t> Ligament: Supports and limits jaw movement.</a:t>
            </a:r>
          </a:p>
          <a:p>
            <a:pPr algn="just"/>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Stylomandibular</a:t>
            </a:r>
            <a:r>
              <a:rPr lang="en-US" dirty="0">
                <a:latin typeface="Times New Roman" pitchFamily="18" charset="0"/>
                <a:cs typeface="Times New Roman" pitchFamily="18" charset="0"/>
              </a:rPr>
              <a:t> Ligament: Connects the </a:t>
            </a:r>
            <a:r>
              <a:rPr lang="en-US" dirty="0" err="1">
                <a:latin typeface="Times New Roman" pitchFamily="18" charset="0"/>
                <a:cs typeface="Times New Roman" pitchFamily="18" charset="0"/>
              </a:rPr>
              <a:t>styloid</a:t>
            </a:r>
            <a:r>
              <a:rPr lang="en-US" dirty="0">
                <a:latin typeface="Times New Roman" pitchFamily="18" charset="0"/>
                <a:cs typeface="Times New Roman" pitchFamily="18" charset="0"/>
              </a:rPr>
              <a:t> process to the mandible.</a:t>
            </a:r>
          </a:p>
          <a:p>
            <a:pPr algn="just"/>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Sphenomandibular</a:t>
            </a:r>
            <a:r>
              <a:rPr lang="en-US" dirty="0">
                <a:latin typeface="Times New Roman" pitchFamily="18" charset="0"/>
                <a:cs typeface="Times New Roman" pitchFamily="18" charset="0"/>
              </a:rPr>
              <a:t> Ligament: Supports the mandible and limits excessive motion.</a:t>
            </a:r>
          </a:p>
          <a:p>
            <a:pPr algn="just"/>
            <a:r>
              <a:rPr lang="en-US" b="1" u="sng" dirty="0">
                <a:latin typeface="Times New Roman" pitchFamily="18" charset="0"/>
                <a:cs typeface="Times New Roman" pitchFamily="18" charset="0"/>
              </a:rPr>
              <a:t> 4. Muscles Controlling TMJ Movement:</a:t>
            </a:r>
          </a:p>
          <a:p>
            <a:pPr algn="just"/>
            <a:r>
              <a:rPr lang="en-US" dirty="0">
                <a:latin typeface="Times New Roman" pitchFamily="18" charset="0"/>
                <a:cs typeface="Times New Roman" pitchFamily="18" charset="0"/>
              </a:rPr>
              <a:t> • Masseter: Elevates (closes) the jaw.</a:t>
            </a:r>
          </a:p>
          <a:p>
            <a:pPr algn="just"/>
            <a:r>
              <a:rPr lang="en-US" dirty="0">
                <a:latin typeface="Times New Roman" pitchFamily="18" charset="0"/>
                <a:cs typeface="Times New Roman" pitchFamily="18" charset="0"/>
              </a:rPr>
              <a:t> • Temporalis: Elevates and retracts the jaw.</a:t>
            </a:r>
          </a:p>
          <a:p>
            <a:pPr algn="just"/>
            <a:r>
              <a:rPr lang="en-US" dirty="0">
                <a:latin typeface="Times New Roman" pitchFamily="18" charset="0"/>
                <a:cs typeface="Times New Roman" pitchFamily="18" charset="0"/>
              </a:rPr>
              <a:t> • Lateral </a:t>
            </a:r>
            <a:r>
              <a:rPr lang="en-US" dirty="0" err="1">
                <a:latin typeface="Times New Roman" pitchFamily="18" charset="0"/>
                <a:cs typeface="Times New Roman" pitchFamily="18" charset="0"/>
              </a:rPr>
              <a:t>Pterygoid</a:t>
            </a:r>
            <a:r>
              <a:rPr lang="en-US" dirty="0">
                <a:latin typeface="Times New Roman" pitchFamily="18" charset="0"/>
                <a:cs typeface="Times New Roman" pitchFamily="18" charset="0"/>
              </a:rPr>
              <a:t>: Opens the jaw and assists in side-to-side movement.</a:t>
            </a:r>
          </a:p>
          <a:p>
            <a:pPr algn="just"/>
            <a:r>
              <a:rPr lang="en-US" dirty="0">
                <a:latin typeface="Times New Roman" pitchFamily="18" charset="0"/>
                <a:cs typeface="Times New Roman" pitchFamily="18" charset="0"/>
              </a:rPr>
              <a:t> • Medial </a:t>
            </a:r>
            <a:r>
              <a:rPr lang="en-US" dirty="0" err="1">
                <a:latin typeface="Times New Roman" pitchFamily="18" charset="0"/>
                <a:cs typeface="Times New Roman" pitchFamily="18" charset="0"/>
              </a:rPr>
              <a:t>Pterygoid</a:t>
            </a:r>
            <a:r>
              <a:rPr lang="en-US" dirty="0">
                <a:latin typeface="Times New Roman" pitchFamily="18" charset="0"/>
                <a:cs typeface="Times New Roman" pitchFamily="18" charset="0"/>
              </a:rPr>
              <a:t>: Assists in elevation and side-to-side movement.</a:t>
            </a:r>
          </a:p>
          <a:p>
            <a:pPr algn="just"/>
            <a:r>
              <a:rPr lang="en-US" b="1" u="sng" dirty="0">
                <a:latin typeface="Times New Roman" pitchFamily="18" charset="0"/>
                <a:cs typeface="Times New Roman" pitchFamily="18" charset="0"/>
              </a:rPr>
              <a:t> 5. Nerve Supply:</a:t>
            </a:r>
          </a:p>
          <a:p>
            <a:pPr algn="just"/>
            <a:r>
              <a:rPr lang="en-US" dirty="0">
                <a:latin typeface="Times New Roman" pitchFamily="18" charset="0"/>
                <a:cs typeface="Times New Roman" pitchFamily="18" charset="0"/>
              </a:rPr>
              <a:t> • Supplied by the mandibular branch (V3) of the trigeminal nerve (cranial nerve V).</a:t>
            </a:r>
          </a:p>
          <a:p>
            <a:pPr algn="just"/>
            <a:r>
              <a:rPr lang="en-US" b="1" u="sng" dirty="0">
                <a:latin typeface="Times New Roman" pitchFamily="18" charset="0"/>
                <a:cs typeface="Times New Roman" pitchFamily="18" charset="0"/>
              </a:rPr>
              <a:t> 6. Vascular Supply:</a:t>
            </a:r>
          </a:p>
          <a:p>
            <a:pPr algn="just"/>
            <a:r>
              <a:rPr lang="en-US" dirty="0">
                <a:latin typeface="Times New Roman" pitchFamily="18" charset="0"/>
                <a:cs typeface="Times New Roman" pitchFamily="18" charset="0"/>
              </a:rPr>
              <a:t> • Branches from the maxillary artery, including the superficial temporal and deep auricular arteries.</a:t>
            </a:r>
          </a:p>
          <a:p>
            <a:pPr algn="just"/>
            <a:endParaRPr lang="en-US" dirty="0">
              <a:latin typeface="Times New Roman" pitchFamily="18" charset="0"/>
              <a:cs typeface="Times New Roman" pitchFamily="18" charset="0"/>
            </a:endParaRPr>
          </a:p>
          <a:p>
            <a:pPr algn="just"/>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113389644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ontent Placeholder 2"/>
          <p:cNvSpPr txBox="1">
            <a:spLocks noGrp="1"/>
          </p:cNvSpPr>
          <p:nvPr>
            <p:ph type="body" idx="1"/>
          </p:nvPr>
        </p:nvSpPr>
        <p:spPr>
          <a:xfrm>
            <a:off x="914400" y="1700808"/>
            <a:ext cx="7315200" cy="4608554"/>
          </a:xfrm>
          <a:prstGeom prst="rect">
            <a:avLst/>
          </a:prstGeom>
        </p:spPr>
        <p:txBody>
          <a:bodyPr/>
          <a:lstStyle/>
          <a:p>
            <a:pPr algn="just">
              <a:lnSpc>
                <a:spcPct val="150000"/>
              </a:lnSpc>
              <a:spcBef>
                <a:spcPts val="500"/>
              </a:spcBef>
              <a:defRPr sz="2400" b="1" u="sng"/>
            </a:pPr>
            <a:r>
              <a:t>clinically</a:t>
            </a:r>
            <a:r>
              <a:rPr b="0" u="none"/>
              <a:t> present as a jaw deviation, limited opening, and pain</a:t>
            </a:r>
          </a:p>
          <a:p>
            <a:pPr algn="just">
              <a:lnSpc>
                <a:spcPct val="150000"/>
              </a:lnSpc>
              <a:spcBef>
                <a:spcPts val="500"/>
              </a:spcBef>
              <a:defRPr sz="2400" b="1" u="sng"/>
            </a:pPr>
            <a:r>
              <a:t>investigation</a:t>
            </a:r>
            <a:r>
              <a:rPr b="0" i="1" u="none"/>
              <a:t>— </a:t>
            </a:r>
            <a:r>
              <a:rPr b="0" u="none"/>
              <a:t>joint aspirate for microscopy and culture and sensitivity</a:t>
            </a:r>
          </a:p>
          <a:p>
            <a:pPr algn="just">
              <a:lnSpc>
                <a:spcPct val="150000"/>
              </a:lnSpc>
              <a:spcBef>
                <a:spcPts val="500"/>
              </a:spcBef>
              <a:defRPr sz="2400" b="1" u="sng"/>
            </a:pPr>
            <a:r>
              <a:t>Treatment</a:t>
            </a:r>
            <a:r>
              <a:rPr b="0" u="none"/>
              <a:t> is with IV antibiotics but aspirational drainage or open debridement may be required</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251519" y="188639"/>
            <a:ext cx="7315201" cy="1154098"/>
          </a:xfrm>
          <a:prstGeom prst="rect">
            <a:avLst/>
          </a:prstGeom>
        </p:spPr>
        <p:txBody>
          <a:bodyPr/>
          <a:lstStyle>
            <a:lvl1pPr>
              <a:defRPr b="1"/>
            </a:lvl1pPr>
          </a:lstStyle>
          <a:p>
            <a:r>
              <a:t>Rheumatoid arthritis</a:t>
            </a:r>
          </a:p>
        </p:txBody>
      </p:sp>
      <p:sp>
        <p:nvSpPr>
          <p:cNvPr id="187" name="Content Placeholder 2"/>
          <p:cNvSpPr txBox="1">
            <a:spLocks noGrp="1"/>
          </p:cNvSpPr>
          <p:nvPr>
            <p:ph type="body" idx="1"/>
          </p:nvPr>
        </p:nvSpPr>
        <p:spPr>
          <a:xfrm>
            <a:off x="914400" y="1556791"/>
            <a:ext cx="7315200" cy="5040562"/>
          </a:xfrm>
          <a:prstGeom prst="rect">
            <a:avLst/>
          </a:prstGeom>
        </p:spPr>
        <p:txBody>
          <a:bodyPr/>
          <a:lstStyle/>
          <a:p>
            <a:pPr algn="just">
              <a:lnSpc>
                <a:spcPct val="135000"/>
              </a:lnSpc>
            </a:pPr>
            <a:r>
              <a:t>is an autoimmune disease of unknown cause.</a:t>
            </a:r>
          </a:p>
          <a:p>
            <a:pPr algn="just">
              <a:lnSpc>
                <a:spcPct val="135000"/>
              </a:lnSpc>
            </a:pPr>
            <a:r>
              <a:t> The disease target is the synovial membrane, which is infiltrated by inflammatory cells, enlarges and grows across the joint surface causing resorption and joint destruction. The main features are chronic inflammation of many joints, pain and progressive limitation of movement of small joints. </a:t>
            </a:r>
          </a:p>
          <a:p>
            <a:pPr algn="just">
              <a:lnSpc>
                <a:spcPct val="135000"/>
              </a:lnSpc>
              <a:defRPr b="1" i="1"/>
            </a:pPr>
            <a:r>
              <a:t>Radiography</a:t>
            </a:r>
            <a:r>
              <a:rPr b="0" i="0"/>
              <a:t> shows flattening of the condyles with loss of contour and irregularity of the articular surface as typical findings. The joint space may be widened by exudate in the acute phases but later narrowed. and the margins of the condyles become irregular.</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a:spLocks noGrp="1"/>
          </p:cNvSpPr>
          <p:nvPr>
            <p:ph type="title"/>
          </p:nvPr>
        </p:nvSpPr>
        <p:spPr>
          <a:prstGeom prst="rect">
            <a:avLst/>
          </a:prstGeom>
        </p:spPr>
        <p:txBody>
          <a:bodyPr/>
          <a:lstStyle/>
          <a:p>
            <a:endParaRPr/>
          </a:p>
        </p:txBody>
      </p:sp>
      <p:sp>
        <p:nvSpPr>
          <p:cNvPr id="190" name="Content Placeholder 2"/>
          <p:cNvSpPr txBox="1">
            <a:spLocks noGrp="1"/>
          </p:cNvSpPr>
          <p:nvPr>
            <p:ph type="body" idx="1"/>
          </p:nvPr>
        </p:nvSpPr>
        <p:spPr>
          <a:xfrm>
            <a:off x="914400" y="764704"/>
            <a:ext cx="7315200" cy="5544657"/>
          </a:xfrm>
          <a:prstGeom prst="rect">
            <a:avLst/>
          </a:prstGeom>
        </p:spPr>
        <p:txBody>
          <a:bodyPr>
            <a:normAutofit lnSpcReduction="10000"/>
          </a:bodyPr>
          <a:lstStyle/>
          <a:p>
            <a:pPr marL="0" indent="45719" algn="just">
              <a:lnSpc>
                <a:spcPct val="150000"/>
              </a:lnSpc>
              <a:spcBef>
                <a:spcPts val="500"/>
              </a:spcBef>
              <a:buSzTx/>
              <a:buFont typeface="Wingdings"/>
              <a:buNone/>
              <a:defRPr sz="2400" b="1" u="sng"/>
            </a:pPr>
            <a:r>
              <a:t>Management</a:t>
            </a:r>
          </a:p>
          <a:p>
            <a:pPr algn="just">
              <a:lnSpc>
                <a:spcPct val="150000"/>
              </a:lnSpc>
              <a:spcBef>
                <a:spcPts val="500"/>
              </a:spcBef>
              <a:defRPr sz="2400"/>
            </a:pPr>
            <a:r>
              <a:t>Patients may be taking a range of medications including non-steroidal anti-inflammatory drugs, and colloidal gold injections, methotrexate, azathioprine, </a:t>
            </a:r>
          </a:p>
          <a:p>
            <a:pPr algn="just">
              <a:lnSpc>
                <a:spcPct val="150000"/>
              </a:lnSpc>
              <a:spcBef>
                <a:spcPts val="500"/>
              </a:spcBef>
              <a:defRPr sz="2400"/>
            </a:pPr>
            <a:r>
              <a:t>If joint symptoms are severe, a corticosteroid injection into the joint space may reduce pain and swelling. There is no effect of steroids on disease progression and no evidence that they can allow normal condylar growth.</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179511" y="332656"/>
            <a:ext cx="7315201" cy="1154098"/>
          </a:xfrm>
          <a:prstGeom prst="rect">
            <a:avLst/>
          </a:prstGeom>
        </p:spPr>
        <p:txBody>
          <a:bodyPr>
            <a:normAutofit fontScale="90000"/>
          </a:bodyPr>
          <a:lstStyle/>
          <a:p>
            <a:pPr>
              <a:defRPr sz="3600" b="1"/>
            </a:pPr>
            <a:r>
              <a:t>Osteoarthritis</a:t>
            </a:r>
            <a:br/>
            <a:endParaRPr/>
          </a:p>
        </p:txBody>
      </p:sp>
      <p:sp>
        <p:nvSpPr>
          <p:cNvPr id="193" name="Content Placeholder 2"/>
          <p:cNvSpPr txBox="1">
            <a:spLocks noGrp="1"/>
          </p:cNvSpPr>
          <p:nvPr>
            <p:ph type="body" idx="1"/>
          </p:nvPr>
        </p:nvSpPr>
        <p:spPr>
          <a:xfrm>
            <a:off x="914400" y="1196751"/>
            <a:ext cx="7315200" cy="5112611"/>
          </a:xfrm>
          <a:prstGeom prst="rect">
            <a:avLst/>
          </a:prstGeom>
        </p:spPr>
        <p:txBody>
          <a:bodyPr/>
          <a:lstStyle/>
          <a:p>
            <a:pPr algn="just">
              <a:lnSpc>
                <a:spcPct val="135000"/>
              </a:lnSpc>
            </a:pPr>
            <a:r>
              <a:t>is a disorder of cartilaginous repair. Alterations in cartilage matrix appear to be the cause and are linked to several gene defects. Erosion of cartilage causes resorption of the underlying bone, which distorts, collapses and becomes sclerotic in response. New bone grows at the edge of the joint (osteophytes), limiting movement, and the capsule and ligaments are thickened. Inflammation is mild. Trauma and diabetes also predispose.</a:t>
            </a:r>
          </a:p>
          <a:p>
            <a:pPr algn="just">
              <a:lnSpc>
                <a:spcPct val="135000"/>
              </a:lnSpc>
            </a:pPr>
            <a:r>
              <a:t>Treatment is symptomatic, and anti-inflammatory analgesics are the main line of treatment. Corticosteroid injections have been tried, in late stage do high shave operation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a:spLocks noGrp="1"/>
          </p:cNvSpPr>
          <p:nvPr>
            <p:ph type="title"/>
          </p:nvPr>
        </p:nvSpPr>
        <p:spPr>
          <a:prstGeom prst="rect">
            <a:avLst/>
          </a:prstGeom>
        </p:spPr>
        <p:txBody>
          <a:bodyPr/>
          <a:lstStyle/>
          <a:p>
            <a:endParaRPr/>
          </a:p>
        </p:txBody>
      </p:sp>
      <p:sp>
        <p:nvSpPr>
          <p:cNvPr id="196" name="Content Placeholder 2"/>
          <p:cNvSpPr txBox="1">
            <a:spLocks noGrp="1"/>
          </p:cNvSpPr>
          <p:nvPr>
            <p:ph type="body" idx="1"/>
          </p:nvPr>
        </p:nvSpPr>
        <p:spPr>
          <a:prstGeom prst="rect">
            <a:avLst/>
          </a:prstGeom>
        </p:spPr>
        <p:txBody>
          <a:bodyPr/>
          <a:lstStyle/>
          <a:p>
            <a:endParaRPr/>
          </a:p>
        </p:txBody>
      </p:sp>
      <p:pic>
        <p:nvPicPr>
          <p:cNvPr id="197" name="Picture 2" descr="Picture 2"/>
          <p:cNvPicPr>
            <a:picLocks noChangeAspect="1"/>
          </p:cNvPicPr>
          <p:nvPr/>
        </p:nvPicPr>
        <p:blipFill>
          <a:blip r:embed="rId2">
            <a:extLst/>
          </a:blip>
          <a:stretch>
            <a:fillRect/>
          </a:stretch>
        </p:blipFill>
        <p:spPr>
          <a:xfrm>
            <a:off x="1547663" y="1571624"/>
            <a:ext cx="6552729" cy="4593679"/>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683568" y="764704"/>
            <a:ext cx="7315201" cy="1154097"/>
          </a:xfrm>
          <a:prstGeom prst="rect">
            <a:avLst/>
          </a:prstGeom>
        </p:spPr>
        <p:txBody>
          <a:bodyPr/>
          <a:lstStyle/>
          <a:p>
            <a:pPr>
              <a:defRPr sz="3600" b="1"/>
            </a:pPr>
            <a:r>
              <a:t>Neoplastic Diseases</a:t>
            </a:r>
            <a:br/>
            <a:endParaRPr/>
          </a:p>
        </p:txBody>
      </p:sp>
      <p:sp>
        <p:nvSpPr>
          <p:cNvPr id="200" name="Content Placeholder 2"/>
          <p:cNvSpPr txBox="1">
            <a:spLocks noGrp="1"/>
          </p:cNvSpPr>
          <p:nvPr>
            <p:ph type="body" idx="1"/>
          </p:nvPr>
        </p:nvSpPr>
        <p:spPr>
          <a:xfrm>
            <a:off x="914400" y="2348881"/>
            <a:ext cx="7315200" cy="3960481"/>
          </a:xfrm>
          <a:prstGeom prst="rect">
            <a:avLst/>
          </a:prstGeom>
        </p:spPr>
        <p:txBody>
          <a:bodyPr/>
          <a:lstStyle>
            <a:lvl1pPr algn="just">
              <a:lnSpc>
                <a:spcPct val="150000"/>
              </a:lnSpc>
              <a:spcBef>
                <a:spcPts val="500"/>
              </a:spcBef>
              <a:defRPr sz="2400"/>
            </a:lvl1pPr>
          </a:lstStyle>
          <a:p>
            <a:r>
              <a:t>Tumors affecting the TMJ area are exceedingly rare. The tissues from which a neoplasm may arise include the synovium, bone, cartilage, and associated musculature.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hank you"/>
          <p:cNvSpPr txBox="1">
            <a:spLocks noGrp="1"/>
          </p:cNvSpPr>
          <p:nvPr>
            <p:ph type="ctrTitle"/>
          </p:nvPr>
        </p:nvSpPr>
        <p:spPr>
          <a:xfrm>
            <a:off x="914400" y="2618043"/>
            <a:ext cx="7315200" cy="2595026"/>
          </a:xfrm>
          <a:prstGeom prst="rect">
            <a:avLst/>
          </a:prstGeom>
        </p:spPr>
        <p:txBody>
          <a:bodyPr/>
          <a:lstStyle/>
          <a:p>
            <a: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G_5473.jpeg" descr="IMG_5473.jpeg"/>
          <p:cNvPicPr>
            <a:picLocks noGrp="1" noChangeAspect="1"/>
          </p:cNvPicPr>
          <p:nvPr>
            <p:ph type="pic" idx="21"/>
          </p:nvPr>
        </p:nvPicPr>
        <p:blipFill>
          <a:blip r:embed="rId2">
            <a:extLst/>
          </a:blip>
          <a:srcRect t="13240" b="13240"/>
          <a:stretch>
            <a:fillRect/>
          </a:stretch>
        </p:blipFill>
        <p:spPr>
          <a:xfrm>
            <a:off x="1280254" y="322858"/>
            <a:ext cx="6837785" cy="567665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G_5471.jpeg" descr="IMG_5471.jpeg"/>
          <p:cNvPicPr>
            <a:picLocks noGrp="1" noChangeAspect="1"/>
          </p:cNvPicPr>
          <p:nvPr>
            <p:ph type="pic" idx="21"/>
          </p:nvPr>
        </p:nvPicPr>
        <p:blipFill>
          <a:blip r:embed="rId2">
            <a:extLst/>
          </a:blip>
          <a:srcRect l="8355" r="8355"/>
          <a:stretch>
            <a:fillRect/>
          </a:stretch>
        </p:blipFill>
        <p:spPr>
          <a:xfrm>
            <a:off x="1097359" y="357686"/>
            <a:ext cx="6949346" cy="576926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052736"/>
            <a:ext cx="8280920" cy="5616624"/>
          </a:xfrm>
        </p:spPr>
        <p:txBody>
          <a:bodyPr/>
          <a:lstStyle/>
          <a:p>
            <a:pPr algn="just">
              <a:lnSpc>
                <a:spcPct val="150000"/>
              </a:lnSpc>
            </a:pPr>
            <a:r>
              <a:rPr lang="en-US" b="1" u="sng" dirty="0">
                <a:latin typeface="Times New Roman" pitchFamily="18" charset="0"/>
                <a:cs typeface="Times New Roman" pitchFamily="18" charset="0"/>
              </a:rPr>
              <a:t>Movements of the TMJ:</a:t>
            </a:r>
          </a:p>
          <a:p>
            <a:pPr algn="just">
              <a:lnSpc>
                <a:spcPct val="150000"/>
              </a:lnSpc>
            </a:pPr>
            <a:r>
              <a:rPr lang="en-US" dirty="0">
                <a:latin typeface="Times New Roman" pitchFamily="18" charset="0"/>
                <a:cs typeface="Times New Roman" pitchFamily="18" charset="0"/>
              </a:rPr>
              <a:t> • Hinge (Rotation): Opening and closing the mouth.</a:t>
            </a:r>
          </a:p>
          <a:p>
            <a:pPr algn="just">
              <a:lnSpc>
                <a:spcPct val="150000"/>
              </a:lnSpc>
            </a:pPr>
            <a:r>
              <a:rPr lang="en-US" dirty="0">
                <a:latin typeface="Times New Roman" pitchFamily="18" charset="0"/>
                <a:cs typeface="Times New Roman" pitchFamily="18" charset="0"/>
              </a:rPr>
              <a:t> • Gliding (Translation): Moving the jaw forward (protrusion) and backward (retraction).</a:t>
            </a:r>
          </a:p>
          <a:p>
            <a:pPr algn="just">
              <a:lnSpc>
                <a:spcPct val="150000"/>
              </a:lnSpc>
            </a:pPr>
            <a:r>
              <a:rPr lang="en-US" dirty="0">
                <a:latin typeface="Times New Roman" pitchFamily="18" charset="0"/>
                <a:cs typeface="Times New Roman" pitchFamily="18" charset="0"/>
              </a:rPr>
              <a:t> • Lateral (Side-to-Side) Motion: Important for chewing.</a:t>
            </a:r>
          </a:p>
          <a:p>
            <a:pPr algn="just">
              <a:lnSpc>
                <a:spcPct val="150000"/>
              </a:lnSpc>
            </a:pPr>
            <a:r>
              <a:rPr lang="en-US" b="1" u="sng" dirty="0">
                <a:latin typeface="Times New Roman" pitchFamily="18" charset="0"/>
                <a:cs typeface="Times New Roman" pitchFamily="18" charset="0"/>
              </a:rPr>
              <a:t>Clinical Relevance:</a:t>
            </a:r>
          </a:p>
          <a:p>
            <a:pPr algn="just">
              <a:lnSpc>
                <a:spcPct val="150000"/>
              </a:lnSpc>
            </a:pP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Temporomandibular</a:t>
            </a:r>
            <a:r>
              <a:rPr lang="en-US" dirty="0">
                <a:latin typeface="Times New Roman" pitchFamily="18" charset="0"/>
                <a:cs typeface="Times New Roman" pitchFamily="18" charset="0"/>
              </a:rPr>
              <a:t> Disorder (TMD): Dysfunction of the TMJ, leading to pain, clicking, or limited movement.</a:t>
            </a:r>
          </a:p>
          <a:p>
            <a:pPr algn="just">
              <a:lnSpc>
                <a:spcPct val="150000"/>
              </a:lnSpc>
            </a:pPr>
            <a:r>
              <a:rPr lang="en-US" dirty="0">
                <a:latin typeface="Times New Roman" pitchFamily="18" charset="0"/>
                <a:cs typeface="Times New Roman" pitchFamily="18" charset="0"/>
              </a:rPr>
              <a:t> • Dislocation: Can occur when the condyle moves too far forward.</a:t>
            </a:r>
          </a:p>
          <a:p>
            <a:pPr algn="just">
              <a:lnSpc>
                <a:spcPct val="150000"/>
              </a:lnSpc>
            </a:pPr>
            <a:r>
              <a:rPr lang="en-US" dirty="0">
                <a:latin typeface="Times New Roman" pitchFamily="18" charset="0"/>
                <a:cs typeface="Times New Roman" pitchFamily="18" charset="0"/>
              </a:rPr>
              <a:t> • Bruxism (Teeth Grinding): Can cause excessive wear on the joint structures.</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41701510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ctrTitle"/>
          </p:nvPr>
        </p:nvSpPr>
        <p:spPr>
          <a:xfrm>
            <a:off x="914400" y="2516623"/>
            <a:ext cx="7315200" cy="2595027"/>
          </a:xfrm>
          <a:prstGeom prst="rect">
            <a:avLst/>
          </a:prstGeom>
        </p:spPr>
        <p:txBody>
          <a:bodyPr/>
          <a:lstStyle>
            <a:lvl1pPr algn="r"/>
          </a:lstStyle>
          <a:p>
            <a:r>
              <a:t>classification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xfrm>
            <a:off x="539552" y="0"/>
            <a:ext cx="7330008" cy="6336704"/>
          </a:xfrm>
          <a:prstGeom prst="rect">
            <a:avLst/>
          </a:prstGeom>
        </p:spPr>
        <p:txBody>
          <a:bodyPr/>
          <a:lstStyle/>
          <a:p>
            <a:pPr algn="just">
              <a:lnSpc>
                <a:spcPct val="120000"/>
              </a:lnSpc>
              <a:defRPr b="1" u="sng"/>
            </a:pPr>
            <a:r>
              <a:rPr dirty="0">
                <a:latin typeface="Times New Roman" pitchFamily="18" charset="0"/>
                <a:cs typeface="Times New Roman" pitchFamily="18" charset="0"/>
              </a:rPr>
              <a:t>1-Developmental</a:t>
            </a:r>
            <a:endParaRPr sz="1800" dirty="0">
              <a:latin typeface="Times New Roman" pitchFamily="18" charset="0"/>
              <a:cs typeface="Times New Roman" pitchFamily="18" charset="0"/>
            </a:endParaRPr>
          </a:p>
          <a:p>
            <a:pPr algn="just">
              <a:lnSpc>
                <a:spcPct val="120000"/>
              </a:lnSpc>
              <a:defRPr sz="1800"/>
            </a:pPr>
            <a:r>
              <a:rPr dirty="0">
                <a:latin typeface="Times New Roman" pitchFamily="18" charset="0"/>
                <a:cs typeface="Times New Roman" pitchFamily="18" charset="0"/>
              </a:rPr>
              <a:t>• Aplasia/ hypoplasia of the joint/ condyle• Condylar hyperplasia.</a:t>
            </a:r>
          </a:p>
          <a:p>
            <a:pPr algn="just">
              <a:lnSpc>
                <a:spcPct val="120000"/>
              </a:lnSpc>
              <a:defRPr b="1" u="sng"/>
            </a:pPr>
            <a:r>
              <a:rPr dirty="0">
                <a:latin typeface="Times New Roman" pitchFamily="18" charset="0"/>
                <a:cs typeface="Times New Roman" pitchFamily="18" charset="0"/>
              </a:rPr>
              <a:t>2- Traumatic</a:t>
            </a:r>
            <a:r>
              <a:rPr b="0" dirty="0">
                <a:latin typeface="Times New Roman" pitchFamily="18" charset="0"/>
                <a:cs typeface="Times New Roman" pitchFamily="18" charset="0"/>
              </a:rPr>
              <a:t>:</a:t>
            </a:r>
            <a:endParaRPr sz="1800" dirty="0">
              <a:latin typeface="Times New Roman" pitchFamily="18" charset="0"/>
              <a:cs typeface="Times New Roman" pitchFamily="18" charset="0"/>
            </a:endParaRPr>
          </a:p>
          <a:p>
            <a:pPr algn="just">
              <a:lnSpc>
                <a:spcPct val="120000"/>
              </a:lnSpc>
              <a:defRPr sz="1800"/>
            </a:pPr>
            <a:r>
              <a:rPr dirty="0">
                <a:latin typeface="Times New Roman" pitchFamily="18" charset="0"/>
                <a:cs typeface="Times New Roman" pitchFamily="18" charset="0"/>
              </a:rPr>
              <a:t>a-condylar fracture either intra &amp; extra articular</a:t>
            </a:r>
          </a:p>
          <a:p>
            <a:pPr algn="just">
              <a:lnSpc>
                <a:spcPct val="120000"/>
              </a:lnSpc>
              <a:defRPr sz="1800"/>
            </a:pPr>
            <a:r>
              <a:rPr dirty="0">
                <a:latin typeface="Times New Roman" pitchFamily="18" charset="0"/>
                <a:cs typeface="Times New Roman" pitchFamily="18" charset="0"/>
              </a:rPr>
              <a:t>b-tearing of disc</a:t>
            </a:r>
          </a:p>
          <a:p>
            <a:pPr algn="just">
              <a:lnSpc>
                <a:spcPct val="120000"/>
              </a:lnSpc>
              <a:defRPr sz="1800"/>
            </a:pPr>
            <a:r>
              <a:rPr dirty="0" err="1">
                <a:latin typeface="Times New Roman" pitchFamily="18" charset="0"/>
                <a:cs typeface="Times New Roman" pitchFamily="18" charset="0"/>
              </a:rPr>
              <a:t>c-sulaxation&amp;dislocation</a:t>
            </a:r>
            <a:r>
              <a:rPr dirty="0">
                <a:latin typeface="Times New Roman" pitchFamily="18" charset="0"/>
                <a:cs typeface="Times New Roman" pitchFamily="18" charset="0"/>
              </a:rPr>
              <a:t>, </a:t>
            </a:r>
          </a:p>
          <a:p>
            <a:pPr algn="just">
              <a:lnSpc>
                <a:spcPct val="120000"/>
              </a:lnSpc>
              <a:defRPr sz="1800" b="1" u="sng"/>
            </a:pPr>
            <a:r>
              <a:rPr dirty="0">
                <a:latin typeface="Times New Roman" pitchFamily="18" charset="0"/>
                <a:cs typeface="Times New Roman" pitchFamily="18" charset="0"/>
              </a:rPr>
              <a:t>3- infective condition</a:t>
            </a:r>
          </a:p>
          <a:p>
            <a:pPr algn="just">
              <a:lnSpc>
                <a:spcPct val="120000"/>
              </a:lnSpc>
              <a:defRPr sz="1800" b="1" u="sng"/>
            </a:pPr>
            <a:r>
              <a:rPr dirty="0">
                <a:latin typeface="Times New Roman" pitchFamily="18" charset="0"/>
                <a:cs typeface="Times New Roman" pitchFamily="18" charset="0"/>
              </a:rPr>
              <a:t>4-functional disturbance</a:t>
            </a:r>
          </a:p>
          <a:p>
            <a:pPr algn="just">
              <a:lnSpc>
                <a:spcPct val="120000"/>
              </a:lnSpc>
              <a:defRPr sz="1800"/>
            </a:pPr>
            <a:r>
              <a:rPr dirty="0">
                <a:latin typeface="Times New Roman" pitchFamily="18" charset="0"/>
                <a:cs typeface="Times New Roman" pitchFamily="18" charset="0"/>
              </a:rPr>
              <a:t>Disturbance of function like MFPDS</a:t>
            </a:r>
          </a:p>
          <a:p>
            <a:pPr algn="just">
              <a:lnSpc>
                <a:spcPct val="120000"/>
              </a:lnSpc>
              <a:defRPr sz="1800"/>
            </a:pPr>
            <a:r>
              <a:rPr dirty="0">
                <a:latin typeface="Times New Roman" pitchFamily="18" charset="0"/>
                <a:cs typeface="Times New Roman" pitchFamily="18" charset="0"/>
              </a:rPr>
              <a:t>Loss of function :</a:t>
            </a:r>
            <a:r>
              <a:rPr dirty="0" err="1">
                <a:latin typeface="Times New Roman" pitchFamily="18" charset="0"/>
                <a:cs typeface="Times New Roman" pitchFamily="18" charset="0"/>
              </a:rPr>
              <a:t>ankylosis</a:t>
            </a:r>
            <a:endParaRPr dirty="0">
              <a:latin typeface="Times New Roman" pitchFamily="18" charset="0"/>
              <a:cs typeface="Times New Roman" pitchFamily="18" charset="0"/>
            </a:endParaRPr>
          </a:p>
          <a:p>
            <a:pPr algn="just">
              <a:lnSpc>
                <a:spcPct val="120000"/>
              </a:lnSpc>
              <a:defRPr sz="1800" b="1" u="sng"/>
            </a:pPr>
            <a:r>
              <a:rPr dirty="0">
                <a:latin typeface="Times New Roman" pitchFamily="18" charset="0"/>
                <a:cs typeface="Times New Roman" pitchFamily="18" charset="0"/>
              </a:rPr>
              <a:t>5- degenerative disease</a:t>
            </a:r>
          </a:p>
          <a:p>
            <a:pPr algn="just">
              <a:lnSpc>
                <a:spcPct val="120000"/>
              </a:lnSpc>
              <a:defRPr sz="1800"/>
            </a:pPr>
            <a:r>
              <a:rPr dirty="0">
                <a:latin typeface="Times New Roman" pitchFamily="18" charset="0"/>
                <a:cs typeface="Times New Roman" pitchFamily="18" charset="0"/>
              </a:rPr>
              <a:t>a-OA &amp; b-RA</a:t>
            </a:r>
          </a:p>
          <a:p>
            <a:pPr algn="just">
              <a:lnSpc>
                <a:spcPct val="120000"/>
              </a:lnSpc>
              <a:defRPr sz="1800" b="1" u="sng"/>
            </a:pPr>
            <a:r>
              <a:rPr dirty="0">
                <a:latin typeface="Times New Roman" pitchFamily="18" charset="0"/>
                <a:cs typeface="Times New Roman" pitchFamily="18" charset="0"/>
              </a:rPr>
              <a:t>6-neoplastic</a:t>
            </a:r>
          </a:p>
          <a:p>
            <a:pPr algn="just">
              <a:lnSpc>
                <a:spcPct val="120000"/>
              </a:lnSpc>
              <a:defRPr sz="1800"/>
            </a:pPr>
            <a:r>
              <a:rPr dirty="0" err="1">
                <a:latin typeface="Times New Roman" pitchFamily="18" charset="0"/>
                <a:cs typeface="Times New Roman" pitchFamily="18" charset="0"/>
              </a:rPr>
              <a:t>Bengin</a:t>
            </a:r>
            <a:r>
              <a:rPr dirty="0">
                <a:latin typeface="Times New Roman" pitchFamily="18" charset="0"/>
                <a:cs typeface="Times New Roman" pitchFamily="18" charset="0"/>
              </a:rPr>
              <a:t> T </a:t>
            </a:r>
            <a:r>
              <a:rPr dirty="0" err="1">
                <a:latin typeface="Times New Roman" pitchFamily="18" charset="0"/>
                <a:cs typeface="Times New Roman" pitchFamily="18" charset="0"/>
              </a:rPr>
              <a:t>fibrochondroma</a:t>
            </a:r>
            <a:r>
              <a:rPr dirty="0">
                <a:latin typeface="Times New Roman" pitchFamily="18" charset="0"/>
                <a:cs typeface="Times New Roman" pitchFamily="18" charset="0"/>
              </a:rPr>
              <a:t>.</a:t>
            </a:r>
          </a:p>
          <a:p>
            <a:pPr algn="just">
              <a:lnSpc>
                <a:spcPct val="120000"/>
              </a:lnSpc>
              <a:defRPr sz="1800"/>
            </a:pPr>
            <a:r>
              <a:rPr dirty="0">
                <a:latin typeface="Times New Roman" pitchFamily="18" charset="0"/>
                <a:cs typeface="Times New Roman" pitchFamily="18" charset="0"/>
              </a:rPr>
              <a:t>Malignant:</a:t>
            </a:r>
          </a:p>
        </p:txBody>
      </p:sp>
    </p:spTree>
  </p:cSld>
  <p:clrMapOvr>
    <a:masterClrMapping/>
  </p:clrMapOvr>
  <p:transition spd="med"/>
</p:sld>
</file>

<file path=ppt/theme/theme1.xml><?xml version="1.0" encoding="utf-8"?>
<a:theme xmlns:a="http://schemas.openxmlformats.org/drawingml/2006/main"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Arial"/>
        <a:ea typeface="Arial"/>
        <a:cs typeface="Arial"/>
      </a:majorFont>
      <a:minorFont>
        <a:latin typeface="Helvetica"/>
        <a:ea typeface="Helvetica"/>
        <a:cs typeface="Helvetica"/>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8000"/>
              </a:srgbClr>
            </a:outerShdw>
          </a:effectLst>
        </a:effectStyle>
        <a:effectStyle>
          <a:effectLst>
            <a:outerShdw blurRad="50800" dist="38100" dir="5400000" rotWithShape="0">
              <a:srgbClr val="000000">
                <a:alpha val="48000"/>
              </a:srgbClr>
            </a:outerShdw>
          </a:effectLst>
        </a:effectStyle>
        <a:effectStyle>
          <a:effectLst>
            <a:outerShdw blurRad="50800" dist="381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38100" dir="5400000" rotWithShape="0">
            <a:srgbClr val="000000">
              <a:alpha val="4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50800" dist="38100" dir="5400000" rotWithShape="0">
            <a:srgbClr val="000000">
              <a:alpha val="2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rspective">
  <a:themeElements>
    <a:clrScheme name="Perspective">
      <a:dk1>
        <a:srgbClr val="000000"/>
      </a:dk1>
      <a:lt1>
        <a:srgbClr val="FFFFFF"/>
      </a:lt1>
      <a:dk2>
        <a:srgbClr val="A7A7A7"/>
      </a:dk2>
      <a:lt2>
        <a:srgbClr val="535353"/>
      </a:lt2>
      <a:accent1>
        <a:srgbClr val="838D9B"/>
      </a:accent1>
      <a:accent2>
        <a:srgbClr val="D2610C"/>
      </a:accent2>
      <a:accent3>
        <a:srgbClr val="80716A"/>
      </a:accent3>
      <a:accent4>
        <a:srgbClr val="94147C"/>
      </a:accent4>
      <a:accent5>
        <a:srgbClr val="5D5AD2"/>
      </a:accent5>
      <a:accent6>
        <a:srgbClr val="6F6C7D"/>
      </a:accent6>
      <a:hlink>
        <a:srgbClr val="0000FF"/>
      </a:hlink>
      <a:folHlink>
        <a:srgbClr val="FF00FF"/>
      </a:folHlink>
    </a:clrScheme>
    <a:fontScheme name="Perspective">
      <a:majorFont>
        <a:latin typeface="Arial"/>
        <a:ea typeface="Arial"/>
        <a:cs typeface="Arial"/>
      </a:majorFont>
      <a:minorFont>
        <a:latin typeface="Helvetica"/>
        <a:ea typeface="Helvetica"/>
        <a:cs typeface="Helvetica"/>
      </a:minorFont>
    </a:fontScheme>
    <a:fmtScheme name="Perspec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8000"/>
              </a:srgbClr>
            </a:outerShdw>
          </a:effectLst>
        </a:effectStyle>
        <a:effectStyle>
          <a:effectLst>
            <a:outerShdw blurRad="50800" dist="38100" dir="5400000" rotWithShape="0">
              <a:srgbClr val="000000">
                <a:alpha val="48000"/>
              </a:srgbClr>
            </a:outerShdw>
          </a:effectLst>
        </a:effectStyle>
        <a:effectStyle>
          <a:effectLst>
            <a:outerShdw blurRad="50800" dist="381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50800" dist="38100" dir="5400000" rotWithShape="0">
            <a:srgbClr val="000000">
              <a:alpha val="4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50800" dist="38100" dir="5400000" rotWithShape="0">
            <a:srgbClr val="000000">
              <a:alpha val="2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1678</Words>
  <Application>Microsoft Office PowerPoint</Application>
  <PresentationFormat>On-screen Show (4:3)</PresentationFormat>
  <Paragraphs>131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Perspective</vt:lpstr>
      <vt:lpstr>Disorders of the temporomandibular joints </vt:lpstr>
      <vt:lpstr>PowerPoint Presentation</vt:lpstr>
      <vt:lpstr>Anatomy of T.M.J</vt:lpstr>
      <vt:lpstr>PowerPoint Presentation</vt:lpstr>
      <vt:lpstr>PowerPoint Presentation</vt:lpstr>
      <vt:lpstr>PowerPoint Presentation</vt:lpstr>
      <vt:lpstr>PowerPoint Presentation</vt:lpstr>
      <vt:lpstr>classification</vt:lpstr>
      <vt:lpstr>PowerPoint Presentation</vt:lpstr>
      <vt:lpstr>Condylar hyperplasia </vt:lpstr>
      <vt:lpstr>Condylar hypoplasia:  </vt:lpstr>
      <vt:lpstr>PowerPoint Presentation</vt:lpstr>
      <vt:lpstr>PowerPoint Presentation</vt:lpstr>
      <vt:lpstr>B-Subluxation &amp;dislocation of(T.M.J)</vt:lpstr>
      <vt:lpstr>PowerPoint Presentation</vt:lpstr>
      <vt:lpstr>PowerPoint Presentation</vt:lpstr>
      <vt:lpstr>PowerPoint Presentation</vt:lpstr>
      <vt:lpstr>Management </vt:lpstr>
      <vt:lpstr>PowerPoint Presentation</vt:lpstr>
      <vt:lpstr>PowerPoint Presentation</vt:lpstr>
      <vt:lpstr>PowerPoint Presentation</vt:lpstr>
      <vt:lpstr>PowerPoint Presentation</vt:lpstr>
      <vt:lpstr>PowerPoint Presentation</vt:lpstr>
      <vt:lpstr>tearing of disc</vt:lpstr>
      <vt:lpstr>Ankylosis</vt:lpstr>
      <vt:lpstr>PowerPoint Presentation</vt:lpstr>
      <vt:lpstr>PowerPoint Presentation</vt:lpstr>
      <vt:lpstr>PowerPoint Presentation</vt:lpstr>
      <vt:lpstr>PowerPoint Presentation</vt:lpstr>
      <vt:lpstr>Important causes of ankylosis (‘true’ or intracapsular ankylosis) </vt:lpstr>
      <vt:lpstr>PowerPoint Presentation</vt:lpstr>
      <vt:lpstr>PowerPoint Presentation</vt:lpstr>
      <vt:lpstr>Clinical Presentation </vt:lpstr>
      <vt:lpstr>PowerPoint Presentation</vt:lpstr>
      <vt:lpstr>PowerPoint Presentation</vt:lpstr>
      <vt:lpstr>Treatment </vt:lpstr>
      <vt:lpstr>Preauricular incision </vt:lpstr>
      <vt:lpstr>Temporomandibular pain dysfunction syndrome</vt:lpstr>
      <vt:lpstr>Septic arthritis </vt:lpstr>
      <vt:lpstr>PowerPoint Presentation</vt:lpstr>
      <vt:lpstr>Rheumatoid arthritis</vt:lpstr>
      <vt:lpstr>PowerPoint Presentation</vt:lpstr>
      <vt:lpstr>Osteoarthritis </vt:lpstr>
      <vt:lpstr>PowerPoint Presentation</vt:lpstr>
      <vt:lpstr>Neoplastic Diseases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the temporomandibular joints </dc:title>
  <cp:lastModifiedBy>Dr. Mohammed</cp:lastModifiedBy>
  <cp:revision>2</cp:revision>
  <dcterms:modified xsi:type="dcterms:W3CDTF">2025-02-01T16:53:05Z</dcterms:modified>
</cp:coreProperties>
</file>