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0EB2C-8563-43BB-9A37-4DE09BC69E9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4D12F-F7BC-48E8-8E6D-1368EB708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7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9A7175-E320-4787-9E9D-D9D8708ADC32}" type="slidenum">
              <a:rPr lang="en-US">
                <a:solidFill>
                  <a:prstClr val="black"/>
                </a:solidFill>
              </a:rPr>
              <a:pPr eaLnBrk="1" hangingPunct="1"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smtClean="0"/>
              <a:t>Hair follicle</a:t>
            </a:r>
            <a:r>
              <a:rPr lang="en-US" smtClean="0"/>
              <a:t>: sac-like anatomical structure from which hair grows.</a:t>
            </a:r>
            <a:br>
              <a:rPr lang="en-US" smtClean="0"/>
            </a:br>
            <a:r>
              <a:rPr lang="en-US" b="1" smtClean="0"/>
              <a:t>Sebaceous gland</a:t>
            </a:r>
            <a:r>
              <a:rPr lang="en-US" smtClean="0"/>
              <a:t>: gland that secretes sebum, which lubricates the skin and hair.</a:t>
            </a:r>
            <a:br>
              <a:rPr lang="en-US" smtClean="0"/>
            </a:br>
            <a:r>
              <a:rPr lang="en-US" b="1" smtClean="0"/>
              <a:t>Arrector pili muscle</a:t>
            </a:r>
            <a:r>
              <a:rPr lang="en-US" smtClean="0"/>
              <a:t>: muscle that elevates the hair.</a:t>
            </a:r>
            <a:br>
              <a:rPr lang="en-US" smtClean="0"/>
            </a:br>
            <a:r>
              <a:rPr lang="en-US" b="1" smtClean="0"/>
              <a:t>Root of hair</a:t>
            </a:r>
            <a:r>
              <a:rPr lang="en-US" smtClean="0"/>
              <a:t>: part of the hair implanted in the dermis.</a:t>
            </a:r>
            <a:br>
              <a:rPr lang="en-US" smtClean="0"/>
            </a:br>
            <a:r>
              <a:rPr lang="en-US" b="1" smtClean="0"/>
              <a:t>Papilla</a:t>
            </a:r>
            <a:r>
              <a:rPr lang="en-US" smtClean="0"/>
              <a:t>: part of the hair connected to the conjunctival tissue.</a:t>
            </a:r>
            <a:br>
              <a:rPr lang="en-US" smtClean="0"/>
            </a:br>
            <a:r>
              <a:rPr lang="en-US" b="1" smtClean="0"/>
              <a:t>Inner root sheath</a:t>
            </a:r>
            <a:r>
              <a:rPr lang="en-US" smtClean="0"/>
              <a:t>: sheath formed of several layers of cells.</a:t>
            </a:r>
            <a:br>
              <a:rPr lang="en-US" smtClean="0"/>
            </a:br>
            <a:r>
              <a:rPr lang="en-US" b="1" smtClean="0"/>
              <a:t>Connective tissue sheath</a:t>
            </a:r>
            <a:r>
              <a:rPr lang="en-US" smtClean="0"/>
              <a:t>: girdle enclosing the epithelial sheath and connecting to the conjunctival tissue.</a:t>
            </a:r>
            <a:br>
              <a:rPr lang="en-US" smtClean="0"/>
            </a:br>
            <a:r>
              <a:rPr lang="en-US" b="1" smtClean="0"/>
              <a:t>Epidermis</a:t>
            </a:r>
            <a:r>
              <a:rPr lang="en-US" smtClean="0"/>
              <a:t>: outer layer of the skin.</a:t>
            </a:r>
            <a:br>
              <a:rPr lang="en-US" smtClean="0"/>
            </a:br>
            <a:r>
              <a:rPr lang="en-US" b="1" smtClean="0"/>
              <a:t>Hair shaft</a:t>
            </a:r>
            <a:r>
              <a:rPr lang="en-US" smtClean="0"/>
              <a:t>: a filament that grows from the skin.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7642-2BE5-4D5B-B366-9E9D621215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888-6C49-46AB-B5A4-61B21767F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7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7642-2BE5-4D5B-B366-9E9D621215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888-6C49-46AB-B5A4-61B21767F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74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7642-2BE5-4D5B-B366-9E9D621215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888-6C49-46AB-B5A4-61B21767F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49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FD54F-10DD-4038-8D81-D5792C1252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1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54194-A600-4259-915B-95F7E8063A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95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84CCC-23CD-42BD-BACB-ED9B398E08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91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47999-62A3-4495-B795-F907B321E3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B6237-A94B-4A05-8435-4E48C2B0D9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F29CC-9064-4BDD-B36B-CDA0F05247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00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FED6E-16A8-4CDC-8A7E-BDF3FBEF37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87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D730A-8889-4538-9234-FF52A20F5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6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7642-2BE5-4D5B-B366-9E9D621215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888-6C49-46AB-B5A4-61B21767F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5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F052B-BD89-49C6-BFA8-A9B1AE8E6B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79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1F74C-77DF-4132-998A-E6C0C9E9A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39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D3A7B-A9E7-4234-8A83-21CAC12101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17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15932-443B-4BC5-B635-508E1BA9CA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4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7642-2BE5-4D5B-B366-9E9D621215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888-6C49-46AB-B5A4-61B21767F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73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7642-2BE5-4D5B-B366-9E9D621215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888-6C49-46AB-B5A4-61B21767F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2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7642-2BE5-4D5B-B366-9E9D621215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888-6C49-46AB-B5A4-61B21767F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6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7642-2BE5-4D5B-B366-9E9D621215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888-6C49-46AB-B5A4-61B21767F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8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7642-2BE5-4D5B-B366-9E9D621215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888-6C49-46AB-B5A4-61B21767F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7642-2BE5-4D5B-B366-9E9D621215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888-6C49-46AB-B5A4-61B21767F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5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7642-2BE5-4D5B-B366-9E9D621215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888-6C49-46AB-B5A4-61B21767F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6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37642-2BE5-4D5B-B366-9E9D621215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2A888-6C49-46AB-B5A4-61B21767F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7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C75793-568B-4713-B4A9-FC605483454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6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735013"/>
            <a:ext cx="7445375" cy="538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25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757238"/>
            <a:ext cx="8435975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795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66688"/>
            <a:ext cx="8291513" cy="546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91200" cy="1143000"/>
          </a:xfrm>
        </p:spPr>
        <p:txBody>
          <a:bodyPr/>
          <a:lstStyle/>
          <a:p>
            <a:pPr eaLnBrk="1" hangingPunct="1"/>
            <a:r>
              <a:rPr lang="en-US" smtClean="0"/>
              <a:t>The Biology of Hair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4114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An appendage of the skin that grows out of an organ known as the hair follicle.</a:t>
            </a:r>
          </a:p>
        </p:txBody>
      </p:sp>
      <p:pic>
        <p:nvPicPr>
          <p:cNvPr id="8196" name="Picture 4" descr="n15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381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037%20Hair%20folli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48006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257800" y="3962400"/>
            <a:ext cx="36576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Extends from its </a:t>
            </a:r>
            <a:r>
              <a:rPr lang="en-US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root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or bulb embedded in the follicle, continues into a </a:t>
            </a:r>
            <a:r>
              <a:rPr lang="en-US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shaft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 and terminates at a tip </a:t>
            </a:r>
            <a:r>
              <a:rPr lang="en-US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end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7620000" y="0"/>
            <a:ext cx="137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Write  bold</a:t>
            </a:r>
          </a:p>
        </p:txBody>
      </p:sp>
    </p:spTree>
    <p:extLst>
      <p:ext uri="{BB962C8B-B14F-4D97-AF65-F5344CB8AC3E}">
        <p14:creationId xmlns:p14="http://schemas.microsoft.com/office/powerpoint/2010/main" val="19103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Shaft of Hair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2286000"/>
            <a:ext cx="3962400" cy="2652713"/>
          </a:xfrm>
          <a:solidFill>
            <a:srgbClr val="969696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 smtClean="0"/>
              <a:t>Composed of three layers: cuticle, cortex, and medulla.</a:t>
            </a:r>
          </a:p>
          <a:p>
            <a:pPr eaLnBrk="1" hangingPunct="1"/>
            <a:endParaRPr lang="en-US" smtClean="0"/>
          </a:p>
        </p:txBody>
      </p:sp>
      <p:pic>
        <p:nvPicPr>
          <p:cNvPr id="9220" name="Picture 4" descr="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319087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1295400" y="1371600"/>
            <a:ext cx="1828800" cy="18288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381000" y="228600"/>
            <a:ext cx="101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Write all</a:t>
            </a:r>
          </a:p>
        </p:txBody>
      </p:sp>
    </p:spTree>
    <p:extLst>
      <p:ext uri="{BB962C8B-B14F-4D97-AF65-F5344CB8AC3E}">
        <p14:creationId xmlns:p14="http://schemas.microsoft.com/office/powerpoint/2010/main" val="202200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742950"/>
            <a:ext cx="748347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8640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On-screen Show (4:3)</PresentationFormat>
  <Paragraphs>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1_Office Theme</vt:lpstr>
      <vt:lpstr>Default Design</vt:lpstr>
      <vt:lpstr>PowerPoint Presentation</vt:lpstr>
      <vt:lpstr>PowerPoint Presentation</vt:lpstr>
      <vt:lpstr>PowerPoint Presentation</vt:lpstr>
      <vt:lpstr>The Biology of Hair</vt:lpstr>
      <vt:lpstr>The Shaft of Hair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</cp:revision>
  <dcterms:created xsi:type="dcterms:W3CDTF">2025-02-07T17:13:36Z</dcterms:created>
  <dcterms:modified xsi:type="dcterms:W3CDTF">2025-02-07T17:14:29Z</dcterms:modified>
</cp:coreProperties>
</file>