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ADA4079-4EEC-4B44-A17A-9F47070E3EF1}" type="datetimeFigureOut">
              <a:rPr lang="ar-IQ" smtClean="0"/>
              <a:t>17/05/1446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2106481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ADA4079-4EEC-4B44-A17A-9F47070E3EF1}" type="datetimeFigureOut">
              <a:rPr lang="ar-IQ" smtClean="0"/>
              <a:t>17/05/1446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964531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ADA4079-4EEC-4B44-A17A-9F47070E3EF1}" type="datetimeFigureOut">
              <a:rPr lang="ar-IQ" smtClean="0"/>
              <a:t>17/05/1446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2356691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ADA4079-4EEC-4B44-A17A-9F47070E3EF1}" type="datetimeFigureOut">
              <a:rPr lang="ar-IQ" smtClean="0"/>
              <a:t>17/05/1446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1811958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ADA4079-4EEC-4B44-A17A-9F47070E3EF1}" type="datetimeFigureOut">
              <a:rPr lang="ar-IQ" smtClean="0"/>
              <a:t>17/05/1446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854833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ADA4079-4EEC-4B44-A17A-9F47070E3EF1}" type="datetimeFigureOut">
              <a:rPr lang="ar-IQ" smtClean="0"/>
              <a:t>17/05/1446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396402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ADA4079-4EEC-4B44-A17A-9F47070E3EF1}" type="datetimeFigureOut">
              <a:rPr lang="ar-IQ" smtClean="0"/>
              <a:t>17/05/1446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1798547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ADA4079-4EEC-4B44-A17A-9F47070E3EF1}" type="datetimeFigureOut">
              <a:rPr lang="ar-IQ" smtClean="0"/>
              <a:t>17/05/1446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2041056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ADA4079-4EEC-4B44-A17A-9F47070E3EF1}" type="datetimeFigureOut">
              <a:rPr lang="ar-IQ" smtClean="0"/>
              <a:t>17/05/1446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4267872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ADA4079-4EEC-4B44-A17A-9F47070E3EF1}" type="datetimeFigureOut">
              <a:rPr lang="ar-IQ" smtClean="0"/>
              <a:t>17/05/1446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37882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ADA4079-4EEC-4B44-A17A-9F47070E3EF1}" type="datetimeFigureOut">
              <a:rPr lang="ar-IQ" smtClean="0"/>
              <a:t>17/05/1446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454B790-AE94-42BC-81AC-EF29B2E4EA41}" type="slidenum">
              <a:rPr lang="ar-IQ" smtClean="0"/>
              <a:t>‹#›</a:t>
            </a:fld>
            <a:endParaRPr lang="ar-IQ"/>
          </a:p>
        </p:txBody>
      </p:sp>
    </p:spTree>
    <p:extLst>
      <p:ext uri="{BB962C8B-B14F-4D97-AF65-F5344CB8AC3E}">
        <p14:creationId xmlns:p14="http://schemas.microsoft.com/office/powerpoint/2010/main" val="1374495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ADA4079-4EEC-4B44-A17A-9F47070E3EF1}" type="datetimeFigureOut">
              <a:rPr lang="ar-IQ" smtClean="0"/>
              <a:t>17/05/1446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454B790-AE94-42BC-81AC-EF29B2E4EA41}" type="slidenum">
              <a:rPr lang="ar-IQ" smtClean="0"/>
              <a:t>‹#›</a:t>
            </a:fld>
            <a:endParaRPr lang="ar-IQ"/>
          </a:p>
        </p:txBody>
      </p:sp>
    </p:spTree>
    <p:extLst>
      <p:ext uri="{BB962C8B-B14F-4D97-AF65-F5344CB8AC3E}">
        <p14:creationId xmlns:p14="http://schemas.microsoft.com/office/powerpoint/2010/main" val="993821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helancet.com/journals/lancet/article/PIIS0140-6736(02)08127-8/abstrac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16632"/>
            <a:ext cx="7772400" cy="1470025"/>
          </a:xfrm>
        </p:spPr>
        <p:txBody>
          <a:bodyPr/>
          <a:lstStyle/>
          <a:p>
            <a:r>
              <a:rPr lang="en-US" dirty="0" smtClean="0"/>
              <a:t>Examination of children with eye disorder</a:t>
            </a:r>
            <a:endParaRPr lang="ar-IQ" dirty="0"/>
          </a:p>
        </p:txBody>
      </p:sp>
      <p:sp>
        <p:nvSpPr>
          <p:cNvPr id="3" name="عنوان فرعي 2"/>
          <p:cNvSpPr>
            <a:spLocks noGrp="1"/>
          </p:cNvSpPr>
          <p:nvPr>
            <p:ph type="subTitle" idx="1"/>
          </p:nvPr>
        </p:nvSpPr>
        <p:spPr>
          <a:xfrm>
            <a:off x="611560" y="1772816"/>
            <a:ext cx="7776864" cy="4968552"/>
          </a:xfrm>
        </p:spPr>
        <p:txBody>
          <a:bodyPr>
            <a:normAutofit/>
          </a:bodyPr>
          <a:lstStyle/>
          <a:p>
            <a:pPr rtl="0"/>
            <a:r>
              <a:rPr lang="en-US" sz="1800" dirty="0" smtClean="0"/>
              <a:t>Visual acuity screening, preferably performed before four years of age, is essential for diagnosing amblyopia.</a:t>
            </a:r>
          </a:p>
          <a:p>
            <a:pPr rtl="0"/>
            <a:r>
              <a:rPr lang="en-US" sz="1800" dirty="0" smtClean="0"/>
              <a:t>Cover testing may disclose small angle or intermittent strabismus.</a:t>
            </a:r>
          </a:p>
          <a:p>
            <a:pPr rtl="0"/>
            <a:r>
              <a:rPr lang="en-US" sz="1800" dirty="0" smtClean="0"/>
              <a:t> </a:t>
            </a:r>
            <a:r>
              <a:rPr lang="en-US" sz="1800" dirty="0" err="1" smtClean="0"/>
              <a:t>Leukocoria</a:t>
            </a:r>
            <a:r>
              <a:rPr lang="en-US" sz="1800" dirty="0" smtClean="0"/>
              <a:t>, which is detected with an ophthalmoscope, may indicate retinoblastoma or cataract. </a:t>
            </a:r>
          </a:p>
          <a:p>
            <a:pPr rtl="0"/>
            <a:r>
              <a:rPr lang="en-US" sz="1800" dirty="0" smtClean="0"/>
              <a:t>Children with glaucoma may have light sensitivity and enlargement of the cornea, and </a:t>
            </a:r>
          </a:p>
          <a:p>
            <a:pPr rtl="0"/>
            <a:r>
              <a:rPr lang="en-US" sz="1800" dirty="0" smtClean="0"/>
              <a:t>Conjunctivitis that does not respond quickly to treatment may reflect more serious ocular inflammation. </a:t>
            </a:r>
          </a:p>
          <a:p>
            <a:pPr rtl="0"/>
            <a:endParaRPr lang="en-US" sz="1800" dirty="0" smtClean="0"/>
          </a:p>
          <a:p>
            <a:pPr rtl="0"/>
            <a:r>
              <a:rPr lang="en-US" sz="1800" dirty="0" smtClean="0"/>
              <a:t>Children with serious eye injuries often present to the primary care physician. </a:t>
            </a:r>
          </a:p>
          <a:p>
            <a:pPr rtl="0"/>
            <a:endParaRPr lang="en-US" sz="1800" dirty="0" smtClean="0"/>
          </a:p>
          <a:p>
            <a:pPr rtl="0"/>
            <a:r>
              <a:rPr lang="en-US" sz="1800" dirty="0" err="1" smtClean="0"/>
              <a:t>Nystagmus</a:t>
            </a:r>
            <a:r>
              <a:rPr lang="en-US" sz="1800" dirty="0" smtClean="0"/>
              <a:t> and many systemic conditions are associated with specific eye finding</a:t>
            </a:r>
            <a:endParaRPr lang="ar-IQ" sz="1800" dirty="0"/>
          </a:p>
        </p:txBody>
      </p:sp>
    </p:spTree>
    <p:extLst>
      <p:ext uri="{BB962C8B-B14F-4D97-AF65-F5344CB8AC3E}">
        <p14:creationId xmlns:p14="http://schemas.microsoft.com/office/powerpoint/2010/main" val="2285350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052736"/>
          </a:xfrm>
        </p:spPr>
        <p:txBody>
          <a:bodyPr/>
          <a:lstStyle/>
          <a:p>
            <a:r>
              <a:rPr lang="en-US" dirty="0" smtClean="0"/>
              <a:t>Ocular Inflammation</a:t>
            </a:r>
            <a:endParaRPr lang="ar-IQ" dirty="0"/>
          </a:p>
        </p:txBody>
      </p:sp>
      <p:sp>
        <p:nvSpPr>
          <p:cNvPr id="3" name="عنصر نائب للمحتوى 2"/>
          <p:cNvSpPr>
            <a:spLocks noGrp="1"/>
          </p:cNvSpPr>
          <p:nvPr>
            <p:ph idx="1"/>
          </p:nvPr>
        </p:nvSpPr>
        <p:spPr>
          <a:xfrm>
            <a:off x="457200" y="2060848"/>
            <a:ext cx="8229600" cy="4680520"/>
          </a:xfrm>
        </p:spPr>
        <p:txBody>
          <a:bodyPr>
            <a:normAutofit fontScale="92500" lnSpcReduction="10000"/>
          </a:bodyPr>
          <a:lstStyle/>
          <a:p>
            <a:pPr algn="l" rtl="0"/>
            <a:r>
              <a:rPr lang="en-US" dirty="0" smtClean="0"/>
              <a:t>Conjunctivitis is easily treated in most cases. Some children, however, do not respond to topical antibiotics, and may have persistent redness, discharge and discomfort </a:t>
            </a:r>
            <a:r>
              <a:rPr lang="en-US" dirty="0" smtClean="0"/>
              <a:t>. </a:t>
            </a:r>
            <a:r>
              <a:rPr lang="en-US" dirty="0" smtClean="0"/>
              <a:t>The most likely cause is probably viral conjunctivitis or </a:t>
            </a:r>
            <a:r>
              <a:rPr lang="en-US" dirty="0" err="1" smtClean="0"/>
              <a:t>keratoconjunctivitis</a:t>
            </a:r>
            <a:r>
              <a:rPr lang="en-US" dirty="0" smtClean="0"/>
              <a:t> (if the cornea is involved). </a:t>
            </a:r>
            <a:r>
              <a:rPr lang="en-US" dirty="0" smtClean="0"/>
              <a:t> </a:t>
            </a:r>
            <a:r>
              <a:rPr lang="en-US" dirty="0" smtClean="0"/>
              <a:t>abrasion of the cornea due to misdirected lashes, may cause chronic redness and </a:t>
            </a:r>
            <a:r>
              <a:rPr lang="en-US" dirty="0" err="1" smtClean="0"/>
              <a:t>tearing</a:t>
            </a:r>
            <a:r>
              <a:rPr lang="en-US" dirty="0" smtClean="0"/>
              <a:t>. Uveitis, or inflammation of the iris, </a:t>
            </a:r>
            <a:r>
              <a:rPr lang="en-US" dirty="0" err="1" smtClean="0"/>
              <a:t>ciliary</a:t>
            </a:r>
            <a:r>
              <a:rPr lang="en-US" dirty="0" smtClean="0"/>
              <a:t> body or choroid, may also cause light sensitivity, pain and loss of vision.</a:t>
            </a:r>
            <a:endParaRPr lang="ar-IQ"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836712"/>
            <a:ext cx="4572000"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4972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4624"/>
            <a:ext cx="8229600" cy="864096"/>
          </a:xfrm>
        </p:spPr>
        <p:txBody>
          <a:bodyPr/>
          <a:lstStyle/>
          <a:p>
            <a:pPr rtl="0"/>
            <a:r>
              <a:rPr lang="en-US" dirty="0" smtClean="0"/>
              <a:t>Eye Trauma</a:t>
            </a:r>
            <a:endParaRPr lang="ar-IQ" dirty="0"/>
          </a:p>
        </p:txBody>
      </p:sp>
      <p:sp>
        <p:nvSpPr>
          <p:cNvPr id="3" name="عنصر نائب للمحتوى 2"/>
          <p:cNvSpPr>
            <a:spLocks noGrp="1"/>
          </p:cNvSpPr>
          <p:nvPr>
            <p:ph idx="1"/>
          </p:nvPr>
        </p:nvSpPr>
        <p:spPr>
          <a:xfrm>
            <a:off x="457200" y="2420888"/>
            <a:ext cx="8229600" cy="4437112"/>
          </a:xfrm>
        </p:spPr>
        <p:txBody>
          <a:bodyPr/>
          <a:lstStyle/>
          <a:p>
            <a:pPr algn="l" rtl="0"/>
            <a:r>
              <a:rPr lang="en-US" dirty="0" smtClean="0"/>
              <a:t>Children, especially boys, are at high risk of eye injuries compared with the adult </a:t>
            </a:r>
            <a:r>
              <a:rPr lang="en-US" dirty="0" smtClean="0"/>
              <a:t>population </a:t>
            </a:r>
            <a:r>
              <a:rPr lang="en-US" dirty="0" smtClean="0"/>
              <a:t>Corneal abrasions and foreign bodies </a:t>
            </a:r>
            <a:r>
              <a:rPr lang="en-US" dirty="0" smtClean="0"/>
              <a:t> </a:t>
            </a:r>
            <a:r>
              <a:rPr lang="en-US" dirty="0" smtClean="0"/>
              <a:t>cause intense </a:t>
            </a:r>
            <a:r>
              <a:rPr lang="en-US" dirty="0" err="1" smtClean="0"/>
              <a:t>conjunctival</a:t>
            </a:r>
            <a:r>
              <a:rPr lang="en-US" dirty="0" smtClean="0"/>
              <a:t> redness and sensitivity to light. Children with chemical injuries of the eye may present to the primary care office. Whether the offending agent is acid or alkali</a:t>
            </a:r>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9813" y="908720"/>
            <a:ext cx="4524375"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5360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t>Nystagmus</a:t>
            </a:r>
            <a:endParaRPr lang="ar-IQ" dirty="0"/>
          </a:p>
        </p:txBody>
      </p:sp>
      <p:sp>
        <p:nvSpPr>
          <p:cNvPr id="3" name="عنصر نائب للمحتوى 2"/>
          <p:cNvSpPr>
            <a:spLocks noGrp="1"/>
          </p:cNvSpPr>
          <p:nvPr>
            <p:ph idx="1"/>
          </p:nvPr>
        </p:nvSpPr>
        <p:spPr/>
        <p:txBody>
          <a:bodyPr/>
          <a:lstStyle/>
          <a:p>
            <a:pPr algn="l" rtl="0"/>
            <a:r>
              <a:rPr lang="en-US" dirty="0" smtClean="0"/>
              <a:t>Children with </a:t>
            </a:r>
            <a:r>
              <a:rPr lang="en-US" dirty="0" err="1" smtClean="0"/>
              <a:t>nystagmus</a:t>
            </a:r>
            <a:r>
              <a:rPr lang="en-US" dirty="0" smtClean="0"/>
              <a:t> may have </a:t>
            </a:r>
            <a:r>
              <a:rPr lang="en-US" dirty="0" err="1" smtClean="0"/>
              <a:t>disorders</a:t>
            </a:r>
            <a:r>
              <a:rPr lang="en-US" dirty="0" smtClean="0"/>
              <a:t> of the eye or the central nervous system</a:t>
            </a:r>
            <a:endParaRPr lang="ar-IQ" dirty="0"/>
          </a:p>
        </p:txBody>
      </p:sp>
    </p:spTree>
    <p:extLst>
      <p:ext uri="{BB962C8B-B14F-4D97-AF65-F5344CB8AC3E}">
        <p14:creationId xmlns:p14="http://schemas.microsoft.com/office/powerpoint/2010/main" val="2239020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315416"/>
            <a:ext cx="9144000" cy="3168352"/>
          </a:xfrm>
        </p:spPr>
        <p:txBody>
          <a:bodyPr>
            <a:normAutofit fontScale="90000"/>
          </a:bodyPr>
          <a:lstStyle/>
          <a:p>
            <a:pPr algn="l" rtl="0">
              <a:lnSpc>
                <a:spcPct val="115000"/>
              </a:lnSpc>
              <a:spcAft>
                <a:spcPts val="0"/>
              </a:spcAft>
            </a:pPr>
            <a:r>
              <a:rPr lang="en-US" dirty="0" smtClean="0">
                <a:solidFill>
                  <a:srgbClr val="2E2E2E"/>
                </a:solidFill>
                <a:effectLst/>
                <a:latin typeface="Arial"/>
                <a:ea typeface="Times New Roman"/>
                <a:cs typeface="Arial"/>
              </a:rPr>
              <a:t> proposals for screening and surveillance for vision and ophthalmic disorders in childhood</a:t>
            </a:r>
            <a:r>
              <a:rPr lang="en-US" sz="2800" u="none" strike="noStrike" baseline="30000" dirty="0" smtClean="0">
                <a:solidFill>
                  <a:srgbClr val="00549E"/>
                </a:solidFill>
                <a:effectLst/>
                <a:latin typeface="Arial"/>
                <a:ea typeface="Times New Roman"/>
                <a:cs typeface="Arial"/>
                <a:hlinkClick r:id="rId2"/>
              </a:rPr>
              <a:t>6</a:t>
            </a:r>
            <a:r>
              <a:rPr lang="en-US" sz="4000" dirty="0">
                <a:ea typeface="Calibri"/>
                <a:cs typeface="Arial"/>
              </a:rPr>
              <a:t/>
            </a:r>
            <a:br>
              <a:rPr lang="en-US" sz="4000" dirty="0">
                <a:ea typeface="Calibri"/>
                <a:cs typeface="Arial"/>
              </a:rPr>
            </a:br>
            <a:endParaRPr lang="ar-IQ"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710226418"/>
              </p:ext>
            </p:extLst>
          </p:nvPr>
        </p:nvGraphicFramePr>
        <p:xfrm>
          <a:off x="45840" y="1916832"/>
          <a:ext cx="9098160" cy="5112569"/>
        </p:xfrm>
        <a:graphic>
          <a:graphicData uri="http://schemas.openxmlformats.org/drawingml/2006/table">
            <a:tbl>
              <a:tblPr firstRow="1" firstCol="1" bandRow="1"/>
              <a:tblGrid>
                <a:gridCol w="4754760"/>
                <a:gridCol w="4343400"/>
              </a:tblGrid>
              <a:tr h="486835">
                <a:tc>
                  <a:txBody>
                    <a:bodyPr/>
                    <a:lstStyle/>
                    <a:p>
                      <a:pPr algn="l" rtl="0">
                        <a:lnSpc>
                          <a:spcPct val="115000"/>
                        </a:lnSpc>
                        <a:spcAft>
                          <a:spcPts val="0"/>
                        </a:spcAft>
                      </a:pPr>
                      <a:r>
                        <a:rPr lang="en-US" sz="1200" b="1" dirty="0">
                          <a:solidFill>
                            <a:srgbClr val="000000"/>
                          </a:solidFill>
                          <a:effectLst/>
                          <a:latin typeface="Times New Roman"/>
                          <a:ea typeface="Times New Roman"/>
                          <a:cs typeface="Arial"/>
                        </a:rPr>
                        <a:t>Target population</a:t>
                      </a:r>
                      <a:endParaRPr lang="en-US" sz="1100" dirty="0">
                        <a:effectLst/>
                        <a:latin typeface="Calibri"/>
                        <a:ea typeface="Calibri"/>
                        <a:cs typeface="Arial"/>
                      </a:endParaRPr>
                    </a:p>
                  </a:txBody>
                  <a:tcPr marL="9525" marR="9525" marT="9525" marB="9525" anchor="b">
                    <a:lnL>
                      <a:noFill/>
                    </a:lnL>
                    <a:lnR>
                      <a:noFill/>
                    </a:lnR>
                    <a:lnT>
                      <a:noFill/>
                    </a:lnT>
                    <a:lnB>
                      <a:noFill/>
                    </a:lnB>
                    <a:solidFill>
                      <a:srgbClr val="FFFFFF"/>
                    </a:solidFill>
                  </a:tcPr>
                </a:tc>
                <a:tc>
                  <a:txBody>
                    <a:bodyPr/>
                    <a:lstStyle/>
                    <a:p>
                      <a:pPr algn="l" rtl="0">
                        <a:lnSpc>
                          <a:spcPct val="115000"/>
                        </a:lnSpc>
                        <a:spcAft>
                          <a:spcPts val="0"/>
                        </a:spcAft>
                      </a:pPr>
                      <a:r>
                        <a:rPr lang="en-US" sz="1200" b="1">
                          <a:solidFill>
                            <a:srgbClr val="000000"/>
                          </a:solidFill>
                          <a:effectLst/>
                          <a:latin typeface="Times New Roman"/>
                          <a:ea typeface="Times New Roman"/>
                          <a:cs typeface="Arial"/>
                        </a:rPr>
                        <a:t>Recommendation</a:t>
                      </a:r>
                      <a:endParaRPr lang="en-US" sz="1100">
                        <a:effectLst/>
                        <a:latin typeface="Calibri"/>
                        <a:ea typeface="Calibri"/>
                        <a:cs typeface="Arial"/>
                      </a:endParaRPr>
                    </a:p>
                  </a:txBody>
                  <a:tcPr marL="9525" marR="9525" marT="9525" marB="9525" anchor="b">
                    <a:lnL>
                      <a:noFill/>
                    </a:lnL>
                    <a:lnR>
                      <a:noFill/>
                    </a:lnR>
                    <a:lnT>
                      <a:noFill/>
                    </a:lnT>
                    <a:lnB>
                      <a:noFill/>
                    </a:lnB>
                    <a:solidFill>
                      <a:srgbClr val="FFFFFF"/>
                    </a:solidFill>
                  </a:tcPr>
                </a:tc>
              </a:tr>
              <a:tr h="1379633">
                <a:tc>
                  <a:txBody>
                    <a:bodyPr/>
                    <a:lstStyle/>
                    <a:p>
                      <a:pPr algn="l" rtl="0">
                        <a:lnSpc>
                          <a:spcPct val="115000"/>
                        </a:lnSpc>
                        <a:spcAft>
                          <a:spcPts val="0"/>
                        </a:spcAft>
                      </a:pPr>
                      <a:r>
                        <a:rPr lang="en-US" sz="1200" dirty="0">
                          <a:effectLst/>
                          <a:latin typeface="Times New Roman"/>
                          <a:ea typeface="Times New Roman"/>
                          <a:cs typeface="Arial"/>
                        </a:rPr>
                        <a:t>Neonatal period and early infancy Very low </a:t>
                      </a:r>
                      <a:r>
                        <a:rPr lang="en-US" sz="1200" dirty="0" err="1">
                          <a:effectLst/>
                          <a:latin typeface="Times New Roman"/>
                          <a:ea typeface="Times New Roman"/>
                          <a:cs typeface="Arial"/>
                        </a:rPr>
                        <a:t>birthweight</a:t>
                      </a:r>
                      <a:r>
                        <a:rPr lang="en-US" sz="1200" dirty="0">
                          <a:effectLst/>
                          <a:latin typeface="Times New Roman"/>
                          <a:ea typeface="Times New Roman"/>
                          <a:cs typeface="Arial"/>
                        </a:rPr>
                        <a:t> and premature babies All newborns and 6–8-week-old infants</a:t>
                      </a:r>
                      <a:endParaRPr lang="en-US" sz="1100" dirty="0">
                        <a:effectLst/>
                        <a:latin typeface="Calibri"/>
                        <a:ea typeface="Calibri"/>
                        <a:cs typeface="Arial"/>
                      </a:endParaRPr>
                    </a:p>
                  </a:txBody>
                  <a:tcPr marL="9525" marR="9525" marT="9525" marB="9525" anchor="ctr">
                    <a:lnL>
                      <a:noFill/>
                    </a:lnL>
                    <a:lnR>
                      <a:noFill/>
                    </a:lnR>
                    <a:lnT>
                      <a:noFill/>
                    </a:lnT>
                    <a:lnB>
                      <a:noFill/>
                    </a:lnB>
                  </a:tcPr>
                </a:tc>
                <a:tc>
                  <a:txBody>
                    <a:bodyPr/>
                    <a:lstStyle/>
                    <a:p>
                      <a:pPr algn="l" rtl="0">
                        <a:lnSpc>
                          <a:spcPct val="115000"/>
                        </a:lnSpc>
                        <a:spcAft>
                          <a:spcPts val="0"/>
                        </a:spcAft>
                      </a:pPr>
                      <a:r>
                        <a:rPr lang="en-US" sz="1200" dirty="0">
                          <a:effectLst/>
                          <a:latin typeface="Times New Roman"/>
                          <a:ea typeface="Times New Roman"/>
                          <a:cs typeface="Arial"/>
                        </a:rPr>
                        <a:t>Specialist ophthalmic examination to detect retinopathy of prematurity Newborn and 6–8 week examination to detect media opacities (particularly congenital cataract) and eye anomalies</a:t>
                      </a:r>
                      <a:endParaRPr lang="en-US" sz="1100" dirty="0">
                        <a:effectLst/>
                        <a:latin typeface="Calibri"/>
                        <a:ea typeface="Calibri"/>
                        <a:cs typeface="Arial"/>
                      </a:endParaRPr>
                    </a:p>
                  </a:txBody>
                  <a:tcPr marL="9525" marR="9525" marT="9525" marB="9525" anchor="ctr">
                    <a:lnL>
                      <a:noFill/>
                    </a:lnL>
                    <a:lnR>
                      <a:noFill/>
                    </a:lnR>
                    <a:lnT>
                      <a:noFill/>
                    </a:lnT>
                    <a:lnB>
                      <a:noFill/>
                    </a:lnB>
                  </a:tcPr>
                </a:tc>
              </a:tr>
              <a:tr h="933234">
                <a:tc>
                  <a:txBody>
                    <a:bodyPr/>
                    <a:lstStyle/>
                    <a:p>
                      <a:pPr algn="l" rtl="0">
                        <a:lnSpc>
                          <a:spcPct val="115000"/>
                        </a:lnSpc>
                        <a:spcAft>
                          <a:spcPts val="0"/>
                        </a:spcAft>
                      </a:pPr>
                      <a:r>
                        <a:rPr lang="en-US" sz="1200">
                          <a:effectLst/>
                          <a:latin typeface="Times New Roman"/>
                          <a:ea typeface="Times New Roman"/>
                          <a:cs typeface="Arial"/>
                        </a:rPr>
                        <a:t>Infancy to primary school age (4 years and under)</a:t>
                      </a:r>
                      <a:endParaRPr lang="en-US" sz="1100">
                        <a:effectLst/>
                        <a:latin typeface="Calibri"/>
                        <a:ea typeface="Calibri"/>
                        <a:cs typeface="Arial"/>
                      </a:endParaRPr>
                    </a:p>
                  </a:txBody>
                  <a:tcPr marL="9525" marR="9525" marT="9525" marB="9525" anchor="ctr">
                    <a:lnL>
                      <a:noFill/>
                    </a:lnL>
                    <a:lnR>
                      <a:noFill/>
                    </a:lnR>
                    <a:lnT>
                      <a:noFill/>
                    </a:lnT>
                    <a:lnB>
                      <a:noFill/>
                    </a:lnB>
                  </a:tcPr>
                </a:tc>
                <a:tc>
                  <a:txBody>
                    <a:bodyPr/>
                    <a:lstStyle/>
                    <a:p>
                      <a:pPr algn="l" rtl="0">
                        <a:lnSpc>
                          <a:spcPct val="115000"/>
                        </a:lnSpc>
                        <a:spcAft>
                          <a:spcPts val="0"/>
                        </a:spcAft>
                      </a:pPr>
                      <a:r>
                        <a:rPr lang="en-US" sz="1200">
                          <a:effectLst/>
                          <a:latin typeface="Times New Roman"/>
                          <a:ea typeface="Times New Roman"/>
                          <a:cs typeface="Arial"/>
                        </a:rPr>
                        <a:t>Discontinue routine screening examinations for strabismus and amblyopia by orthoptists or health visitors</a:t>
                      </a:r>
                      <a:endParaRPr lang="en-US" sz="1100">
                        <a:effectLst/>
                        <a:latin typeface="Calibri"/>
                        <a:ea typeface="Calibri"/>
                        <a:cs typeface="Arial"/>
                      </a:endParaRPr>
                    </a:p>
                  </a:txBody>
                  <a:tcPr marL="9525" marR="9525" marT="9525" marB="9525" anchor="ctr">
                    <a:lnL>
                      <a:noFill/>
                    </a:lnL>
                    <a:lnR>
                      <a:noFill/>
                    </a:lnR>
                    <a:lnT>
                      <a:noFill/>
                    </a:lnT>
                    <a:lnB>
                      <a:noFill/>
                    </a:lnB>
                  </a:tcPr>
                </a:tc>
              </a:tr>
              <a:tr h="933234">
                <a:tc>
                  <a:txBody>
                    <a:bodyPr/>
                    <a:lstStyle/>
                    <a:p>
                      <a:pPr algn="l" rtl="0">
                        <a:lnSpc>
                          <a:spcPct val="115000"/>
                        </a:lnSpc>
                        <a:spcAft>
                          <a:spcPts val="0"/>
                        </a:spcAft>
                      </a:pPr>
                      <a:r>
                        <a:rPr lang="en-US" sz="1200">
                          <a:effectLst/>
                          <a:latin typeface="Times New Roman"/>
                          <a:ea typeface="Times New Roman"/>
                          <a:cs typeface="Arial"/>
                        </a:rPr>
                        <a:t>Primary-school age (all 4–5 year olds)</a:t>
                      </a:r>
                      <a:endParaRPr lang="en-US" sz="1100">
                        <a:effectLst/>
                        <a:latin typeface="Calibri"/>
                        <a:ea typeface="Calibri"/>
                        <a:cs typeface="Arial"/>
                      </a:endParaRPr>
                    </a:p>
                  </a:txBody>
                  <a:tcPr marL="9525" marR="9525" marT="9525" marB="9525" anchor="ctr">
                    <a:lnL>
                      <a:noFill/>
                    </a:lnL>
                    <a:lnR>
                      <a:noFill/>
                    </a:lnR>
                    <a:lnT>
                      <a:noFill/>
                    </a:lnT>
                    <a:lnB>
                      <a:noFill/>
                    </a:lnB>
                  </a:tcPr>
                </a:tc>
                <a:tc>
                  <a:txBody>
                    <a:bodyPr/>
                    <a:lstStyle/>
                    <a:p>
                      <a:pPr algn="l" rtl="0">
                        <a:lnSpc>
                          <a:spcPct val="115000"/>
                        </a:lnSpc>
                        <a:spcAft>
                          <a:spcPts val="0"/>
                        </a:spcAft>
                      </a:pPr>
                      <a:r>
                        <a:rPr lang="en-US" sz="1200">
                          <a:effectLst/>
                          <a:latin typeface="Times New Roman"/>
                          <a:ea typeface="Times New Roman"/>
                          <a:cs typeface="Arial"/>
                        </a:rPr>
                        <a:t>Introduce primary screening by orthoptists for strabismus and amblyopia</a:t>
                      </a:r>
                      <a:endParaRPr lang="en-US" sz="1100">
                        <a:effectLst/>
                        <a:latin typeface="Calibri"/>
                        <a:ea typeface="Calibri"/>
                        <a:cs typeface="Arial"/>
                      </a:endParaRPr>
                    </a:p>
                  </a:txBody>
                  <a:tcPr marL="9525" marR="9525" marT="9525" marB="9525" anchor="ctr">
                    <a:lnL>
                      <a:noFill/>
                    </a:lnL>
                    <a:lnR>
                      <a:noFill/>
                    </a:lnR>
                    <a:lnT>
                      <a:noFill/>
                    </a:lnT>
                    <a:lnB>
                      <a:noFill/>
                    </a:lnB>
                  </a:tcPr>
                </a:tc>
              </a:tr>
              <a:tr h="1379633">
                <a:tc>
                  <a:txBody>
                    <a:bodyPr/>
                    <a:lstStyle/>
                    <a:p>
                      <a:pPr algn="l" rtl="0">
                        <a:lnSpc>
                          <a:spcPct val="115000"/>
                        </a:lnSpc>
                        <a:spcAft>
                          <a:spcPts val="0"/>
                        </a:spcAft>
                      </a:pPr>
                      <a:r>
                        <a:rPr lang="en-US" sz="1200">
                          <a:effectLst/>
                          <a:latin typeface="Times New Roman"/>
                          <a:ea typeface="Times New Roman"/>
                          <a:cs typeface="Arial"/>
                        </a:rPr>
                        <a:t>Secondary-school age (11 years and above)</a:t>
                      </a:r>
                      <a:endParaRPr lang="en-US" sz="1100">
                        <a:effectLst/>
                        <a:latin typeface="Calibri"/>
                        <a:ea typeface="Calibri"/>
                        <a:cs typeface="Arial"/>
                      </a:endParaRPr>
                    </a:p>
                  </a:txBody>
                  <a:tcPr marL="9525" marR="9525" marT="9525" marB="9525" anchor="ctr">
                    <a:lnL>
                      <a:noFill/>
                    </a:lnL>
                    <a:lnR>
                      <a:noFill/>
                    </a:lnR>
                    <a:lnT>
                      <a:noFill/>
                    </a:lnT>
                    <a:lnB>
                      <a:noFill/>
                    </a:lnB>
                  </a:tcPr>
                </a:tc>
                <a:tc>
                  <a:txBody>
                    <a:bodyPr/>
                    <a:lstStyle/>
                    <a:p>
                      <a:pPr algn="l" rtl="0">
                        <a:lnSpc>
                          <a:spcPct val="115000"/>
                        </a:lnSpc>
                        <a:spcAft>
                          <a:spcPts val="0"/>
                        </a:spcAft>
                      </a:pPr>
                      <a:r>
                        <a:rPr lang="en-US" sz="1200" dirty="0">
                          <a:effectLst/>
                          <a:latin typeface="Times New Roman"/>
                          <a:ea typeface="Times New Roman"/>
                          <a:cs typeface="Arial"/>
                        </a:rPr>
                        <a:t>Insufficient evidence to recommend either discontinuation of existing, or introduction of new, vision-screening </a:t>
                      </a:r>
                      <a:r>
                        <a:rPr lang="en-US" sz="1200" dirty="0" err="1">
                          <a:effectLst/>
                          <a:latin typeface="Times New Roman"/>
                          <a:ea typeface="Times New Roman"/>
                          <a:cs typeface="Arial"/>
                        </a:rPr>
                        <a:t>programmes</a:t>
                      </a:r>
                      <a:r>
                        <a:rPr lang="en-US" sz="1200" dirty="0">
                          <a:effectLst/>
                          <a:latin typeface="Times New Roman"/>
                          <a:ea typeface="Times New Roman"/>
                          <a:cs typeface="Arial"/>
                        </a:rPr>
                        <a:t> for refractive errors</a:t>
                      </a:r>
                      <a:endParaRPr lang="en-US" sz="1100" dirty="0">
                        <a:effectLst/>
                        <a:latin typeface="Calibri"/>
                        <a:ea typeface="Calibri"/>
                        <a:cs typeface="Arial"/>
                      </a:endParaRPr>
                    </a:p>
                  </a:txBody>
                  <a:tcPr marL="9525" marR="9525" marT="9525" marB="9525" anchor="ctr">
                    <a:lnL>
                      <a:noFill/>
                    </a:lnL>
                    <a:lnR>
                      <a:noFill/>
                    </a:lnR>
                    <a:lnT>
                      <a:noFill/>
                    </a:lnT>
                    <a:lnB>
                      <a:noFill/>
                    </a:lnB>
                  </a:tcPr>
                </a:tc>
              </a:tr>
            </a:tbl>
          </a:graphicData>
        </a:graphic>
      </p:graphicFrame>
    </p:spTree>
    <p:extLst>
      <p:ext uri="{BB962C8B-B14F-4D97-AF65-F5344CB8AC3E}">
        <p14:creationId xmlns:p14="http://schemas.microsoft.com/office/powerpoint/2010/main" val="159839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16632"/>
            <a:ext cx="8157592" cy="6624736"/>
          </a:xfrm>
        </p:spPr>
        <p:txBody>
          <a:bodyPr>
            <a:normAutofit fontScale="85000" lnSpcReduction="10000"/>
          </a:bodyPr>
          <a:lstStyle/>
          <a:p>
            <a:pPr algn="l" rtl="0">
              <a:lnSpc>
                <a:spcPct val="115000"/>
              </a:lnSpc>
              <a:spcAft>
                <a:spcPts val="0"/>
              </a:spcAft>
            </a:pPr>
            <a:r>
              <a:rPr lang="en-US" dirty="0" smtClean="0">
                <a:solidFill>
                  <a:srgbClr val="2E2E2E"/>
                </a:solidFill>
                <a:effectLst/>
                <a:latin typeface="Arial"/>
                <a:ea typeface="Times New Roman"/>
                <a:cs typeface="Arial"/>
              </a:rPr>
              <a:t>global initiative against avoidable visual impairment</a:t>
            </a:r>
            <a:r>
              <a:rPr lang="en-US" dirty="0" smtClean="0">
                <a:solidFill>
                  <a:srgbClr val="2E2E2E"/>
                </a:solidFill>
                <a:effectLst/>
                <a:latin typeface="Arial"/>
                <a:ea typeface="Times New Roman"/>
                <a:cs typeface="Arial"/>
              </a:rPr>
              <a:t>.</a:t>
            </a:r>
            <a:r>
              <a:rPr lang="en-US" dirty="0" smtClean="0">
                <a:solidFill>
                  <a:srgbClr val="2E2E2E"/>
                </a:solidFill>
                <a:effectLst/>
                <a:latin typeface="Arial"/>
                <a:ea typeface="Times New Roman"/>
                <a:cs typeface="Arial"/>
              </a:rPr>
              <a:t> Since the causes of visual loss vary, diverse country-specific </a:t>
            </a:r>
            <a:r>
              <a:rPr lang="en-US" dirty="0" err="1" smtClean="0">
                <a:solidFill>
                  <a:srgbClr val="2E2E2E"/>
                </a:solidFill>
                <a:effectLst/>
                <a:latin typeface="Arial"/>
                <a:ea typeface="Times New Roman"/>
                <a:cs typeface="Arial"/>
              </a:rPr>
              <a:t>programmes</a:t>
            </a:r>
            <a:r>
              <a:rPr lang="en-US" dirty="0" smtClean="0">
                <a:solidFill>
                  <a:srgbClr val="2E2E2E"/>
                </a:solidFill>
                <a:effectLst/>
                <a:latin typeface="Arial"/>
                <a:ea typeface="Times New Roman"/>
                <a:cs typeface="Arial"/>
              </a:rPr>
              <a:t> are being implemented,</a:t>
            </a:r>
          </a:p>
          <a:p>
            <a:pPr algn="l" rtl="0">
              <a:lnSpc>
                <a:spcPct val="115000"/>
              </a:lnSpc>
              <a:spcAft>
                <a:spcPts val="0"/>
              </a:spcAft>
            </a:pPr>
            <a:r>
              <a:rPr lang="en-US" dirty="0" smtClean="0">
                <a:solidFill>
                  <a:srgbClr val="2E2E2E"/>
                </a:solidFill>
                <a:effectLst/>
                <a:latin typeface="Arial"/>
                <a:ea typeface="Times New Roman"/>
                <a:cs typeface="Arial"/>
              </a:rPr>
              <a:t>. A key global challenge is the promotion of early detection of ophthalmic disorders in children, </a:t>
            </a:r>
          </a:p>
          <a:p>
            <a:pPr algn="l" rtl="0">
              <a:lnSpc>
                <a:spcPct val="115000"/>
              </a:lnSpc>
              <a:spcAft>
                <a:spcPts val="0"/>
              </a:spcAft>
            </a:pPr>
            <a:r>
              <a:rPr lang="en-US" dirty="0" smtClean="0">
                <a:solidFill>
                  <a:srgbClr val="2E2E2E"/>
                </a:solidFill>
                <a:effectLst/>
                <a:latin typeface="Arial"/>
                <a:ea typeface="Times New Roman"/>
                <a:cs typeface="Arial"/>
              </a:rPr>
              <a:t>so that specific treatment can be started within the critical periods of visual maturation, together with the provision of appropriate developmental and educational interventions, genetic </a:t>
            </a:r>
            <a:r>
              <a:rPr lang="en-US" dirty="0" err="1" smtClean="0">
                <a:solidFill>
                  <a:srgbClr val="2E2E2E"/>
                </a:solidFill>
                <a:effectLst/>
                <a:latin typeface="Arial"/>
                <a:ea typeface="Times New Roman"/>
                <a:cs typeface="Arial"/>
              </a:rPr>
              <a:t>counselling</a:t>
            </a:r>
            <a:r>
              <a:rPr lang="en-US" dirty="0" smtClean="0">
                <a:solidFill>
                  <a:srgbClr val="2E2E2E"/>
                </a:solidFill>
                <a:effectLst/>
                <a:latin typeface="Arial"/>
                <a:ea typeface="Times New Roman"/>
                <a:cs typeface="Arial"/>
              </a:rPr>
              <a:t>, and advice and support to families of affected children but the focus of debate is pre-school screening for amblyopia.</a:t>
            </a:r>
            <a:endParaRPr lang="en-US" sz="2800" dirty="0">
              <a:ea typeface="Calibri"/>
              <a:cs typeface="Arial"/>
            </a:endParaRPr>
          </a:p>
          <a:p>
            <a:pPr algn="l" rtl="0">
              <a:lnSpc>
                <a:spcPct val="115000"/>
              </a:lnSpc>
              <a:spcAft>
                <a:spcPts val="0"/>
              </a:spcAft>
            </a:pPr>
            <a:endParaRPr lang="en-US" sz="2800" dirty="0">
              <a:ea typeface="Calibri"/>
              <a:cs typeface="Arial"/>
            </a:endParaRPr>
          </a:p>
          <a:p>
            <a:endParaRPr lang="ar-IQ" dirty="0"/>
          </a:p>
        </p:txBody>
      </p:sp>
    </p:spTree>
    <p:extLst>
      <p:ext uri="{BB962C8B-B14F-4D97-AF65-F5344CB8AC3E}">
        <p14:creationId xmlns:p14="http://schemas.microsoft.com/office/powerpoint/2010/main" val="3125016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60648"/>
            <a:ext cx="8157592" cy="2304256"/>
          </a:xfrm>
        </p:spPr>
        <p:txBody>
          <a:bodyPr>
            <a:normAutofit fontScale="90000"/>
          </a:bodyPr>
          <a:lstStyle/>
          <a:p>
            <a:r>
              <a:rPr lang="en-US" dirty="0" smtClean="0"/>
              <a:t>The involvement of pediatric </a:t>
            </a:r>
            <a:r>
              <a:rPr lang="en-US" dirty="0" smtClean="0">
                <a:solidFill>
                  <a:prstClr val="black"/>
                </a:solidFill>
              </a:rPr>
              <a:t> oph</a:t>
            </a:r>
            <a:r>
              <a:rPr lang="en-US" dirty="0" smtClean="0"/>
              <a:t>thalmologists with specialized training, expertise and examination equipment is often required.</a:t>
            </a:r>
            <a:endParaRPr lang="ar-IQ" dirty="0"/>
          </a:p>
        </p:txBody>
      </p:sp>
      <p:sp>
        <p:nvSpPr>
          <p:cNvPr id="3" name="عنصر نائب للمحتوى 2"/>
          <p:cNvSpPr>
            <a:spLocks noGrp="1"/>
          </p:cNvSpPr>
          <p:nvPr>
            <p:ph idx="1"/>
          </p:nvPr>
        </p:nvSpPr>
        <p:spPr>
          <a:xfrm>
            <a:off x="539552" y="2564904"/>
            <a:ext cx="8147248" cy="3561259"/>
          </a:xfrm>
        </p:spPr>
        <p:txBody>
          <a:bodyPr>
            <a:normAutofit/>
          </a:bodyPr>
          <a:lstStyle/>
          <a:p>
            <a:pPr lvl="2" algn="l" rtl="0"/>
            <a:r>
              <a:rPr lang="en-US" sz="5400" dirty="0" smtClean="0"/>
              <a:t>all children should have their monocular visual acuity tested before four years of age</a:t>
            </a:r>
            <a:endParaRPr lang="ar-IQ" sz="5400" dirty="0"/>
          </a:p>
        </p:txBody>
      </p:sp>
    </p:spTree>
    <p:extLst>
      <p:ext uri="{BB962C8B-B14F-4D97-AF65-F5344CB8AC3E}">
        <p14:creationId xmlns:p14="http://schemas.microsoft.com/office/powerpoint/2010/main" val="3108599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548680"/>
          </a:xfrm>
        </p:spPr>
        <p:txBody>
          <a:bodyPr>
            <a:normAutofit fontScale="90000"/>
          </a:bodyPr>
          <a:lstStyle/>
          <a:p>
            <a:r>
              <a:rPr lang="en-US" dirty="0" smtClean="0"/>
              <a:t>Amblyopia</a:t>
            </a:r>
            <a:endParaRPr lang="ar-IQ" dirty="0"/>
          </a:p>
        </p:txBody>
      </p:sp>
      <p:sp>
        <p:nvSpPr>
          <p:cNvPr id="3" name="عنصر نائب للمحتوى 2"/>
          <p:cNvSpPr>
            <a:spLocks noGrp="1"/>
          </p:cNvSpPr>
          <p:nvPr>
            <p:ph idx="1"/>
          </p:nvPr>
        </p:nvSpPr>
        <p:spPr>
          <a:xfrm>
            <a:off x="457200" y="548680"/>
            <a:ext cx="8229600" cy="5577483"/>
          </a:xfrm>
        </p:spPr>
        <p:txBody>
          <a:bodyPr>
            <a:normAutofit fontScale="77500" lnSpcReduction="20000"/>
          </a:bodyPr>
          <a:lstStyle/>
          <a:p>
            <a:pPr algn="l" rtl="0"/>
            <a:r>
              <a:rPr lang="en-US" dirty="0" smtClean="0"/>
              <a:t>Amblyopia (lazy eye) is defined as a reduction in best-corrected visual acuity that is not directly attributable to any structural abnormality of the eye or visual pathway. With a prevalence of 2 percent,6 it is the most common cause of uncorrectable loss of vision in children.</a:t>
            </a:r>
          </a:p>
          <a:p>
            <a:pPr algn="l" rtl="0"/>
            <a:r>
              <a:rPr lang="en-US" dirty="0" smtClean="0"/>
              <a:t>The visual outcome can range from 20/25, or nearly normal, to worse than 20/200, or legally blind. With effective detection and early treatment, most vision loss associated with this condition can be avoided.</a:t>
            </a:r>
          </a:p>
          <a:p>
            <a:pPr algn="l" rtl="0"/>
            <a:r>
              <a:rPr lang="en-US" dirty="0" smtClean="0"/>
              <a:t> Most cases of amblyopia affect only one eye, but some cases are bilateral. </a:t>
            </a:r>
          </a:p>
          <a:p>
            <a:pPr algn="l" rtl="0"/>
            <a:r>
              <a:rPr lang="en-US" dirty="0" smtClean="0"/>
              <a:t>Ophthalmologists refer to </a:t>
            </a:r>
            <a:r>
              <a:rPr lang="en-US" dirty="0" err="1" smtClean="0"/>
              <a:t>anisometropic</a:t>
            </a:r>
            <a:r>
              <a:rPr lang="en-US" dirty="0" smtClean="0"/>
              <a:t> amblyopia when one eye is involved and </a:t>
            </a:r>
            <a:r>
              <a:rPr lang="en-US" dirty="0" err="1" smtClean="0"/>
              <a:t>isometropic</a:t>
            </a:r>
            <a:r>
              <a:rPr lang="en-US" dirty="0" smtClean="0"/>
              <a:t> amblyopia when the condition is </a:t>
            </a:r>
            <a:r>
              <a:rPr lang="en-US" dirty="0" smtClean="0"/>
              <a:t>bilateral</a:t>
            </a:r>
          </a:p>
          <a:p>
            <a:pPr algn="l" rtl="0"/>
            <a:r>
              <a:rPr lang="en-US" dirty="0" smtClean="0"/>
              <a:t> </a:t>
            </a:r>
            <a:r>
              <a:rPr lang="en-US" dirty="0" smtClean="0"/>
              <a:t>amblyopia may occur in children as old as four to six years. </a:t>
            </a:r>
          </a:p>
          <a:p>
            <a:pPr algn="l" rtl="0"/>
            <a:r>
              <a:rPr lang="en-US" dirty="0" smtClean="0"/>
              <a:t>There are three major categories of amblyopia</a:t>
            </a:r>
            <a:endParaRPr lang="ar-IQ" dirty="0"/>
          </a:p>
        </p:txBody>
      </p:sp>
    </p:spTree>
    <p:extLst>
      <p:ext uri="{BB962C8B-B14F-4D97-AF65-F5344CB8AC3E}">
        <p14:creationId xmlns:p14="http://schemas.microsoft.com/office/powerpoint/2010/main" val="2077617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052736"/>
          </a:xfrm>
        </p:spPr>
        <p:txBody>
          <a:bodyPr>
            <a:normAutofit/>
          </a:bodyPr>
          <a:lstStyle/>
          <a:p>
            <a:pPr rtl="0"/>
            <a:r>
              <a:rPr lang="en-US" sz="2000" dirty="0" err="1" smtClean="0"/>
              <a:t>Strabismic</a:t>
            </a:r>
            <a:r>
              <a:rPr lang="en-US" sz="2000" dirty="0" smtClean="0"/>
              <a:t> amblyopia is the most common type of amblyopia. The deviating eye which may turn in (</a:t>
            </a:r>
            <a:r>
              <a:rPr lang="en-US" sz="2000" dirty="0" err="1" smtClean="0"/>
              <a:t>esotropia</a:t>
            </a:r>
            <a:r>
              <a:rPr lang="en-US" sz="2000" dirty="0" smtClean="0"/>
              <a:t>), out (</a:t>
            </a:r>
            <a:r>
              <a:rPr lang="en-US" sz="2000" dirty="0" err="1" smtClean="0"/>
              <a:t>exotropia</a:t>
            </a:r>
            <a:r>
              <a:rPr lang="en-US" sz="2000" dirty="0" smtClean="0"/>
              <a:t>), up (</a:t>
            </a:r>
            <a:r>
              <a:rPr lang="en-US" sz="2000" dirty="0" err="1" smtClean="0"/>
              <a:t>hypertropia</a:t>
            </a:r>
            <a:r>
              <a:rPr lang="en-US" sz="2000" dirty="0" smtClean="0"/>
              <a:t>) or down (</a:t>
            </a:r>
            <a:r>
              <a:rPr lang="en-US" sz="2000" dirty="0" err="1" smtClean="0"/>
              <a:t>hypotropia</a:t>
            </a:r>
            <a:r>
              <a:rPr lang="en-US" sz="2000" dirty="0" smtClean="0"/>
              <a:t>), is suppressed in order to prevent double vision</a:t>
            </a:r>
            <a:endParaRPr lang="ar-IQ" sz="2000" dirty="0"/>
          </a:p>
        </p:txBody>
      </p:sp>
      <p:sp>
        <p:nvSpPr>
          <p:cNvPr id="3" name="عنصر نائب للمحتوى 2"/>
          <p:cNvSpPr>
            <a:spLocks noGrp="1"/>
          </p:cNvSpPr>
          <p:nvPr>
            <p:ph idx="1"/>
          </p:nvPr>
        </p:nvSpPr>
        <p:spPr>
          <a:xfrm>
            <a:off x="0" y="1052736"/>
            <a:ext cx="9144000" cy="5805264"/>
          </a:xfrm>
        </p:spPr>
        <p:txBody>
          <a:bodyPr>
            <a:normAutofit/>
          </a:bodyPr>
          <a:lstStyle/>
          <a:p>
            <a:pPr algn="l" rtl="0"/>
            <a:r>
              <a:rPr lang="en-US" sz="2000" dirty="0" smtClean="0"/>
              <a:t>Refractive amblyopia is the most difficult type of amblyopia to detect. If the two eyes have significantly different refractive states, the young child may rely on the sight of the more focused eye, causing the other eye to lose its visual potential. The child will appear to see normally at home and in the primary care office because the normal eye is being used for visual tasks. If both eyes are out of focus, both may become amblyopic.</a:t>
            </a:r>
          </a:p>
          <a:p>
            <a:pPr algn="l" rtl="0"/>
            <a:r>
              <a:rPr lang="en-US" sz="2000" dirty="0" smtClean="0"/>
              <a:t> Deprivation amblyopia is the most severe type in terms of loss of vision. It typically affects children with unilateral or bilateral congenital cataracts but also may occur in those with corneal or vitreous opacity, severe ptosis (droopy eyelid) or excessive </a:t>
            </a:r>
            <a:r>
              <a:rPr lang="en-US" sz="2000" dirty="0" err="1" smtClean="0"/>
              <a:t>patching.develope</a:t>
            </a:r>
            <a:r>
              <a:rPr lang="en-US" sz="2000" dirty="0" smtClean="0"/>
              <a:t> because the retina does not receive a clear image. In some cases, the cataract may not be apparent on casual penlight inspection but is detected by the absence or distortion of red reflex on </a:t>
            </a:r>
            <a:r>
              <a:rPr lang="en-US" sz="2000" dirty="0" err="1" smtClean="0"/>
              <a:t>ophthalmoscopic</a:t>
            </a:r>
            <a:r>
              <a:rPr lang="en-US" sz="2000" dirty="0" smtClean="0"/>
              <a:t> examination.</a:t>
            </a:r>
            <a:endParaRPr lang="ar-IQ" sz="2000" dirty="0"/>
          </a:p>
        </p:txBody>
      </p:sp>
    </p:spTree>
    <p:extLst>
      <p:ext uri="{BB962C8B-B14F-4D97-AF65-F5344CB8AC3E}">
        <p14:creationId xmlns:p14="http://schemas.microsoft.com/office/powerpoint/2010/main" val="205400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Small-Angle Strabismus</a:t>
            </a:r>
            <a:endParaRPr lang="ar-IQ" dirty="0"/>
          </a:p>
        </p:txBody>
      </p:sp>
      <p:sp>
        <p:nvSpPr>
          <p:cNvPr id="3" name="عنصر نائب للمحتوى 2"/>
          <p:cNvSpPr>
            <a:spLocks noGrp="1"/>
          </p:cNvSpPr>
          <p:nvPr>
            <p:ph idx="1"/>
          </p:nvPr>
        </p:nvSpPr>
        <p:spPr/>
        <p:txBody>
          <a:bodyPr/>
          <a:lstStyle/>
          <a:p>
            <a:pPr algn="l" rtl="0"/>
            <a:r>
              <a:rPr lang="en-US" dirty="0" smtClean="0"/>
              <a:t>Accommodative </a:t>
            </a:r>
            <a:r>
              <a:rPr lang="en-US" dirty="0" err="1" smtClean="0"/>
              <a:t>esotropia</a:t>
            </a:r>
            <a:r>
              <a:rPr lang="en-US" dirty="0" smtClean="0"/>
              <a:t>, which usually begins in toddlers who are farsighted, is an example small-angle </a:t>
            </a:r>
            <a:r>
              <a:rPr lang="en-US" dirty="0" err="1" smtClean="0"/>
              <a:t>esotropia</a:t>
            </a:r>
            <a:r>
              <a:rPr lang="en-US" dirty="0" smtClean="0"/>
              <a:t> is at least as likely as more significant deviations to be associated with amblyopia</a:t>
            </a:r>
            <a:endParaRPr lang="ar-IQ"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7013" y="4149080"/>
            <a:ext cx="3609975" cy="2708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306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116632"/>
            <a:ext cx="9036496" cy="3384376"/>
          </a:xfrm>
        </p:spPr>
        <p:txBody>
          <a:bodyPr>
            <a:normAutofit/>
          </a:bodyPr>
          <a:lstStyle/>
          <a:p>
            <a:pPr rtl="0"/>
            <a:r>
              <a:rPr lang="en-US" sz="2800" dirty="0" err="1" smtClean="0"/>
              <a:t>Leukocoria</a:t>
            </a:r>
            <a:r>
              <a:rPr lang="en-US" sz="2800" dirty="0" smtClean="0"/>
              <a:t/>
            </a:r>
            <a:br>
              <a:rPr lang="en-US" sz="2800" dirty="0" smtClean="0"/>
            </a:br>
            <a:r>
              <a:rPr lang="en-US" sz="2800" dirty="0" smtClean="0"/>
              <a:t> Alteration in the pupillary light reflexes (called </a:t>
            </a:r>
            <a:r>
              <a:rPr lang="en-US" sz="2800" dirty="0" err="1" smtClean="0"/>
              <a:t>leukocoria</a:t>
            </a:r>
            <a:r>
              <a:rPr lang="en-US" sz="2800" dirty="0" smtClean="0"/>
              <a:t> if the pupil appears white) may indicate a disorder anywhere within the eye. Disorders include corneal opacity, blood (</a:t>
            </a:r>
            <a:r>
              <a:rPr lang="en-US" sz="2800" dirty="0" err="1" smtClean="0"/>
              <a:t>hyphema</a:t>
            </a:r>
            <a:r>
              <a:rPr lang="en-US" sz="2800" dirty="0" smtClean="0"/>
              <a:t>) or other material in the anterior chamber, cataract, vitreous opacity or retinal disease. The most urgent diagnosis is retinoblastoma</a:t>
            </a:r>
            <a:endParaRPr lang="ar-IQ" sz="28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3395815"/>
            <a:ext cx="9129390" cy="334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4857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TESTING FOR THE RED REFLEX</a:t>
            </a:r>
            <a:endParaRPr lang="ar-IQ" dirty="0"/>
          </a:p>
        </p:txBody>
      </p:sp>
      <p:sp>
        <p:nvSpPr>
          <p:cNvPr id="3" name="عنصر نائب للمحتوى 2"/>
          <p:cNvSpPr>
            <a:spLocks noGrp="1"/>
          </p:cNvSpPr>
          <p:nvPr>
            <p:ph idx="1"/>
          </p:nvPr>
        </p:nvSpPr>
        <p:spPr/>
        <p:txBody>
          <a:bodyPr>
            <a:normAutofit/>
          </a:bodyPr>
          <a:lstStyle/>
          <a:p>
            <a:pPr algn="l" rtl="0"/>
            <a:r>
              <a:rPr lang="en-US" dirty="0" smtClean="0"/>
              <a:t>Children who do not have a bright or symmetric red reflex </a:t>
            </a:r>
            <a:r>
              <a:rPr lang="en-US" dirty="0" smtClean="0"/>
              <a:t>using </a:t>
            </a:r>
            <a:r>
              <a:rPr lang="en-US" dirty="0" err="1" smtClean="0"/>
              <a:t>anophthalmoscope</a:t>
            </a:r>
            <a:r>
              <a:rPr lang="en-US" dirty="0" smtClean="0"/>
              <a:t> </a:t>
            </a:r>
            <a:r>
              <a:rPr lang="en-US" dirty="0" smtClean="0"/>
              <a:t>from a distance of 1 to 2 </a:t>
            </a:r>
            <a:r>
              <a:rPr lang="en-US" dirty="0" err="1" smtClean="0"/>
              <a:t>ft</a:t>
            </a:r>
            <a:r>
              <a:rPr lang="en-US" dirty="0" smtClean="0"/>
              <a:t>) should be referred to an ophthalmologist for urgent evaluation performed in a well-darkened room. If the reflex is still poor, it may be </a:t>
            </a:r>
            <a:r>
              <a:rPr lang="en-US" dirty="0" err="1" smtClean="0"/>
              <a:t>helpful</a:t>
            </a:r>
            <a:r>
              <a:rPr lang="en-US" dirty="0" smtClean="0"/>
              <a:t> to dilate the pupils with a drop of 1 percent </a:t>
            </a:r>
            <a:r>
              <a:rPr lang="en-US" dirty="0" err="1" smtClean="0"/>
              <a:t>tropicamide</a:t>
            </a:r>
            <a:r>
              <a:rPr lang="en-US" dirty="0" smtClean="0"/>
              <a:t> (</a:t>
            </a:r>
            <a:r>
              <a:rPr lang="en-US" dirty="0" err="1" smtClean="0"/>
              <a:t>Mydriacyl</a:t>
            </a:r>
            <a:r>
              <a:rPr lang="en-US" dirty="0" smtClean="0"/>
              <a:t>) or 2.5 percent phenylephrine (Neo-</a:t>
            </a:r>
            <a:r>
              <a:rPr lang="en-US" dirty="0" err="1" smtClean="0"/>
              <a:t>synephrine</a:t>
            </a:r>
            <a:r>
              <a:rPr lang="en-US" dirty="0" smtClean="0"/>
              <a:t>).</a:t>
            </a:r>
            <a:endParaRPr lang="ar-IQ" dirty="0"/>
          </a:p>
        </p:txBody>
      </p:sp>
    </p:spTree>
    <p:extLst>
      <p:ext uri="{BB962C8B-B14F-4D97-AF65-F5344CB8AC3E}">
        <p14:creationId xmlns:p14="http://schemas.microsoft.com/office/powerpoint/2010/main" val="704203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Glaucoma</a:t>
            </a:r>
            <a:endParaRPr lang="ar-IQ" dirty="0"/>
          </a:p>
        </p:txBody>
      </p:sp>
      <p:sp>
        <p:nvSpPr>
          <p:cNvPr id="3" name="عنصر نائب للمحتوى 2"/>
          <p:cNvSpPr>
            <a:spLocks noGrp="1"/>
          </p:cNvSpPr>
          <p:nvPr>
            <p:ph idx="1"/>
          </p:nvPr>
        </p:nvSpPr>
        <p:spPr/>
        <p:txBody>
          <a:bodyPr>
            <a:normAutofit fontScale="85000" lnSpcReduction="10000"/>
          </a:bodyPr>
          <a:lstStyle/>
          <a:p>
            <a:pPr algn="l" rtl="0"/>
            <a:r>
              <a:rPr lang="en-US" dirty="0" smtClean="0"/>
              <a:t>Children, however, may develop discomfort, light sensitivity, tearing and gradual </a:t>
            </a:r>
            <a:r>
              <a:rPr lang="en-US" dirty="0" err="1" smtClean="0"/>
              <a:t>enlargement</a:t>
            </a:r>
            <a:r>
              <a:rPr lang="en-US" dirty="0" smtClean="0"/>
              <a:t> or eventually, </a:t>
            </a:r>
            <a:r>
              <a:rPr lang="en-US" dirty="0" err="1" smtClean="0"/>
              <a:t>opacification</a:t>
            </a:r>
            <a:r>
              <a:rPr lang="en-US" dirty="0" smtClean="0"/>
              <a:t> of the cornea.</a:t>
            </a:r>
          </a:p>
          <a:p>
            <a:pPr algn="l" rtl="0"/>
            <a:r>
              <a:rPr lang="en-US" dirty="0" smtClean="0"/>
              <a:t>Children who have had cataract surgery are especially at risk for glaucoma</a:t>
            </a:r>
          </a:p>
          <a:p>
            <a:pPr algn="l" rtl="0"/>
            <a:r>
              <a:rPr lang="en-US" dirty="0" smtClean="0"/>
              <a:t>even in the absence of symptoms, Pertinent features of congenital glaucoma (which differentiate it from the tearing seen in obstruction of the </a:t>
            </a:r>
            <a:r>
              <a:rPr lang="en-US" dirty="0" err="1" smtClean="0"/>
              <a:t>nasolacrimal</a:t>
            </a:r>
            <a:r>
              <a:rPr lang="en-US" dirty="0" smtClean="0"/>
              <a:t> duct) include light sensitivity, </a:t>
            </a:r>
            <a:r>
              <a:rPr lang="en-US" dirty="0" err="1" smtClean="0"/>
              <a:t>increased</a:t>
            </a:r>
            <a:r>
              <a:rPr lang="en-US" dirty="0" smtClean="0"/>
              <a:t> corneal diameter, corneal cloudiness and, occasionally, </a:t>
            </a:r>
            <a:r>
              <a:rPr lang="en-US" dirty="0" err="1" smtClean="0"/>
              <a:t>conjunctival</a:t>
            </a:r>
            <a:r>
              <a:rPr lang="en-US" dirty="0" smtClean="0"/>
              <a:t> injection. Glaucoma is likely to be bilateral.</a:t>
            </a:r>
            <a:endParaRPr lang="ar-IQ" dirty="0"/>
          </a:p>
        </p:txBody>
      </p:sp>
    </p:spTree>
    <p:extLst>
      <p:ext uri="{BB962C8B-B14F-4D97-AF65-F5344CB8AC3E}">
        <p14:creationId xmlns:p14="http://schemas.microsoft.com/office/powerpoint/2010/main" val="1127014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978</Words>
  <Application>Microsoft Office PowerPoint</Application>
  <PresentationFormat>عرض على الشاشة (3:4)‏</PresentationFormat>
  <Paragraphs>51</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نسق Office</vt:lpstr>
      <vt:lpstr>Examination of children with eye disorder</vt:lpstr>
      <vt:lpstr>عرض تقديمي في PowerPoint</vt:lpstr>
      <vt:lpstr>The involvement of pediatric  ophthalmologists with specialized training, expertise and examination equipment is often required.</vt:lpstr>
      <vt:lpstr>Amblyopia</vt:lpstr>
      <vt:lpstr>Strabismic amblyopia is the most common type of amblyopia. The deviating eye which may turn in (esotropia), out (exotropia), up (hypertropia) or down (hypotropia), is suppressed in order to prevent double vision</vt:lpstr>
      <vt:lpstr>Small-Angle Strabismus</vt:lpstr>
      <vt:lpstr>Leukocoria  Alteration in the pupillary light reflexes (called leukocoria if the pupil appears white) may indicate a disorder anywhere within the eye. Disorders include corneal opacity, blood (hyphema) or other material in the anterior chamber, cataract, vitreous opacity or retinal disease. The most urgent diagnosis is retinoblastoma</vt:lpstr>
      <vt:lpstr>TESTING FOR THE RED REFLEX</vt:lpstr>
      <vt:lpstr>Glaucoma</vt:lpstr>
      <vt:lpstr>Ocular Inflammation</vt:lpstr>
      <vt:lpstr>Eye Trauma</vt:lpstr>
      <vt:lpstr>Nystagmus</vt:lpstr>
      <vt:lpstr> proposals for screening and surveillance for vision and ophthalmic disorders in childhood6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Examination of children with eye disorder</dc:title>
  <dc:creator>Maher</dc:creator>
  <cp:lastModifiedBy>Maher</cp:lastModifiedBy>
  <cp:revision>14</cp:revision>
  <dcterms:created xsi:type="dcterms:W3CDTF">2024-11-15T18:46:25Z</dcterms:created>
  <dcterms:modified xsi:type="dcterms:W3CDTF">2024-11-18T19:28:14Z</dcterms:modified>
</cp:coreProperties>
</file>