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5" d="100"/>
          <a:sy n="85" d="100"/>
        </p:scale>
        <p:origin x="-152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9A07F5C2-0CB0-4992-B4ED-6454767DFA15}" type="datetimeFigureOut">
              <a:rPr lang="ar-IQ" smtClean="0"/>
              <a:t>12/06/1446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39881F0-5BFC-4B5D-B49D-FA67CD00E5CB}" type="slidenum">
              <a:rPr lang="ar-IQ" smtClean="0"/>
              <a:t>‹#›</a:t>
            </a:fld>
            <a:endParaRPr lang="ar-IQ"/>
          </a:p>
        </p:txBody>
      </p:sp>
    </p:spTree>
    <p:extLst>
      <p:ext uri="{BB962C8B-B14F-4D97-AF65-F5344CB8AC3E}">
        <p14:creationId xmlns:p14="http://schemas.microsoft.com/office/powerpoint/2010/main" val="4281589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A07F5C2-0CB0-4992-B4ED-6454767DFA15}" type="datetimeFigureOut">
              <a:rPr lang="ar-IQ" smtClean="0"/>
              <a:t>12/06/1446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39881F0-5BFC-4B5D-B49D-FA67CD00E5CB}" type="slidenum">
              <a:rPr lang="ar-IQ" smtClean="0"/>
              <a:t>‹#›</a:t>
            </a:fld>
            <a:endParaRPr lang="ar-IQ"/>
          </a:p>
        </p:txBody>
      </p:sp>
    </p:spTree>
    <p:extLst>
      <p:ext uri="{BB962C8B-B14F-4D97-AF65-F5344CB8AC3E}">
        <p14:creationId xmlns:p14="http://schemas.microsoft.com/office/powerpoint/2010/main" val="623320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A07F5C2-0CB0-4992-B4ED-6454767DFA15}" type="datetimeFigureOut">
              <a:rPr lang="ar-IQ" smtClean="0"/>
              <a:t>12/06/1446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39881F0-5BFC-4B5D-B49D-FA67CD00E5CB}" type="slidenum">
              <a:rPr lang="ar-IQ" smtClean="0"/>
              <a:t>‹#›</a:t>
            </a:fld>
            <a:endParaRPr lang="ar-IQ"/>
          </a:p>
        </p:txBody>
      </p:sp>
    </p:spTree>
    <p:extLst>
      <p:ext uri="{BB962C8B-B14F-4D97-AF65-F5344CB8AC3E}">
        <p14:creationId xmlns:p14="http://schemas.microsoft.com/office/powerpoint/2010/main" val="1347489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A07F5C2-0CB0-4992-B4ED-6454767DFA15}" type="datetimeFigureOut">
              <a:rPr lang="ar-IQ" smtClean="0"/>
              <a:t>12/06/1446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39881F0-5BFC-4B5D-B49D-FA67CD00E5CB}" type="slidenum">
              <a:rPr lang="ar-IQ" smtClean="0"/>
              <a:t>‹#›</a:t>
            </a:fld>
            <a:endParaRPr lang="ar-IQ"/>
          </a:p>
        </p:txBody>
      </p:sp>
    </p:spTree>
    <p:extLst>
      <p:ext uri="{BB962C8B-B14F-4D97-AF65-F5344CB8AC3E}">
        <p14:creationId xmlns:p14="http://schemas.microsoft.com/office/powerpoint/2010/main" val="4200872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A07F5C2-0CB0-4992-B4ED-6454767DFA15}" type="datetimeFigureOut">
              <a:rPr lang="ar-IQ" smtClean="0"/>
              <a:t>12/06/1446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39881F0-5BFC-4B5D-B49D-FA67CD00E5CB}" type="slidenum">
              <a:rPr lang="ar-IQ" smtClean="0"/>
              <a:t>‹#›</a:t>
            </a:fld>
            <a:endParaRPr lang="ar-IQ"/>
          </a:p>
        </p:txBody>
      </p:sp>
    </p:spTree>
    <p:extLst>
      <p:ext uri="{BB962C8B-B14F-4D97-AF65-F5344CB8AC3E}">
        <p14:creationId xmlns:p14="http://schemas.microsoft.com/office/powerpoint/2010/main" val="3631699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9A07F5C2-0CB0-4992-B4ED-6454767DFA15}" type="datetimeFigureOut">
              <a:rPr lang="ar-IQ" smtClean="0"/>
              <a:t>12/06/1446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F39881F0-5BFC-4B5D-B49D-FA67CD00E5CB}" type="slidenum">
              <a:rPr lang="ar-IQ" smtClean="0"/>
              <a:t>‹#›</a:t>
            </a:fld>
            <a:endParaRPr lang="ar-IQ"/>
          </a:p>
        </p:txBody>
      </p:sp>
    </p:spTree>
    <p:extLst>
      <p:ext uri="{BB962C8B-B14F-4D97-AF65-F5344CB8AC3E}">
        <p14:creationId xmlns:p14="http://schemas.microsoft.com/office/powerpoint/2010/main" val="246284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9A07F5C2-0CB0-4992-B4ED-6454767DFA15}" type="datetimeFigureOut">
              <a:rPr lang="ar-IQ" smtClean="0"/>
              <a:t>12/06/1446</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F39881F0-5BFC-4B5D-B49D-FA67CD00E5CB}" type="slidenum">
              <a:rPr lang="ar-IQ" smtClean="0"/>
              <a:t>‹#›</a:t>
            </a:fld>
            <a:endParaRPr lang="ar-IQ"/>
          </a:p>
        </p:txBody>
      </p:sp>
    </p:spTree>
    <p:extLst>
      <p:ext uri="{BB962C8B-B14F-4D97-AF65-F5344CB8AC3E}">
        <p14:creationId xmlns:p14="http://schemas.microsoft.com/office/powerpoint/2010/main" val="3972436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9A07F5C2-0CB0-4992-B4ED-6454767DFA15}" type="datetimeFigureOut">
              <a:rPr lang="ar-IQ" smtClean="0"/>
              <a:t>12/06/1446</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F39881F0-5BFC-4B5D-B49D-FA67CD00E5CB}" type="slidenum">
              <a:rPr lang="ar-IQ" smtClean="0"/>
              <a:t>‹#›</a:t>
            </a:fld>
            <a:endParaRPr lang="ar-IQ"/>
          </a:p>
        </p:txBody>
      </p:sp>
    </p:spTree>
    <p:extLst>
      <p:ext uri="{BB962C8B-B14F-4D97-AF65-F5344CB8AC3E}">
        <p14:creationId xmlns:p14="http://schemas.microsoft.com/office/powerpoint/2010/main" val="3533560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A07F5C2-0CB0-4992-B4ED-6454767DFA15}" type="datetimeFigureOut">
              <a:rPr lang="ar-IQ" smtClean="0"/>
              <a:t>12/06/1446</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F39881F0-5BFC-4B5D-B49D-FA67CD00E5CB}" type="slidenum">
              <a:rPr lang="ar-IQ" smtClean="0"/>
              <a:t>‹#›</a:t>
            </a:fld>
            <a:endParaRPr lang="ar-IQ"/>
          </a:p>
        </p:txBody>
      </p:sp>
    </p:spTree>
    <p:extLst>
      <p:ext uri="{BB962C8B-B14F-4D97-AF65-F5344CB8AC3E}">
        <p14:creationId xmlns:p14="http://schemas.microsoft.com/office/powerpoint/2010/main" val="3074705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A07F5C2-0CB0-4992-B4ED-6454767DFA15}" type="datetimeFigureOut">
              <a:rPr lang="ar-IQ" smtClean="0"/>
              <a:t>12/06/1446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F39881F0-5BFC-4B5D-B49D-FA67CD00E5CB}" type="slidenum">
              <a:rPr lang="ar-IQ" smtClean="0"/>
              <a:t>‹#›</a:t>
            </a:fld>
            <a:endParaRPr lang="ar-IQ"/>
          </a:p>
        </p:txBody>
      </p:sp>
    </p:spTree>
    <p:extLst>
      <p:ext uri="{BB962C8B-B14F-4D97-AF65-F5344CB8AC3E}">
        <p14:creationId xmlns:p14="http://schemas.microsoft.com/office/powerpoint/2010/main" val="1842052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A07F5C2-0CB0-4992-B4ED-6454767DFA15}" type="datetimeFigureOut">
              <a:rPr lang="ar-IQ" smtClean="0"/>
              <a:t>12/06/1446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F39881F0-5BFC-4B5D-B49D-FA67CD00E5CB}" type="slidenum">
              <a:rPr lang="ar-IQ" smtClean="0"/>
              <a:t>‹#›</a:t>
            </a:fld>
            <a:endParaRPr lang="ar-IQ"/>
          </a:p>
        </p:txBody>
      </p:sp>
    </p:spTree>
    <p:extLst>
      <p:ext uri="{BB962C8B-B14F-4D97-AF65-F5344CB8AC3E}">
        <p14:creationId xmlns:p14="http://schemas.microsoft.com/office/powerpoint/2010/main" val="3192553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A07F5C2-0CB0-4992-B4ED-6454767DFA15}" type="datetimeFigureOut">
              <a:rPr lang="ar-IQ" smtClean="0"/>
              <a:t>12/06/1446</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39881F0-5BFC-4B5D-B49D-FA67CD00E5CB}" type="slidenum">
              <a:rPr lang="ar-IQ" smtClean="0"/>
              <a:t>‹#›</a:t>
            </a:fld>
            <a:endParaRPr lang="ar-IQ"/>
          </a:p>
        </p:txBody>
      </p:sp>
    </p:spTree>
    <p:extLst>
      <p:ext uri="{BB962C8B-B14F-4D97-AF65-F5344CB8AC3E}">
        <p14:creationId xmlns:p14="http://schemas.microsoft.com/office/powerpoint/2010/main" val="20481973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heliooptometry.ca/kids-eye-exams-in-edmonto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heliooptometry.ca/soft-contact-lenses-for-myopia-control" TargetMode="External"/><Relationship Id="rId2" Type="http://schemas.openxmlformats.org/officeDocument/2006/relationships/hyperlink" Target="https://heliooptometry.ca/kids-eye-exams-in-edmonton" TargetMode="External"/><Relationship Id="rId1" Type="http://schemas.openxmlformats.org/officeDocument/2006/relationships/slideLayout" Target="../slideLayouts/slideLayout2.xml"/><Relationship Id="rId4" Type="http://schemas.openxmlformats.org/officeDocument/2006/relationships/hyperlink" Target="https://heliooptometry.ca/myopia-nearsighted-treatment-for-kid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
            <a:ext cx="9144000" cy="1916831"/>
          </a:xfrm>
        </p:spPr>
        <p:txBody>
          <a:bodyPr>
            <a:normAutofit fontScale="90000"/>
          </a:bodyPr>
          <a:lstStyle/>
          <a:p>
            <a:pPr algn="l"/>
            <a:r>
              <a:rPr lang="en-US" b="1" i="0" dirty="0" smtClean="0">
                <a:effectLst/>
                <a:latin typeface="Montserrat"/>
              </a:rPr>
              <a:t>the Best Time to Get Child's Eyes Examine</a:t>
            </a:r>
            <a:br>
              <a:rPr lang="en-US" b="1" i="0" dirty="0" smtClean="0">
                <a:effectLst/>
                <a:latin typeface="Montserrat"/>
              </a:rPr>
            </a:br>
            <a:endParaRPr lang="ar-IQ" dirty="0"/>
          </a:p>
        </p:txBody>
      </p:sp>
      <p:sp>
        <p:nvSpPr>
          <p:cNvPr id="3" name="عنوان فرعي 2"/>
          <p:cNvSpPr>
            <a:spLocks noGrp="1"/>
          </p:cNvSpPr>
          <p:nvPr>
            <p:ph type="subTitle" idx="1"/>
          </p:nvPr>
        </p:nvSpPr>
        <p:spPr>
          <a:xfrm>
            <a:off x="107504" y="1628800"/>
            <a:ext cx="9036496" cy="4010000"/>
          </a:xfrm>
        </p:spPr>
        <p:txBody>
          <a:bodyPr>
            <a:normAutofit fontScale="92500" lnSpcReduction="20000"/>
          </a:bodyPr>
          <a:lstStyle/>
          <a:p>
            <a:pPr rtl="0"/>
            <a:r>
              <a:rPr lang="en-US" b="0" i="0" dirty="0" smtClean="0">
                <a:solidFill>
                  <a:srgbClr val="000000"/>
                </a:solidFill>
                <a:effectLst/>
                <a:latin typeface="Montserrat"/>
              </a:rPr>
              <a:t>As parents, we are constantly vigilant about our children's health, scheduling regular check-ups with pediatricians, dentists, occupational therapists and specialists as needed. However, one aspect of their health that often gets overlooked is their vision. Good vision is crucial for a child's overall development, impacting their ability to learn, socialize, and explore the world around them. That's why it's essential to know when the best time is to get your child's eyes examined.</a:t>
            </a:r>
            <a:endParaRPr lang="ar-IQ" dirty="0"/>
          </a:p>
        </p:txBody>
      </p:sp>
    </p:spTree>
    <p:extLst>
      <p:ext uri="{BB962C8B-B14F-4D97-AF65-F5344CB8AC3E}">
        <p14:creationId xmlns:p14="http://schemas.microsoft.com/office/powerpoint/2010/main" val="2200664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8686800" cy="908720"/>
          </a:xfrm>
        </p:spPr>
        <p:txBody>
          <a:bodyPr>
            <a:normAutofit fontScale="90000"/>
          </a:bodyPr>
          <a:lstStyle/>
          <a:p>
            <a:pPr algn="l"/>
            <a:r>
              <a:rPr lang="en-US" b="1" i="0" dirty="0" smtClean="0">
                <a:effectLst/>
                <a:latin typeface="Montserrat"/>
              </a:rPr>
              <a:t>Early Detection is Key</a:t>
            </a:r>
            <a:br>
              <a:rPr lang="en-US" b="1" i="0" dirty="0" smtClean="0">
                <a:effectLst/>
                <a:latin typeface="Montserrat"/>
              </a:rPr>
            </a:br>
            <a:endParaRPr lang="ar-IQ" dirty="0"/>
          </a:p>
        </p:txBody>
      </p:sp>
      <p:sp>
        <p:nvSpPr>
          <p:cNvPr id="3" name="عنصر نائب للمحتوى 2"/>
          <p:cNvSpPr>
            <a:spLocks noGrp="1"/>
          </p:cNvSpPr>
          <p:nvPr>
            <p:ph idx="1"/>
          </p:nvPr>
        </p:nvSpPr>
        <p:spPr>
          <a:xfrm>
            <a:off x="0" y="476672"/>
            <a:ext cx="9144000" cy="6381328"/>
          </a:xfrm>
        </p:spPr>
        <p:txBody>
          <a:bodyPr>
            <a:normAutofit fontScale="77500" lnSpcReduction="20000"/>
          </a:bodyPr>
          <a:lstStyle/>
          <a:p>
            <a:pPr algn="l"/>
            <a:r>
              <a:rPr lang="en-US" b="0" i="0" dirty="0" smtClean="0">
                <a:solidFill>
                  <a:srgbClr val="000000"/>
                </a:solidFill>
                <a:effectLst/>
                <a:latin typeface="Montserrat"/>
              </a:rPr>
              <a:t>recommended that children receive their first comprehensive eye exam between the ages of 6 and 9 months. This initial exam is crucial for detecting any potential eye problems early on, even before a child can communicate about any vision issues they may be experiencing.</a:t>
            </a:r>
            <a:r>
              <a:rPr lang="en-US" b="0" i="1" dirty="0" smtClean="0">
                <a:solidFill>
                  <a:srgbClr val="000000"/>
                </a:solidFill>
                <a:effectLst/>
                <a:latin typeface="Montserrat"/>
              </a:rPr>
              <a:t> "In addition to routine screening by a primary health care professional, a comprehensive eye examination by an individual with the expertise to detect risk factors for amblyopia—such as an ophthalmologist or optometrist—is required in early childhood. The findings support the importance of early detection of amblyopia before 36 months and no later than 48 months of age via screening with at least 1 comprehensive eye examination before age 5 years." </a:t>
            </a:r>
            <a:r>
              <a:rPr lang="en-US" b="0" i="0" dirty="0" smtClean="0">
                <a:solidFill>
                  <a:srgbClr val="000000"/>
                </a:solidFill>
                <a:effectLst/>
                <a:latin typeface="Montserrat"/>
              </a:rPr>
              <a:t/>
            </a:r>
            <a:br>
              <a:rPr lang="en-US" b="0" i="0" dirty="0" smtClean="0">
                <a:solidFill>
                  <a:srgbClr val="000000"/>
                </a:solidFill>
                <a:effectLst/>
                <a:latin typeface="Montserrat"/>
              </a:rPr>
            </a:br>
            <a:endParaRPr lang="en-US" b="0" i="0" dirty="0" smtClean="0">
              <a:solidFill>
                <a:srgbClr val="000000"/>
              </a:solidFill>
              <a:effectLst/>
              <a:latin typeface="Montserrat"/>
            </a:endParaRPr>
          </a:p>
          <a:p>
            <a:pPr marL="0" indent="0" algn="l">
              <a:buNone/>
            </a:pPr>
            <a:r>
              <a:rPr lang="en-US" b="0" i="0" dirty="0" smtClean="0">
                <a:solidFill>
                  <a:srgbClr val="000000"/>
                </a:solidFill>
                <a:effectLst/>
                <a:latin typeface="Montserrat"/>
              </a:rPr>
              <a:t>assess child's visual development, eye movements, and overall eye health. While it's rare for infants to have significant vision problems, early detection of issues like lazy eye (amblyopia), crossed eyes (strabismus), or congenital cataract can lead to better treatment outcomes. Some of these eye conditions are pretty common.</a:t>
            </a:r>
          </a:p>
          <a:p>
            <a:pPr algn="l" rtl="0"/>
            <a:endParaRPr lang="ar-IQ" dirty="0"/>
          </a:p>
        </p:txBody>
      </p:sp>
    </p:spTree>
    <p:extLst>
      <p:ext uri="{BB962C8B-B14F-4D97-AF65-F5344CB8AC3E}">
        <p14:creationId xmlns:p14="http://schemas.microsoft.com/office/powerpoint/2010/main" val="2015675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484784"/>
          </a:xfrm>
        </p:spPr>
        <p:txBody>
          <a:bodyPr>
            <a:normAutofit fontScale="90000"/>
          </a:bodyPr>
          <a:lstStyle/>
          <a:p>
            <a:pPr algn="l"/>
            <a:r>
              <a:rPr lang="en-US" b="1" i="0" dirty="0" smtClean="0">
                <a:effectLst/>
                <a:latin typeface="Montserrat"/>
              </a:rPr>
              <a:t>Regular Check-ups as Child Grows</a:t>
            </a:r>
            <a:br>
              <a:rPr lang="en-US" b="1" i="0" dirty="0" smtClean="0">
                <a:effectLst/>
                <a:latin typeface="Montserrat"/>
              </a:rPr>
            </a:br>
            <a:endParaRPr lang="ar-IQ" dirty="0"/>
          </a:p>
        </p:txBody>
      </p:sp>
      <p:sp>
        <p:nvSpPr>
          <p:cNvPr id="3" name="عنصر نائب للمحتوى 2"/>
          <p:cNvSpPr>
            <a:spLocks noGrp="1"/>
          </p:cNvSpPr>
          <p:nvPr>
            <p:ph idx="1"/>
          </p:nvPr>
        </p:nvSpPr>
        <p:spPr>
          <a:xfrm>
            <a:off x="0" y="692696"/>
            <a:ext cx="9144000" cy="6165304"/>
          </a:xfrm>
        </p:spPr>
        <p:txBody>
          <a:bodyPr>
            <a:normAutofit fontScale="77500" lnSpcReduction="20000"/>
          </a:bodyPr>
          <a:lstStyle/>
          <a:p>
            <a:pPr marL="0" indent="0" algn="r" rtl="0">
              <a:buNone/>
            </a:pPr>
            <a:r>
              <a:rPr lang="en-US" b="0" i="0" dirty="0" smtClean="0">
                <a:solidFill>
                  <a:srgbClr val="000000"/>
                </a:solidFill>
                <a:effectLst/>
                <a:latin typeface="Montserrat"/>
              </a:rPr>
              <a:t>After the initial eye exam at six months, it's recommended that children have another comprehensive eye exam between the ages of three and five. This is when many vision problems, such as nearsightedness (myopia), farsightedness (hyperopia), and astigmatism, may start to become apparent as the eyes continue to develop.</a:t>
            </a:r>
          </a:p>
          <a:p>
            <a:pPr algn="l"/>
            <a:r>
              <a:rPr lang="en-US" b="0" i="0" dirty="0" smtClean="0">
                <a:solidFill>
                  <a:srgbClr val="000000"/>
                </a:solidFill>
                <a:effectLst/>
                <a:latin typeface="Montserrat"/>
              </a:rPr>
              <a:t>Following this early childhood exam, children should have their eyes examined again before starting Kindergarten, around age five or six. Regular eye exams become especially important as children enter school because good vision is essential for success in the classroom. Undetected vision problems can lead to difficulties with reading, writing, and overall academic performance. To further increase the number of children who see an optometrist which focuses on getting all children in Kindergarten to see an eye doctor.  </a:t>
            </a:r>
            <a:br>
              <a:rPr lang="en-US" b="0" i="0" dirty="0" smtClean="0">
                <a:solidFill>
                  <a:srgbClr val="000000"/>
                </a:solidFill>
                <a:effectLst/>
                <a:latin typeface="Montserrat"/>
              </a:rPr>
            </a:br>
            <a:endParaRPr lang="en-US" b="0" i="0" dirty="0" smtClean="0">
              <a:solidFill>
                <a:srgbClr val="000000"/>
              </a:solidFill>
              <a:effectLst/>
              <a:latin typeface="Montserrat"/>
            </a:endParaRPr>
          </a:p>
          <a:p>
            <a:pPr algn="l"/>
            <a:r>
              <a:rPr lang="en-US" b="0" i="0" dirty="0" smtClean="0">
                <a:solidFill>
                  <a:srgbClr val="000000"/>
                </a:solidFill>
                <a:effectLst/>
                <a:latin typeface="Montserrat"/>
              </a:rPr>
              <a:t>In addition to these scheduled eye exams, parents should be aware of any signs that may indicate their child is experiencing vision problems. These signs include:</a:t>
            </a:r>
          </a:p>
          <a:p>
            <a:pPr marL="0" indent="0" algn="l">
              <a:buNone/>
            </a:pPr>
            <a:endParaRPr lang="en-US" b="0" i="0" dirty="0" smtClean="0">
              <a:solidFill>
                <a:srgbClr val="000000"/>
              </a:solidFill>
              <a:effectLst/>
              <a:latin typeface="Montserrat"/>
            </a:endParaRPr>
          </a:p>
          <a:p>
            <a:endParaRPr lang="ar-IQ" dirty="0"/>
          </a:p>
        </p:txBody>
      </p:sp>
    </p:spTree>
    <p:extLst>
      <p:ext uri="{BB962C8B-B14F-4D97-AF65-F5344CB8AC3E}">
        <p14:creationId xmlns:p14="http://schemas.microsoft.com/office/powerpoint/2010/main" val="3215732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a:bodyPr>
          <a:lstStyle/>
          <a:p>
            <a:pPr marL="0" indent="0" algn="r" rtl="0">
              <a:buNone/>
            </a:pPr>
            <a:r>
              <a:rPr lang="en-US" b="0" i="0" dirty="0" smtClean="0">
                <a:solidFill>
                  <a:srgbClr val="000000"/>
                </a:solidFill>
                <a:effectLst/>
                <a:latin typeface="Montserrat"/>
              </a:rPr>
              <a:t>1.Squinting or closing one eye to see better</a:t>
            </a:r>
          </a:p>
          <a:p>
            <a:pPr marL="0" indent="0" algn="r" rtl="0">
              <a:buNone/>
            </a:pPr>
            <a:r>
              <a:rPr lang="en-US" b="0" i="0" dirty="0" smtClean="0">
                <a:solidFill>
                  <a:srgbClr val="000000"/>
                </a:solidFill>
                <a:effectLst/>
                <a:latin typeface="Montserrat"/>
              </a:rPr>
              <a:t>2.Holding books or screens very close to their face</a:t>
            </a:r>
          </a:p>
          <a:p>
            <a:pPr marL="0" indent="0" algn="r" rtl="0">
              <a:buNone/>
            </a:pPr>
            <a:r>
              <a:rPr lang="en-US" dirty="0" smtClean="0">
                <a:solidFill>
                  <a:srgbClr val="000000"/>
                </a:solidFill>
                <a:latin typeface="Montserrat"/>
              </a:rPr>
              <a:t>3.</a:t>
            </a:r>
            <a:r>
              <a:rPr lang="en-US" b="0" i="0" dirty="0" smtClean="0">
                <a:solidFill>
                  <a:srgbClr val="000000"/>
                </a:solidFill>
                <a:effectLst/>
                <a:latin typeface="Montserrat"/>
              </a:rPr>
              <a:t>Complaining of headaches or eye strain</a:t>
            </a:r>
          </a:p>
          <a:p>
            <a:pPr marL="0" indent="0" algn="r" rtl="0">
              <a:buNone/>
            </a:pPr>
            <a:r>
              <a:rPr lang="en-US" b="0" i="0" dirty="0" smtClean="0">
                <a:solidFill>
                  <a:srgbClr val="000000"/>
                </a:solidFill>
                <a:effectLst/>
                <a:latin typeface="Montserrat"/>
              </a:rPr>
              <a:t>4.Seeing an eye that drifts when their child is tired</a:t>
            </a:r>
          </a:p>
          <a:p>
            <a:pPr marL="0" indent="0" algn="r" rtl="0">
              <a:buNone/>
            </a:pPr>
            <a:r>
              <a:rPr lang="en-US" dirty="0" smtClean="0">
                <a:solidFill>
                  <a:srgbClr val="000000"/>
                </a:solidFill>
                <a:latin typeface="Montserrat"/>
              </a:rPr>
              <a:t>5.</a:t>
            </a:r>
            <a:r>
              <a:rPr lang="en-US" b="0" i="0" dirty="0" smtClean="0">
                <a:solidFill>
                  <a:srgbClr val="000000"/>
                </a:solidFill>
                <a:effectLst/>
                <a:latin typeface="Montserrat"/>
              </a:rPr>
              <a:t>Rubbing their eyes frequently</a:t>
            </a:r>
          </a:p>
          <a:p>
            <a:pPr marL="0" indent="0" algn="r" rtl="0">
              <a:buNone/>
            </a:pPr>
            <a:r>
              <a:rPr lang="en-US" b="0" i="0" dirty="0" smtClean="0">
                <a:solidFill>
                  <a:srgbClr val="000000"/>
                </a:solidFill>
                <a:effectLst/>
                <a:latin typeface="Montserrat"/>
              </a:rPr>
              <a:t>6.Avoiding activities that require visual concentration, such as reading or drawing</a:t>
            </a:r>
            <a:endParaRPr lang="en-US" b="0" i="0" dirty="0">
              <a:solidFill>
                <a:srgbClr val="000000"/>
              </a:solidFill>
              <a:effectLst/>
              <a:latin typeface="Montserrat"/>
            </a:endParaRPr>
          </a:p>
        </p:txBody>
      </p:sp>
    </p:spTree>
    <p:extLst>
      <p:ext uri="{BB962C8B-B14F-4D97-AF65-F5344CB8AC3E}">
        <p14:creationId xmlns:p14="http://schemas.microsoft.com/office/powerpoint/2010/main" val="214838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l"/>
            <a:r>
              <a:rPr lang="en-US" b="1" i="0" dirty="0" smtClean="0">
                <a:effectLst/>
                <a:latin typeface="Montserrat"/>
              </a:rPr>
              <a:t>What's the Best Time of Day for An Eye Exam?</a:t>
            </a:r>
            <a:br>
              <a:rPr lang="en-US" b="1" i="0" dirty="0" smtClean="0">
                <a:effectLst/>
                <a:latin typeface="Montserrat"/>
              </a:rPr>
            </a:br>
            <a:endParaRPr lang="ar-IQ" dirty="0"/>
          </a:p>
        </p:txBody>
      </p:sp>
      <p:sp>
        <p:nvSpPr>
          <p:cNvPr id="3" name="عنصر نائب للمحتوى 2"/>
          <p:cNvSpPr>
            <a:spLocks noGrp="1"/>
          </p:cNvSpPr>
          <p:nvPr>
            <p:ph idx="1"/>
          </p:nvPr>
        </p:nvSpPr>
        <p:spPr>
          <a:xfrm>
            <a:off x="107504" y="1124744"/>
            <a:ext cx="9036496" cy="5733256"/>
          </a:xfrm>
        </p:spPr>
        <p:txBody>
          <a:bodyPr>
            <a:normAutofit fontScale="47500" lnSpcReduction="20000"/>
          </a:bodyPr>
          <a:lstStyle/>
          <a:p>
            <a:pPr algn="l"/>
            <a:r>
              <a:rPr lang="en-US" b="0" i="0" dirty="0" smtClean="0">
                <a:solidFill>
                  <a:srgbClr val="000000"/>
                </a:solidFill>
                <a:effectLst/>
                <a:latin typeface="Montserrat"/>
              </a:rPr>
              <a:t>depend on various factors, including their age, routine, and individual preferences. However, here are some considerations to help you choose the optimal time:</a:t>
            </a:r>
          </a:p>
          <a:p>
            <a:pPr algn="r" rtl="0">
              <a:buFont typeface="+mj-lt"/>
              <a:buAutoNum type="arabicPeriod"/>
            </a:pPr>
            <a:r>
              <a:rPr lang="en-US" b="1" i="0" dirty="0" smtClean="0">
                <a:solidFill>
                  <a:srgbClr val="000000"/>
                </a:solidFill>
                <a:effectLst/>
                <a:latin typeface="Montserrat"/>
              </a:rPr>
              <a:t>When They're Well-Rested</a:t>
            </a:r>
            <a:r>
              <a:rPr lang="en-US" b="0" i="0" dirty="0" smtClean="0">
                <a:solidFill>
                  <a:srgbClr val="000000"/>
                </a:solidFill>
                <a:effectLst/>
                <a:latin typeface="Montserrat"/>
              </a:rPr>
              <a:t>: It's generally advisable to schedule an eye appointment when your child is well-rested and alert. Avoiding times when they're likely to be tired or cranky, such as late in the afternoon or close to naptime, can help ensure a smoother and more productive examination.</a:t>
            </a:r>
          </a:p>
          <a:p>
            <a:pPr algn="r" rtl="0">
              <a:buFont typeface="+mj-lt"/>
              <a:buAutoNum type="arabicPeriod"/>
            </a:pPr>
            <a:r>
              <a:rPr lang="en-US" b="1" i="0" dirty="0" smtClean="0">
                <a:solidFill>
                  <a:srgbClr val="000000"/>
                </a:solidFill>
                <a:effectLst/>
                <a:latin typeface="Montserrat"/>
              </a:rPr>
              <a:t>During Peak Alertness Hours</a:t>
            </a:r>
            <a:r>
              <a:rPr lang="en-US" b="0" i="0" dirty="0" smtClean="0">
                <a:solidFill>
                  <a:srgbClr val="000000"/>
                </a:solidFill>
                <a:effectLst/>
                <a:latin typeface="Montserrat"/>
              </a:rPr>
              <a:t>: For most children, mornings tend to be a better time for appointments as they're typically more alert and attentive earlier in the day. Aim for appointments during mid-morning or late morning when your child is likely to be at their peak alertness.</a:t>
            </a:r>
          </a:p>
          <a:p>
            <a:pPr algn="r" rtl="0">
              <a:buFont typeface="+mj-lt"/>
              <a:buAutoNum type="arabicPeriod"/>
            </a:pPr>
            <a:r>
              <a:rPr lang="en-US" b="1" i="0" dirty="0" smtClean="0">
                <a:solidFill>
                  <a:srgbClr val="000000"/>
                </a:solidFill>
                <a:effectLst/>
                <a:latin typeface="Montserrat"/>
              </a:rPr>
              <a:t>Avoiding Hungry Times</a:t>
            </a:r>
            <a:r>
              <a:rPr lang="en-US" b="0" i="0" dirty="0" smtClean="0">
                <a:solidFill>
                  <a:srgbClr val="000000"/>
                </a:solidFill>
                <a:effectLst/>
                <a:latin typeface="Montserrat"/>
              </a:rPr>
              <a:t>: Schedule the appointment after your child has had a meal or snack to avoid any potential hunger-related irritability during the examination.</a:t>
            </a:r>
          </a:p>
          <a:p>
            <a:pPr algn="r" rtl="0">
              <a:buFont typeface="+mj-lt"/>
              <a:buAutoNum type="arabicPeriod"/>
            </a:pPr>
            <a:r>
              <a:rPr lang="en-US" b="1" i="0" dirty="0" smtClean="0">
                <a:solidFill>
                  <a:srgbClr val="000000"/>
                </a:solidFill>
                <a:effectLst/>
                <a:latin typeface="Montserrat"/>
              </a:rPr>
              <a:t>Consider School Schedule</a:t>
            </a:r>
            <a:r>
              <a:rPr lang="en-US" b="0" i="0" dirty="0" smtClean="0">
                <a:solidFill>
                  <a:srgbClr val="000000"/>
                </a:solidFill>
                <a:effectLst/>
                <a:latin typeface="Montserrat"/>
              </a:rPr>
              <a:t>: If your child is school-aged, schedule the appointment so they won't miss classes or activities. Some parents prefer booking appointments during school breaks or on weekends to minimize disruption to their child's academic schedule. Often, the best time of year to book </a:t>
            </a:r>
            <a:r>
              <a:rPr lang="en-US" b="0" i="0" dirty="0" smtClean="0">
                <a:solidFill>
                  <a:srgbClr val="000000"/>
                </a:solidFill>
                <a:effectLst/>
                <a:latin typeface="Montserrat"/>
                <a:hlinkClick r:id="rId2"/>
              </a:rPr>
              <a:t>kids' eye exams</a:t>
            </a:r>
            <a:r>
              <a:rPr lang="en-US" b="0" i="0" dirty="0" smtClean="0">
                <a:solidFill>
                  <a:srgbClr val="000000"/>
                </a:solidFill>
                <a:effectLst/>
                <a:latin typeface="Montserrat"/>
              </a:rPr>
              <a:t> is during the summer break before school even starts. However, the bottom line is that if your child has vision issues, a one-hour eye exam may be the best investment, so don't delay.  </a:t>
            </a:r>
          </a:p>
          <a:p>
            <a:pPr algn="r" rtl="0">
              <a:buFont typeface="+mj-lt"/>
              <a:buAutoNum type="arabicPeriod"/>
            </a:pPr>
            <a:r>
              <a:rPr lang="en-US" b="1" i="0" dirty="0" smtClean="0">
                <a:solidFill>
                  <a:srgbClr val="000000"/>
                </a:solidFill>
                <a:effectLst/>
                <a:latin typeface="Montserrat"/>
              </a:rPr>
              <a:t>Factors Specific to Your Child</a:t>
            </a:r>
            <a:r>
              <a:rPr lang="en-US" b="0" i="0" dirty="0" smtClean="0">
                <a:solidFill>
                  <a:srgbClr val="000000"/>
                </a:solidFill>
                <a:effectLst/>
                <a:latin typeface="Montserrat"/>
              </a:rPr>
              <a:t>: Every child is unique, so consider their individual temperament and any factors that might affect their comfort during the examination. For example, if your child tends to be more cooperative in the afternoon or has specific sensory sensitivities, you may need to adjust the timing accordingly.</a:t>
            </a:r>
          </a:p>
          <a:p>
            <a:pPr algn="r" rtl="0"/>
            <a:r>
              <a:rPr lang="en-US" b="0" i="0" dirty="0" smtClean="0">
                <a:solidFill>
                  <a:srgbClr val="000000"/>
                </a:solidFill>
                <a:effectLst/>
                <a:latin typeface="Montserrat"/>
              </a:rPr>
              <a:t>Ultimately, the best time of day for your child's eye examination is one that fits well with their schedule and routine while considering their comfort and alertness levels. Prioritize scheduling the appointment at a time when both you and your child can be fully present and engaged, ensuring the most accurate assessment of their vision health. If you have any concerns or preferences, don't hesitate to discuss them with the eye care professional when scheduling the appointment.</a:t>
            </a:r>
          </a:p>
          <a:p>
            <a:endParaRPr lang="ar-IQ" dirty="0"/>
          </a:p>
        </p:txBody>
      </p:sp>
    </p:spTree>
    <p:extLst>
      <p:ext uri="{BB962C8B-B14F-4D97-AF65-F5344CB8AC3E}">
        <p14:creationId xmlns:p14="http://schemas.microsoft.com/office/powerpoint/2010/main" val="12525288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l"/>
            <a:r>
              <a:rPr lang="en-US" b="1" i="0" dirty="0" smtClean="0">
                <a:effectLst/>
                <a:latin typeface="Montserrat"/>
              </a:rPr>
              <a:t>The Importance of Yearly Eye Exams For Kids</a:t>
            </a:r>
            <a:br>
              <a:rPr lang="en-US" b="1" i="0" dirty="0" smtClean="0">
                <a:effectLst/>
                <a:latin typeface="Montserrat"/>
              </a:rPr>
            </a:br>
            <a:endParaRPr lang="ar-IQ" dirty="0"/>
          </a:p>
        </p:txBody>
      </p:sp>
      <p:sp>
        <p:nvSpPr>
          <p:cNvPr id="3" name="عنصر نائب للمحتوى 2"/>
          <p:cNvSpPr>
            <a:spLocks noGrp="1"/>
          </p:cNvSpPr>
          <p:nvPr>
            <p:ph idx="1"/>
          </p:nvPr>
        </p:nvSpPr>
        <p:spPr/>
        <p:txBody>
          <a:bodyPr>
            <a:normAutofit fontScale="70000" lnSpcReduction="20000"/>
          </a:bodyPr>
          <a:lstStyle/>
          <a:p>
            <a:pPr algn="r" rtl="0"/>
            <a:r>
              <a:rPr lang="en-US" b="0" i="0" dirty="0" smtClean="0">
                <a:solidFill>
                  <a:srgbClr val="000000"/>
                </a:solidFill>
                <a:effectLst/>
                <a:latin typeface="Montserrat"/>
              </a:rPr>
              <a:t>Once your child starts school, it's a good idea to schedule annual </a:t>
            </a:r>
            <a:r>
              <a:rPr lang="en-US" b="0" i="0" dirty="0" smtClean="0">
                <a:solidFill>
                  <a:srgbClr val="000000"/>
                </a:solidFill>
                <a:effectLst/>
                <a:latin typeface="Montserrat"/>
                <a:hlinkClick r:id="rId2"/>
              </a:rPr>
              <a:t>kids’ eye exams</a:t>
            </a:r>
            <a:r>
              <a:rPr lang="en-US" b="0" i="0" dirty="0" smtClean="0">
                <a:solidFill>
                  <a:srgbClr val="000000"/>
                </a:solidFill>
                <a:effectLst/>
                <a:latin typeface="Montserrat"/>
              </a:rPr>
              <a:t>, especially if they don't require vision correction. Even if your child hasn't shown any signs of vision problems, regular check-ups are essential for monitoring their eye health and ensuring any issues are detected and addressed early.</a:t>
            </a:r>
          </a:p>
          <a:p>
            <a:pPr algn="r" rtl="0"/>
            <a:r>
              <a:rPr lang="en-US" b="0" i="0" dirty="0" smtClean="0">
                <a:solidFill>
                  <a:srgbClr val="000000"/>
                </a:solidFill>
                <a:effectLst/>
                <a:latin typeface="Montserrat"/>
              </a:rPr>
              <a:t>For children who wear glasses or </a:t>
            </a:r>
            <a:r>
              <a:rPr lang="en-US" b="0" i="0" dirty="0" smtClean="0">
                <a:solidFill>
                  <a:srgbClr val="000000"/>
                </a:solidFill>
                <a:effectLst/>
                <a:latin typeface="Montserrat"/>
                <a:hlinkClick r:id="rId3"/>
              </a:rPr>
              <a:t>contact lenses</a:t>
            </a:r>
            <a:r>
              <a:rPr lang="en-US" b="0" i="0" dirty="0" smtClean="0">
                <a:solidFill>
                  <a:srgbClr val="000000"/>
                </a:solidFill>
                <a:effectLst/>
                <a:latin typeface="Montserrat"/>
              </a:rPr>
              <a:t>, annual exams ensure that their prescription is up to date and that their vision is adequately corrected. Children's eyes can change rapidly as they grow, so it's essential to keep their prescriptions current to prevent any potential issues. Your optometrist may also talk to you about specific </a:t>
            </a:r>
            <a:r>
              <a:rPr lang="en-US" b="0" i="0" dirty="0" smtClean="0">
                <a:solidFill>
                  <a:srgbClr val="000000"/>
                </a:solidFill>
                <a:effectLst/>
                <a:latin typeface="Montserrat"/>
                <a:hlinkClick r:id="rId4"/>
              </a:rPr>
              <a:t>myopia management treatments</a:t>
            </a:r>
            <a:r>
              <a:rPr lang="en-US" b="0" i="0" dirty="0" smtClean="0">
                <a:solidFill>
                  <a:srgbClr val="000000"/>
                </a:solidFill>
                <a:effectLst/>
                <a:latin typeface="Montserrat"/>
              </a:rPr>
              <a:t> for nearsighted children to help reduce the magnitude of their prescription in the future. </a:t>
            </a:r>
          </a:p>
          <a:p>
            <a:pPr algn="l" rtl="0"/>
            <a:endParaRPr lang="ar-IQ" dirty="0"/>
          </a:p>
        </p:txBody>
      </p:sp>
    </p:spTree>
    <p:extLst>
      <p:ext uri="{BB962C8B-B14F-4D97-AF65-F5344CB8AC3E}">
        <p14:creationId xmlns:p14="http://schemas.microsoft.com/office/powerpoint/2010/main" val="184179565"/>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747</Words>
  <Application>Microsoft Office PowerPoint</Application>
  <PresentationFormat>عرض على الشاشة (3:4)‏</PresentationFormat>
  <Paragraphs>26</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نسق Office</vt:lpstr>
      <vt:lpstr>the Best Time to Get Child's Eyes Examine </vt:lpstr>
      <vt:lpstr>Early Detection is Key </vt:lpstr>
      <vt:lpstr>Regular Check-ups as Child Grows </vt:lpstr>
      <vt:lpstr>عرض تقديمي في PowerPoint</vt:lpstr>
      <vt:lpstr>What's the Best Time of Day for An Eye Exam? </vt:lpstr>
      <vt:lpstr>The Importance of Yearly Eye Exams For Kids </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When is the Best Time to Get Your Child's Eyes Examined?</dc:title>
  <dc:creator>Maher</dc:creator>
  <cp:lastModifiedBy>Maher</cp:lastModifiedBy>
  <cp:revision>3</cp:revision>
  <dcterms:created xsi:type="dcterms:W3CDTF">2024-12-13T18:39:52Z</dcterms:created>
  <dcterms:modified xsi:type="dcterms:W3CDTF">2024-12-13T19:05:10Z</dcterms:modified>
</cp:coreProperties>
</file>