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7" r:id="rId2"/>
    <p:sldId id="275" r:id="rId3"/>
    <p:sldId id="274" r:id="rId4"/>
    <p:sldId id="273" r:id="rId5"/>
    <p:sldId id="279" r:id="rId6"/>
    <p:sldId id="270" r:id="rId7"/>
    <p:sldId id="258" r:id="rId8"/>
    <p:sldId id="262" r:id="rId9"/>
    <p:sldId id="263" r:id="rId10"/>
    <p:sldId id="264" r:id="rId11"/>
    <p:sldId id="266" r:id="rId12"/>
    <p:sldId id="295" r:id="rId13"/>
    <p:sldId id="299" r:id="rId14"/>
    <p:sldId id="297" r:id="rId15"/>
    <p:sldId id="298" r:id="rId16"/>
    <p:sldId id="283" r:id="rId17"/>
    <p:sldId id="284" r:id="rId18"/>
    <p:sldId id="285" r:id="rId19"/>
    <p:sldId id="293" r:id="rId20"/>
  </p:sldIdLst>
  <p:sldSz cx="10058400" cy="7772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p:scale>
          <a:sx n="77" d="100"/>
          <a:sy n="77" d="100"/>
        </p:scale>
        <p:origin x="-948" y="-72"/>
      </p:cViewPr>
      <p:guideLst>
        <p:guide orient="horz" pos="2225"/>
        <p:guide pos="279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E23F4-B683-43CA-8491-5F82D526131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9EFA9E1-F89D-4326-AC8E-94822F8413C6}">
      <dgm:prSet phldrT="[Text]" custT="1"/>
      <dgm:spPr>
        <a:solidFill>
          <a:srgbClr val="FF0000"/>
        </a:solidFill>
      </dgm:spPr>
      <dgm:t>
        <a:bodyPr/>
        <a:lstStyle/>
        <a:p>
          <a:pPr algn="ctr"/>
          <a:r>
            <a:rPr lang="en-GB" sz="3600" b="1" baseline="0" dirty="0" smtClean="0">
              <a:solidFill>
                <a:schemeClr val="bg1"/>
              </a:solidFill>
              <a:latin typeface="Times New Roman" pitchFamily="18" charset="0"/>
              <a:ea typeface="+mn-ea"/>
              <a:cs typeface="+mn-cs"/>
            </a:rPr>
            <a:t>Right </a:t>
          </a:r>
          <a:r>
            <a:rPr lang="en-GB" sz="3600" b="1" baseline="0" dirty="0" err="1" smtClean="0">
              <a:solidFill>
                <a:schemeClr val="bg1"/>
              </a:solidFill>
              <a:latin typeface="Times New Roman" pitchFamily="18" charset="0"/>
              <a:ea typeface="+mn-ea"/>
              <a:cs typeface="+mn-cs"/>
            </a:rPr>
            <a:t>atrial</a:t>
          </a:r>
          <a:r>
            <a:rPr lang="en-GB" sz="3600" b="1" baseline="0" dirty="0" smtClean="0">
              <a:solidFill>
                <a:schemeClr val="bg1"/>
              </a:solidFill>
              <a:latin typeface="Times New Roman" pitchFamily="18" charset="0"/>
              <a:ea typeface="+mn-ea"/>
              <a:cs typeface="+mn-cs"/>
            </a:rPr>
            <a:t> pressure</a:t>
          </a:r>
          <a:endParaRPr lang="en-GB" sz="3600" b="1" dirty="0">
            <a:solidFill>
              <a:schemeClr val="bg1"/>
            </a:solidFill>
          </a:endParaRPr>
        </a:p>
      </dgm:t>
    </dgm:pt>
    <dgm:pt modelId="{8C362E62-B347-41F5-ACE4-EDFBAD586970}" type="parTrans" cxnId="{AD44501F-EFBD-473C-9621-318356CD0A73}">
      <dgm:prSet/>
      <dgm:spPr/>
      <dgm:t>
        <a:bodyPr/>
        <a:lstStyle/>
        <a:p>
          <a:endParaRPr lang="en-GB"/>
        </a:p>
      </dgm:t>
    </dgm:pt>
    <dgm:pt modelId="{6EFADBAD-3BFC-4A72-934D-42E22D391714}" type="sibTrans" cxnId="{AD44501F-EFBD-473C-9621-318356CD0A73}">
      <dgm:prSet/>
      <dgm:spPr/>
      <dgm:t>
        <a:bodyPr/>
        <a:lstStyle/>
        <a:p>
          <a:endParaRPr lang="en-GB"/>
        </a:p>
      </dgm:t>
    </dgm:pt>
    <dgm:pt modelId="{52AF663E-2252-4283-A507-C8C4FAE35C73}">
      <dgm:prSet phldrT="[Text]" custT="1"/>
      <dgm:spPr>
        <a:solidFill>
          <a:srgbClr val="FF0000"/>
        </a:solidFill>
      </dgm:spPr>
      <dgm:t>
        <a:bodyPr/>
        <a:lstStyle/>
        <a:p>
          <a:pPr algn="ctr"/>
          <a:r>
            <a:rPr lang="en-GB" sz="3600" b="1" baseline="0" dirty="0" smtClean="0">
              <a:solidFill>
                <a:schemeClr val="bg1"/>
              </a:solidFill>
              <a:latin typeface="Times New Roman" pitchFamily="18" charset="0"/>
              <a:ea typeface="+mn-ea"/>
              <a:cs typeface="+mn-cs"/>
            </a:rPr>
            <a:t>Total blood volume</a:t>
          </a:r>
          <a:endParaRPr lang="en-GB" sz="3600" b="1" dirty="0">
            <a:solidFill>
              <a:schemeClr val="bg1"/>
            </a:solidFill>
          </a:endParaRPr>
        </a:p>
      </dgm:t>
    </dgm:pt>
    <dgm:pt modelId="{1A60E866-C726-4C7D-8E58-1B52627CF42B}" type="parTrans" cxnId="{23BB4EA0-9569-4908-BC7A-83E84239B4A9}">
      <dgm:prSet/>
      <dgm:spPr/>
      <dgm:t>
        <a:bodyPr/>
        <a:lstStyle/>
        <a:p>
          <a:endParaRPr lang="en-GB"/>
        </a:p>
      </dgm:t>
    </dgm:pt>
    <dgm:pt modelId="{D5AF67B7-AB2B-40EB-9B42-D89A4D01C1F9}" type="sibTrans" cxnId="{23BB4EA0-9569-4908-BC7A-83E84239B4A9}">
      <dgm:prSet/>
      <dgm:spPr/>
      <dgm:t>
        <a:bodyPr/>
        <a:lstStyle/>
        <a:p>
          <a:endParaRPr lang="en-GB"/>
        </a:p>
      </dgm:t>
    </dgm:pt>
    <dgm:pt modelId="{35C1F796-2D71-4920-B100-40BB4235B9AD}">
      <dgm:prSet phldrT="[Text]" custT="1"/>
      <dgm:spPr>
        <a:solidFill>
          <a:srgbClr val="FF0000"/>
        </a:solidFill>
      </dgm:spPr>
      <dgm:t>
        <a:bodyPr/>
        <a:lstStyle/>
        <a:p>
          <a:pPr algn="ctr"/>
          <a:r>
            <a:rPr lang="en-GB" sz="3600" b="1" baseline="0" dirty="0" err="1" smtClean="0">
              <a:solidFill>
                <a:schemeClr val="bg1"/>
              </a:solidFill>
              <a:latin typeface="Times New Roman" pitchFamily="18" charset="0"/>
              <a:ea typeface="+mn-ea"/>
              <a:cs typeface="+mn-cs"/>
            </a:rPr>
            <a:t>Venoconstriction</a:t>
          </a:r>
          <a:endParaRPr lang="en-GB" sz="3600" b="1" dirty="0">
            <a:solidFill>
              <a:schemeClr val="bg1"/>
            </a:solidFill>
          </a:endParaRPr>
        </a:p>
      </dgm:t>
    </dgm:pt>
    <dgm:pt modelId="{AB04B359-BB3A-43FB-ABBF-E6068B1D6959}" type="parTrans" cxnId="{C3DBB1C6-F6B6-4EAA-92C2-82880957162A}">
      <dgm:prSet/>
      <dgm:spPr/>
      <dgm:t>
        <a:bodyPr/>
        <a:lstStyle/>
        <a:p>
          <a:endParaRPr lang="en-GB"/>
        </a:p>
      </dgm:t>
    </dgm:pt>
    <dgm:pt modelId="{82EC1D77-3150-4536-B2C3-9D197E43FA76}" type="sibTrans" cxnId="{C3DBB1C6-F6B6-4EAA-92C2-82880957162A}">
      <dgm:prSet/>
      <dgm:spPr/>
      <dgm:t>
        <a:bodyPr/>
        <a:lstStyle/>
        <a:p>
          <a:endParaRPr lang="en-GB"/>
        </a:p>
      </dgm:t>
    </dgm:pt>
    <dgm:pt modelId="{C827F68E-DDA7-47CE-B178-A2BAA8C1B99A}">
      <dgm:prSet phldrT="[Text]" custT="1"/>
      <dgm:spPr>
        <a:solidFill>
          <a:srgbClr val="FF0000"/>
        </a:solidFill>
      </dgm:spPr>
      <dgm:t>
        <a:bodyPr/>
        <a:lstStyle/>
        <a:p>
          <a:pPr algn="ctr"/>
          <a:r>
            <a:rPr lang="en-GB" sz="3600" b="1" baseline="0" dirty="0" smtClean="0">
              <a:solidFill>
                <a:schemeClr val="bg1"/>
              </a:solidFill>
              <a:latin typeface="Times New Roman" pitchFamily="18" charset="0"/>
              <a:ea typeface="+mn-ea"/>
              <a:cs typeface="+mn-cs"/>
            </a:rPr>
            <a:t>Respiratory pump</a:t>
          </a:r>
          <a:endParaRPr lang="en-GB" sz="3600" b="1" dirty="0">
            <a:solidFill>
              <a:schemeClr val="bg1"/>
            </a:solidFill>
          </a:endParaRPr>
        </a:p>
      </dgm:t>
    </dgm:pt>
    <dgm:pt modelId="{D6F1ACF2-D319-4E3F-ACB5-A5E07875D0D6}" type="parTrans" cxnId="{4622F5A4-419D-4B9D-886A-4BB204B9F42C}">
      <dgm:prSet/>
      <dgm:spPr/>
      <dgm:t>
        <a:bodyPr/>
        <a:lstStyle/>
        <a:p>
          <a:endParaRPr lang="en-GB"/>
        </a:p>
      </dgm:t>
    </dgm:pt>
    <dgm:pt modelId="{ACFE9152-93AC-436C-82DD-B4015987CC50}" type="sibTrans" cxnId="{4622F5A4-419D-4B9D-886A-4BB204B9F42C}">
      <dgm:prSet/>
      <dgm:spPr/>
      <dgm:t>
        <a:bodyPr/>
        <a:lstStyle/>
        <a:p>
          <a:endParaRPr lang="en-GB"/>
        </a:p>
      </dgm:t>
    </dgm:pt>
    <dgm:pt modelId="{60F6D08C-EE53-434B-ADCE-DF9C8EB70F62}">
      <dgm:prSet phldrT="[Text]" custT="1"/>
      <dgm:spPr>
        <a:solidFill>
          <a:srgbClr val="FF0000"/>
        </a:solidFill>
      </dgm:spPr>
      <dgm:t>
        <a:bodyPr/>
        <a:lstStyle/>
        <a:p>
          <a:pPr algn="ctr"/>
          <a:r>
            <a:rPr lang="en-GB" sz="3600" b="1" baseline="0" dirty="0" smtClean="0">
              <a:solidFill>
                <a:schemeClr val="bg1"/>
              </a:solidFill>
              <a:latin typeface="Times New Roman" pitchFamily="18" charset="0"/>
              <a:ea typeface="+mn-ea"/>
              <a:cs typeface="+mn-cs"/>
            </a:rPr>
            <a:t>skeletal Muscle pump</a:t>
          </a:r>
          <a:endParaRPr lang="en-GB" sz="3600" b="1" dirty="0">
            <a:solidFill>
              <a:schemeClr val="bg1"/>
            </a:solidFill>
          </a:endParaRPr>
        </a:p>
      </dgm:t>
    </dgm:pt>
    <dgm:pt modelId="{9EC6762E-0180-4B50-ACBE-91A8DD857AB0}" type="parTrans" cxnId="{FD42C42C-C924-4071-9756-95C822A1D128}">
      <dgm:prSet/>
      <dgm:spPr/>
      <dgm:t>
        <a:bodyPr/>
        <a:lstStyle/>
        <a:p>
          <a:endParaRPr lang="en-GB"/>
        </a:p>
      </dgm:t>
    </dgm:pt>
    <dgm:pt modelId="{24C86760-1C53-486B-BE38-2AAE5690B083}" type="sibTrans" cxnId="{FD42C42C-C924-4071-9756-95C822A1D128}">
      <dgm:prSet/>
      <dgm:spPr/>
      <dgm:t>
        <a:bodyPr/>
        <a:lstStyle/>
        <a:p>
          <a:endParaRPr lang="en-GB"/>
        </a:p>
      </dgm:t>
    </dgm:pt>
    <dgm:pt modelId="{BE268801-6AE7-4A59-BEA8-F064BF43B349}">
      <dgm:prSet phldrT="[Text]" custT="1"/>
      <dgm:spPr>
        <a:solidFill>
          <a:srgbClr val="FF0000"/>
        </a:solidFill>
      </dgm:spPr>
      <dgm:t>
        <a:bodyPr/>
        <a:lstStyle/>
        <a:p>
          <a:pPr algn="ctr"/>
          <a:r>
            <a:rPr lang="en-GB" sz="3600" b="1" i="0" dirty="0" smtClean="0"/>
            <a:t>Gravity</a:t>
          </a:r>
          <a:endParaRPr lang="en-GB" sz="3600" b="1" dirty="0">
            <a:solidFill>
              <a:schemeClr val="accent3"/>
            </a:solidFill>
          </a:endParaRPr>
        </a:p>
      </dgm:t>
    </dgm:pt>
    <dgm:pt modelId="{7FA1F00D-DB1F-4B56-B16A-2F9C709BC042}" type="parTrans" cxnId="{B7277A05-E036-4D2C-9685-DB0F93C568F0}">
      <dgm:prSet/>
      <dgm:spPr/>
      <dgm:t>
        <a:bodyPr/>
        <a:lstStyle/>
        <a:p>
          <a:endParaRPr lang="en-US"/>
        </a:p>
      </dgm:t>
    </dgm:pt>
    <dgm:pt modelId="{B393BD53-46AA-422B-837F-ABDF0C7C2A63}" type="sibTrans" cxnId="{B7277A05-E036-4D2C-9685-DB0F93C568F0}">
      <dgm:prSet/>
      <dgm:spPr/>
      <dgm:t>
        <a:bodyPr/>
        <a:lstStyle/>
        <a:p>
          <a:endParaRPr lang="en-US"/>
        </a:p>
      </dgm:t>
    </dgm:pt>
    <dgm:pt modelId="{54357160-4043-46AB-A455-EFF68752EBBF}" type="pres">
      <dgm:prSet presAssocID="{1D0E23F4-B683-43CA-8491-5F82D5261318}" presName="linear" presStyleCnt="0">
        <dgm:presLayoutVars>
          <dgm:dir/>
          <dgm:animLvl val="lvl"/>
          <dgm:resizeHandles val="exact"/>
        </dgm:presLayoutVars>
      </dgm:prSet>
      <dgm:spPr/>
      <dgm:t>
        <a:bodyPr/>
        <a:lstStyle/>
        <a:p>
          <a:endParaRPr lang="en-GB"/>
        </a:p>
      </dgm:t>
    </dgm:pt>
    <dgm:pt modelId="{E437453E-18C6-4A3D-88BB-32EC2E77FF9B}" type="pres">
      <dgm:prSet presAssocID="{79EFA9E1-F89D-4326-AC8E-94822F8413C6}" presName="parentLin" presStyleCnt="0"/>
      <dgm:spPr/>
    </dgm:pt>
    <dgm:pt modelId="{5408699D-6CC9-47A2-9911-34D1F86A88F6}" type="pres">
      <dgm:prSet presAssocID="{79EFA9E1-F89D-4326-AC8E-94822F8413C6}" presName="parentLeftMargin" presStyleLbl="node1" presStyleIdx="0" presStyleCnt="6"/>
      <dgm:spPr/>
      <dgm:t>
        <a:bodyPr/>
        <a:lstStyle/>
        <a:p>
          <a:endParaRPr lang="en-GB"/>
        </a:p>
      </dgm:t>
    </dgm:pt>
    <dgm:pt modelId="{DA0D3F57-50DC-4A3A-9A55-FAA34F88DE8C}" type="pres">
      <dgm:prSet presAssocID="{79EFA9E1-F89D-4326-AC8E-94822F8413C6}" presName="parentText" presStyleLbl="node1" presStyleIdx="0" presStyleCnt="6" custLinFactNeighborX="7143" custLinFactNeighborY="1931">
        <dgm:presLayoutVars>
          <dgm:chMax val="0"/>
          <dgm:bulletEnabled val="1"/>
        </dgm:presLayoutVars>
      </dgm:prSet>
      <dgm:spPr/>
      <dgm:t>
        <a:bodyPr/>
        <a:lstStyle/>
        <a:p>
          <a:endParaRPr lang="en-GB"/>
        </a:p>
      </dgm:t>
    </dgm:pt>
    <dgm:pt modelId="{6655B9DC-E4C7-47DB-B60D-B1401A07C675}" type="pres">
      <dgm:prSet presAssocID="{79EFA9E1-F89D-4326-AC8E-94822F8413C6}" presName="negativeSpace" presStyleCnt="0"/>
      <dgm:spPr/>
    </dgm:pt>
    <dgm:pt modelId="{FB64B045-3F55-4F1D-AE0A-07F385BE3246}" type="pres">
      <dgm:prSet presAssocID="{79EFA9E1-F89D-4326-AC8E-94822F8413C6}" presName="childText" presStyleLbl="conFgAcc1" presStyleIdx="0" presStyleCnt="6">
        <dgm:presLayoutVars>
          <dgm:bulletEnabled val="1"/>
        </dgm:presLayoutVars>
      </dgm:prSet>
      <dgm:spPr/>
    </dgm:pt>
    <dgm:pt modelId="{FE2098CB-FD75-4025-AB58-8B0594D62D9D}" type="pres">
      <dgm:prSet presAssocID="{6EFADBAD-3BFC-4A72-934D-42E22D391714}" presName="spaceBetweenRectangles" presStyleCnt="0"/>
      <dgm:spPr/>
    </dgm:pt>
    <dgm:pt modelId="{AABFD21A-E02D-4DF7-BAEB-783715EB60A7}" type="pres">
      <dgm:prSet presAssocID="{52AF663E-2252-4283-A507-C8C4FAE35C73}" presName="parentLin" presStyleCnt="0"/>
      <dgm:spPr/>
    </dgm:pt>
    <dgm:pt modelId="{4CE64160-71EA-4B80-B8B5-41A87FD3D7F3}" type="pres">
      <dgm:prSet presAssocID="{52AF663E-2252-4283-A507-C8C4FAE35C73}" presName="parentLeftMargin" presStyleLbl="node1" presStyleIdx="0" presStyleCnt="6"/>
      <dgm:spPr/>
      <dgm:t>
        <a:bodyPr/>
        <a:lstStyle/>
        <a:p>
          <a:endParaRPr lang="en-GB"/>
        </a:p>
      </dgm:t>
    </dgm:pt>
    <dgm:pt modelId="{7EE82E15-FB4D-4036-966E-A0FD5A7E6249}" type="pres">
      <dgm:prSet presAssocID="{52AF663E-2252-4283-A507-C8C4FAE35C73}" presName="parentText" presStyleLbl="node1" presStyleIdx="1" presStyleCnt="6">
        <dgm:presLayoutVars>
          <dgm:chMax val="0"/>
          <dgm:bulletEnabled val="1"/>
        </dgm:presLayoutVars>
      </dgm:prSet>
      <dgm:spPr/>
      <dgm:t>
        <a:bodyPr/>
        <a:lstStyle/>
        <a:p>
          <a:endParaRPr lang="en-GB"/>
        </a:p>
      </dgm:t>
    </dgm:pt>
    <dgm:pt modelId="{ABBB47CF-A9C2-47AD-B18B-A67B7D4F942F}" type="pres">
      <dgm:prSet presAssocID="{52AF663E-2252-4283-A507-C8C4FAE35C73}" presName="negativeSpace" presStyleCnt="0"/>
      <dgm:spPr/>
    </dgm:pt>
    <dgm:pt modelId="{A44ADED9-E6A3-4E00-B71F-8C11348F1183}" type="pres">
      <dgm:prSet presAssocID="{52AF663E-2252-4283-A507-C8C4FAE35C73}" presName="childText" presStyleLbl="conFgAcc1" presStyleIdx="1" presStyleCnt="6">
        <dgm:presLayoutVars>
          <dgm:bulletEnabled val="1"/>
        </dgm:presLayoutVars>
      </dgm:prSet>
      <dgm:spPr/>
    </dgm:pt>
    <dgm:pt modelId="{961E29A7-32C5-45B8-84D4-A23D026E66A3}" type="pres">
      <dgm:prSet presAssocID="{D5AF67B7-AB2B-40EB-9B42-D89A4D01C1F9}" presName="spaceBetweenRectangles" presStyleCnt="0"/>
      <dgm:spPr/>
    </dgm:pt>
    <dgm:pt modelId="{441477EB-7445-45C9-B7A7-B0E6DA6BC8CB}" type="pres">
      <dgm:prSet presAssocID="{35C1F796-2D71-4920-B100-40BB4235B9AD}" presName="parentLin" presStyleCnt="0"/>
      <dgm:spPr/>
    </dgm:pt>
    <dgm:pt modelId="{9B5ED019-BCBD-4414-9904-3EA06EF7699A}" type="pres">
      <dgm:prSet presAssocID="{35C1F796-2D71-4920-B100-40BB4235B9AD}" presName="parentLeftMargin" presStyleLbl="node1" presStyleIdx="1" presStyleCnt="6"/>
      <dgm:spPr/>
      <dgm:t>
        <a:bodyPr/>
        <a:lstStyle/>
        <a:p>
          <a:endParaRPr lang="en-GB"/>
        </a:p>
      </dgm:t>
    </dgm:pt>
    <dgm:pt modelId="{317E54C1-CF08-49CD-90D1-422E8EB0B009}" type="pres">
      <dgm:prSet presAssocID="{35C1F796-2D71-4920-B100-40BB4235B9AD}" presName="parentText" presStyleLbl="node1" presStyleIdx="2" presStyleCnt="6">
        <dgm:presLayoutVars>
          <dgm:chMax val="0"/>
          <dgm:bulletEnabled val="1"/>
        </dgm:presLayoutVars>
      </dgm:prSet>
      <dgm:spPr/>
      <dgm:t>
        <a:bodyPr/>
        <a:lstStyle/>
        <a:p>
          <a:endParaRPr lang="en-GB"/>
        </a:p>
      </dgm:t>
    </dgm:pt>
    <dgm:pt modelId="{B1FBD9D1-63EF-4DEA-84BC-030597AE3A06}" type="pres">
      <dgm:prSet presAssocID="{35C1F796-2D71-4920-B100-40BB4235B9AD}" presName="negativeSpace" presStyleCnt="0"/>
      <dgm:spPr/>
    </dgm:pt>
    <dgm:pt modelId="{54C16FF3-EC0F-4AD5-BB11-ED9564E96928}" type="pres">
      <dgm:prSet presAssocID="{35C1F796-2D71-4920-B100-40BB4235B9AD}" presName="childText" presStyleLbl="conFgAcc1" presStyleIdx="2" presStyleCnt="6">
        <dgm:presLayoutVars>
          <dgm:bulletEnabled val="1"/>
        </dgm:presLayoutVars>
      </dgm:prSet>
      <dgm:spPr/>
    </dgm:pt>
    <dgm:pt modelId="{89947F56-EEE8-4DB1-9B0D-869475AAEF48}" type="pres">
      <dgm:prSet presAssocID="{82EC1D77-3150-4536-B2C3-9D197E43FA76}" presName="spaceBetweenRectangles" presStyleCnt="0"/>
      <dgm:spPr/>
    </dgm:pt>
    <dgm:pt modelId="{1187D836-5364-4E3D-AA4F-84C1251DE4A6}" type="pres">
      <dgm:prSet presAssocID="{C827F68E-DDA7-47CE-B178-A2BAA8C1B99A}" presName="parentLin" presStyleCnt="0"/>
      <dgm:spPr/>
    </dgm:pt>
    <dgm:pt modelId="{3B425822-6DCF-4DD4-BEA3-EB945D0C79A6}" type="pres">
      <dgm:prSet presAssocID="{C827F68E-DDA7-47CE-B178-A2BAA8C1B99A}" presName="parentLeftMargin" presStyleLbl="node1" presStyleIdx="2" presStyleCnt="6"/>
      <dgm:spPr/>
      <dgm:t>
        <a:bodyPr/>
        <a:lstStyle/>
        <a:p>
          <a:endParaRPr lang="en-GB"/>
        </a:p>
      </dgm:t>
    </dgm:pt>
    <dgm:pt modelId="{257B301A-ED1F-43ED-ACCA-E9B5054201D4}" type="pres">
      <dgm:prSet presAssocID="{C827F68E-DDA7-47CE-B178-A2BAA8C1B99A}" presName="parentText" presStyleLbl="node1" presStyleIdx="3" presStyleCnt="6">
        <dgm:presLayoutVars>
          <dgm:chMax val="0"/>
          <dgm:bulletEnabled val="1"/>
        </dgm:presLayoutVars>
      </dgm:prSet>
      <dgm:spPr/>
      <dgm:t>
        <a:bodyPr/>
        <a:lstStyle/>
        <a:p>
          <a:endParaRPr lang="en-GB"/>
        </a:p>
      </dgm:t>
    </dgm:pt>
    <dgm:pt modelId="{C1C33555-EEA4-4F89-907F-55F992D7B9B7}" type="pres">
      <dgm:prSet presAssocID="{C827F68E-DDA7-47CE-B178-A2BAA8C1B99A}" presName="negativeSpace" presStyleCnt="0"/>
      <dgm:spPr/>
    </dgm:pt>
    <dgm:pt modelId="{9E8DA461-43DD-4E9D-80AA-AC0783CF5D5C}" type="pres">
      <dgm:prSet presAssocID="{C827F68E-DDA7-47CE-B178-A2BAA8C1B99A}" presName="childText" presStyleLbl="conFgAcc1" presStyleIdx="3" presStyleCnt="6">
        <dgm:presLayoutVars>
          <dgm:bulletEnabled val="1"/>
        </dgm:presLayoutVars>
      </dgm:prSet>
      <dgm:spPr/>
    </dgm:pt>
    <dgm:pt modelId="{B9564F75-CB35-44BE-A3A1-16ECB06A0A2E}" type="pres">
      <dgm:prSet presAssocID="{ACFE9152-93AC-436C-82DD-B4015987CC50}" presName="spaceBetweenRectangles" presStyleCnt="0"/>
      <dgm:spPr/>
    </dgm:pt>
    <dgm:pt modelId="{07E249D3-60EE-4294-A520-FD4C5E099246}" type="pres">
      <dgm:prSet presAssocID="{60F6D08C-EE53-434B-ADCE-DF9C8EB70F62}" presName="parentLin" presStyleCnt="0"/>
      <dgm:spPr/>
    </dgm:pt>
    <dgm:pt modelId="{24D6331A-F480-475F-901E-D6CD3EC3BB94}" type="pres">
      <dgm:prSet presAssocID="{60F6D08C-EE53-434B-ADCE-DF9C8EB70F62}" presName="parentLeftMargin" presStyleLbl="node1" presStyleIdx="3" presStyleCnt="6"/>
      <dgm:spPr/>
      <dgm:t>
        <a:bodyPr/>
        <a:lstStyle/>
        <a:p>
          <a:endParaRPr lang="en-GB"/>
        </a:p>
      </dgm:t>
    </dgm:pt>
    <dgm:pt modelId="{4291DE89-DDAF-4647-A140-844680C4482E}" type="pres">
      <dgm:prSet presAssocID="{60F6D08C-EE53-434B-ADCE-DF9C8EB70F62}" presName="parentText" presStyleLbl="node1" presStyleIdx="4" presStyleCnt="6">
        <dgm:presLayoutVars>
          <dgm:chMax val="0"/>
          <dgm:bulletEnabled val="1"/>
        </dgm:presLayoutVars>
      </dgm:prSet>
      <dgm:spPr/>
      <dgm:t>
        <a:bodyPr/>
        <a:lstStyle/>
        <a:p>
          <a:endParaRPr lang="en-GB"/>
        </a:p>
      </dgm:t>
    </dgm:pt>
    <dgm:pt modelId="{04515552-6D58-435E-A55B-3429B6DF3E30}" type="pres">
      <dgm:prSet presAssocID="{60F6D08C-EE53-434B-ADCE-DF9C8EB70F62}" presName="negativeSpace" presStyleCnt="0"/>
      <dgm:spPr/>
    </dgm:pt>
    <dgm:pt modelId="{2CF03179-93F8-4112-98A9-1256728BCE97}" type="pres">
      <dgm:prSet presAssocID="{60F6D08C-EE53-434B-ADCE-DF9C8EB70F62}" presName="childText" presStyleLbl="conFgAcc1" presStyleIdx="4" presStyleCnt="6">
        <dgm:presLayoutVars>
          <dgm:bulletEnabled val="1"/>
        </dgm:presLayoutVars>
      </dgm:prSet>
      <dgm:spPr/>
    </dgm:pt>
    <dgm:pt modelId="{AEBC29EA-6B63-44F3-BCD5-C158B1556200}" type="pres">
      <dgm:prSet presAssocID="{24C86760-1C53-486B-BE38-2AAE5690B083}" presName="spaceBetweenRectangles" presStyleCnt="0"/>
      <dgm:spPr/>
    </dgm:pt>
    <dgm:pt modelId="{4F740673-CEC6-48EC-B899-19DCC2D36D68}" type="pres">
      <dgm:prSet presAssocID="{BE268801-6AE7-4A59-BEA8-F064BF43B349}" presName="parentLin" presStyleCnt="0"/>
      <dgm:spPr/>
    </dgm:pt>
    <dgm:pt modelId="{B38AE359-11D2-4470-9F0A-78268BF44C84}" type="pres">
      <dgm:prSet presAssocID="{BE268801-6AE7-4A59-BEA8-F064BF43B349}" presName="parentLeftMargin" presStyleLbl="node1" presStyleIdx="4" presStyleCnt="6"/>
      <dgm:spPr/>
      <dgm:t>
        <a:bodyPr/>
        <a:lstStyle/>
        <a:p>
          <a:endParaRPr lang="en-GB"/>
        </a:p>
      </dgm:t>
    </dgm:pt>
    <dgm:pt modelId="{48B2CD1A-798B-4DF4-83BB-2F5F5A473002}" type="pres">
      <dgm:prSet presAssocID="{BE268801-6AE7-4A59-BEA8-F064BF43B349}" presName="parentText" presStyleLbl="node1" presStyleIdx="5" presStyleCnt="6">
        <dgm:presLayoutVars>
          <dgm:chMax val="0"/>
          <dgm:bulletEnabled val="1"/>
        </dgm:presLayoutVars>
      </dgm:prSet>
      <dgm:spPr/>
      <dgm:t>
        <a:bodyPr/>
        <a:lstStyle/>
        <a:p>
          <a:endParaRPr lang="en-GB"/>
        </a:p>
      </dgm:t>
    </dgm:pt>
    <dgm:pt modelId="{21DDDA38-AB05-4A49-89DD-1F1DDAC99DCA}" type="pres">
      <dgm:prSet presAssocID="{BE268801-6AE7-4A59-BEA8-F064BF43B349}" presName="negativeSpace" presStyleCnt="0"/>
      <dgm:spPr/>
    </dgm:pt>
    <dgm:pt modelId="{EBFE54E3-7501-49E6-B461-B0A95BDBADEF}" type="pres">
      <dgm:prSet presAssocID="{BE268801-6AE7-4A59-BEA8-F064BF43B349}" presName="childText" presStyleLbl="conFgAcc1" presStyleIdx="5" presStyleCnt="6">
        <dgm:presLayoutVars>
          <dgm:bulletEnabled val="1"/>
        </dgm:presLayoutVars>
      </dgm:prSet>
      <dgm:spPr/>
    </dgm:pt>
  </dgm:ptLst>
  <dgm:cxnLst>
    <dgm:cxn modelId="{D9131481-1D40-442E-B541-A61C146288F9}" type="presOf" srcId="{60F6D08C-EE53-434B-ADCE-DF9C8EB70F62}" destId="{4291DE89-DDAF-4647-A140-844680C4482E}" srcOrd="1" destOrd="0" presId="urn:microsoft.com/office/officeart/2005/8/layout/list1"/>
    <dgm:cxn modelId="{AD44501F-EFBD-473C-9621-318356CD0A73}" srcId="{1D0E23F4-B683-43CA-8491-5F82D5261318}" destId="{79EFA9E1-F89D-4326-AC8E-94822F8413C6}" srcOrd="0" destOrd="0" parTransId="{8C362E62-B347-41F5-ACE4-EDFBAD586970}" sibTransId="{6EFADBAD-3BFC-4A72-934D-42E22D391714}"/>
    <dgm:cxn modelId="{B7277A05-E036-4D2C-9685-DB0F93C568F0}" srcId="{1D0E23F4-B683-43CA-8491-5F82D5261318}" destId="{BE268801-6AE7-4A59-BEA8-F064BF43B349}" srcOrd="5" destOrd="0" parTransId="{7FA1F00D-DB1F-4B56-B16A-2F9C709BC042}" sibTransId="{B393BD53-46AA-422B-837F-ABDF0C7C2A63}"/>
    <dgm:cxn modelId="{DE40AC44-BF7F-498D-B4C7-530FFE01473C}" type="presOf" srcId="{C827F68E-DDA7-47CE-B178-A2BAA8C1B99A}" destId="{257B301A-ED1F-43ED-ACCA-E9B5054201D4}" srcOrd="1" destOrd="0" presId="urn:microsoft.com/office/officeart/2005/8/layout/list1"/>
    <dgm:cxn modelId="{4622F5A4-419D-4B9D-886A-4BB204B9F42C}" srcId="{1D0E23F4-B683-43CA-8491-5F82D5261318}" destId="{C827F68E-DDA7-47CE-B178-A2BAA8C1B99A}" srcOrd="3" destOrd="0" parTransId="{D6F1ACF2-D319-4E3F-ACB5-A5E07875D0D6}" sibTransId="{ACFE9152-93AC-436C-82DD-B4015987CC50}"/>
    <dgm:cxn modelId="{3C569C9F-3F41-4D0D-AA22-FE6C0BA0020A}" type="presOf" srcId="{C827F68E-DDA7-47CE-B178-A2BAA8C1B99A}" destId="{3B425822-6DCF-4DD4-BEA3-EB945D0C79A6}" srcOrd="0" destOrd="0" presId="urn:microsoft.com/office/officeart/2005/8/layout/list1"/>
    <dgm:cxn modelId="{BEC79879-0C83-426E-B20C-6ECC76043726}" type="presOf" srcId="{60F6D08C-EE53-434B-ADCE-DF9C8EB70F62}" destId="{24D6331A-F480-475F-901E-D6CD3EC3BB94}" srcOrd="0" destOrd="0" presId="urn:microsoft.com/office/officeart/2005/8/layout/list1"/>
    <dgm:cxn modelId="{3FBA8FFF-93D1-4FF1-B5C4-2A9C8D086A96}" type="presOf" srcId="{79EFA9E1-F89D-4326-AC8E-94822F8413C6}" destId="{5408699D-6CC9-47A2-9911-34D1F86A88F6}" srcOrd="0" destOrd="0" presId="urn:microsoft.com/office/officeart/2005/8/layout/list1"/>
    <dgm:cxn modelId="{C3DBB1C6-F6B6-4EAA-92C2-82880957162A}" srcId="{1D0E23F4-B683-43CA-8491-5F82D5261318}" destId="{35C1F796-2D71-4920-B100-40BB4235B9AD}" srcOrd="2" destOrd="0" parTransId="{AB04B359-BB3A-43FB-ABBF-E6068B1D6959}" sibTransId="{82EC1D77-3150-4536-B2C3-9D197E43FA76}"/>
    <dgm:cxn modelId="{CBFB78AD-21F7-4CDF-81FE-5F245D6BA158}" type="presOf" srcId="{79EFA9E1-F89D-4326-AC8E-94822F8413C6}" destId="{DA0D3F57-50DC-4A3A-9A55-FAA34F88DE8C}" srcOrd="1" destOrd="0" presId="urn:microsoft.com/office/officeart/2005/8/layout/list1"/>
    <dgm:cxn modelId="{E20C6323-B48D-4350-A80E-937463F402A7}" type="presOf" srcId="{35C1F796-2D71-4920-B100-40BB4235B9AD}" destId="{317E54C1-CF08-49CD-90D1-422E8EB0B009}" srcOrd="1" destOrd="0" presId="urn:microsoft.com/office/officeart/2005/8/layout/list1"/>
    <dgm:cxn modelId="{BC7B6384-03E8-411B-A7C8-7F2E4D1042DC}" type="presOf" srcId="{52AF663E-2252-4283-A507-C8C4FAE35C73}" destId="{7EE82E15-FB4D-4036-966E-A0FD5A7E6249}" srcOrd="1" destOrd="0" presId="urn:microsoft.com/office/officeart/2005/8/layout/list1"/>
    <dgm:cxn modelId="{70175FBB-F46F-45D5-AA40-742AF1F7D221}" type="presOf" srcId="{BE268801-6AE7-4A59-BEA8-F064BF43B349}" destId="{48B2CD1A-798B-4DF4-83BB-2F5F5A473002}" srcOrd="1" destOrd="0" presId="urn:microsoft.com/office/officeart/2005/8/layout/list1"/>
    <dgm:cxn modelId="{C9921E95-1F1F-44B8-9EAA-8F61824E422E}" type="presOf" srcId="{52AF663E-2252-4283-A507-C8C4FAE35C73}" destId="{4CE64160-71EA-4B80-B8B5-41A87FD3D7F3}" srcOrd="0" destOrd="0" presId="urn:microsoft.com/office/officeart/2005/8/layout/list1"/>
    <dgm:cxn modelId="{10D30E5A-2D3D-4B3D-92A8-5E42AC423414}" type="presOf" srcId="{1D0E23F4-B683-43CA-8491-5F82D5261318}" destId="{54357160-4043-46AB-A455-EFF68752EBBF}" srcOrd="0" destOrd="0" presId="urn:microsoft.com/office/officeart/2005/8/layout/list1"/>
    <dgm:cxn modelId="{0235F75E-15B7-41FE-B7E1-BC41EF898213}" type="presOf" srcId="{BE268801-6AE7-4A59-BEA8-F064BF43B349}" destId="{B38AE359-11D2-4470-9F0A-78268BF44C84}" srcOrd="0" destOrd="0" presId="urn:microsoft.com/office/officeart/2005/8/layout/list1"/>
    <dgm:cxn modelId="{FD42C42C-C924-4071-9756-95C822A1D128}" srcId="{1D0E23F4-B683-43CA-8491-5F82D5261318}" destId="{60F6D08C-EE53-434B-ADCE-DF9C8EB70F62}" srcOrd="4" destOrd="0" parTransId="{9EC6762E-0180-4B50-ACBE-91A8DD857AB0}" sibTransId="{24C86760-1C53-486B-BE38-2AAE5690B083}"/>
    <dgm:cxn modelId="{7ED11DFB-C623-4F4B-9096-ED512181E9BB}" type="presOf" srcId="{35C1F796-2D71-4920-B100-40BB4235B9AD}" destId="{9B5ED019-BCBD-4414-9904-3EA06EF7699A}" srcOrd="0" destOrd="0" presId="urn:microsoft.com/office/officeart/2005/8/layout/list1"/>
    <dgm:cxn modelId="{23BB4EA0-9569-4908-BC7A-83E84239B4A9}" srcId="{1D0E23F4-B683-43CA-8491-5F82D5261318}" destId="{52AF663E-2252-4283-A507-C8C4FAE35C73}" srcOrd="1" destOrd="0" parTransId="{1A60E866-C726-4C7D-8E58-1B52627CF42B}" sibTransId="{D5AF67B7-AB2B-40EB-9B42-D89A4D01C1F9}"/>
    <dgm:cxn modelId="{B54215BF-1106-4658-87D4-3CB0BE144171}" type="presParOf" srcId="{54357160-4043-46AB-A455-EFF68752EBBF}" destId="{E437453E-18C6-4A3D-88BB-32EC2E77FF9B}" srcOrd="0" destOrd="0" presId="urn:microsoft.com/office/officeart/2005/8/layout/list1"/>
    <dgm:cxn modelId="{25BBEB82-FE29-4237-B810-AEEE2B7188AC}" type="presParOf" srcId="{E437453E-18C6-4A3D-88BB-32EC2E77FF9B}" destId="{5408699D-6CC9-47A2-9911-34D1F86A88F6}" srcOrd="0" destOrd="0" presId="urn:microsoft.com/office/officeart/2005/8/layout/list1"/>
    <dgm:cxn modelId="{0EECD489-2A04-4927-9546-45C9EE0A69F9}" type="presParOf" srcId="{E437453E-18C6-4A3D-88BB-32EC2E77FF9B}" destId="{DA0D3F57-50DC-4A3A-9A55-FAA34F88DE8C}" srcOrd="1" destOrd="0" presId="urn:microsoft.com/office/officeart/2005/8/layout/list1"/>
    <dgm:cxn modelId="{37116FD5-8ACB-4E79-A078-BA89ABF355AD}" type="presParOf" srcId="{54357160-4043-46AB-A455-EFF68752EBBF}" destId="{6655B9DC-E4C7-47DB-B60D-B1401A07C675}" srcOrd="1" destOrd="0" presId="urn:microsoft.com/office/officeart/2005/8/layout/list1"/>
    <dgm:cxn modelId="{591A71E3-3D04-41BF-A13D-2AEE001AA6A2}" type="presParOf" srcId="{54357160-4043-46AB-A455-EFF68752EBBF}" destId="{FB64B045-3F55-4F1D-AE0A-07F385BE3246}" srcOrd="2" destOrd="0" presId="urn:microsoft.com/office/officeart/2005/8/layout/list1"/>
    <dgm:cxn modelId="{B627AC05-1058-42FB-84B1-EF71B941FB8C}" type="presParOf" srcId="{54357160-4043-46AB-A455-EFF68752EBBF}" destId="{FE2098CB-FD75-4025-AB58-8B0594D62D9D}" srcOrd="3" destOrd="0" presId="urn:microsoft.com/office/officeart/2005/8/layout/list1"/>
    <dgm:cxn modelId="{8255DEAC-A4A0-4203-AC8B-FC804D53CA32}" type="presParOf" srcId="{54357160-4043-46AB-A455-EFF68752EBBF}" destId="{AABFD21A-E02D-4DF7-BAEB-783715EB60A7}" srcOrd="4" destOrd="0" presId="urn:microsoft.com/office/officeart/2005/8/layout/list1"/>
    <dgm:cxn modelId="{28070964-3657-4607-8B53-3580AF9DF99C}" type="presParOf" srcId="{AABFD21A-E02D-4DF7-BAEB-783715EB60A7}" destId="{4CE64160-71EA-4B80-B8B5-41A87FD3D7F3}" srcOrd="0" destOrd="0" presId="urn:microsoft.com/office/officeart/2005/8/layout/list1"/>
    <dgm:cxn modelId="{B3601B74-23AC-492D-956B-24601FCCE228}" type="presParOf" srcId="{AABFD21A-E02D-4DF7-BAEB-783715EB60A7}" destId="{7EE82E15-FB4D-4036-966E-A0FD5A7E6249}" srcOrd="1" destOrd="0" presId="urn:microsoft.com/office/officeart/2005/8/layout/list1"/>
    <dgm:cxn modelId="{60CEAE6A-928F-4DAA-A452-98AF6FFA980E}" type="presParOf" srcId="{54357160-4043-46AB-A455-EFF68752EBBF}" destId="{ABBB47CF-A9C2-47AD-B18B-A67B7D4F942F}" srcOrd="5" destOrd="0" presId="urn:microsoft.com/office/officeart/2005/8/layout/list1"/>
    <dgm:cxn modelId="{451B5DD6-A445-4BB1-8033-71D758058C07}" type="presParOf" srcId="{54357160-4043-46AB-A455-EFF68752EBBF}" destId="{A44ADED9-E6A3-4E00-B71F-8C11348F1183}" srcOrd="6" destOrd="0" presId="urn:microsoft.com/office/officeart/2005/8/layout/list1"/>
    <dgm:cxn modelId="{958D57E7-6CCF-443D-9A63-876F227F3AB2}" type="presParOf" srcId="{54357160-4043-46AB-A455-EFF68752EBBF}" destId="{961E29A7-32C5-45B8-84D4-A23D026E66A3}" srcOrd="7" destOrd="0" presId="urn:microsoft.com/office/officeart/2005/8/layout/list1"/>
    <dgm:cxn modelId="{1DD5478E-6918-4C27-8FE4-8843C2C580E8}" type="presParOf" srcId="{54357160-4043-46AB-A455-EFF68752EBBF}" destId="{441477EB-7445-45C9-B7A7-B0E6DA6BC8CB}" srcOrd="8" destOrd="0" presId="urn:microsoft.com/office/officeart/2005/8/layout/list1"/>
    <dgm:cxn modelId="{3EE8B00D-845B-4320-9F00-8C4AEEFE584A}" type="presParOf" srcId="{441477EB-7445-45C9-B7A7-B0E6DA6BC8CB}" destId="{9B5ED019-BCBD-4414-9904-3EA06EF7699A}" srcOrd="0" destOrd="0" presId="urn:microsoft.com/office/officeart/2005/8/layout/list1"/>
    <dgm:cxn modelId="{613CC7D9-3D1D-4580-B962-FBE1689510CF}" type="presParOf" srcId="{441477EB-7445-45C9-B7A7-B0E6DA6BC8CB}" destId="{317E54C1-CF08-49CD-90D1-422E8EB0B009}" srcOrd="1" destOrd="0" presId="urn:microsoft.com/office/officeart/2005/8/layout/list1"/>
    <dgm:cxn modelId="{370400E0-C065-4D6C-8DBC-E3E7E88F606C}" type="presParOf" srcId="{54357160-4043-46AB-A455-EFF68752EBBF}" destId="{B1FBD9D1-63EF-4DEA-84BC-030597AE3A06}" srcOrd="9" destOrd="0" presId="urn:microsoft.com/office/officeart/2005/8/layout/list1"/>
    <dgm:cxn modelId="{2218FB7B-F691-4719-9CDA-41CD8506E18A}" type="presParOf" srcId="{54357160-4043-46AB-A455-EFF68752EBBF}" destId="{54C16FF3-EC0F-4AD5-BB11-ED9564E96928}" srcOrd="10" destOrd="0" presId="urn:microsoft.com/office/officeart/2005/8/layout/list1"/>
    <dgm:cxn modelId="{4C32512F-6D04-4805-BF87-FE2D2E33D446}" type="presParOf" srcId="{54357160-4043-46AB-A455-EFF68752EBBF}" destId="{89947F56-EEE8-4DB1-9B0D-869475AAEF48}" srcOrd="11" destOrd="0" presId="urn:microsoft.com/office/officeart/2005/8/layout/list1"/>
    <dgm:cxn modelId="{797A440E-CDEF-4D02-9B42-DA2390153D7A}" type="presParOf" srcId="{54357160-4043-46AB-A455-EFF68752EBBF}" destId="{1187D836-5364-4E3D-AA4F-84C1251DE4A6}" srcOrd="12" destOrd="0" presId="urn:microsoft.com/office/officeart/2005/8/layout/list1"/>
    <dgm:cxn modelId="{D94CC9ED-075B-4C52-97C5-6D98645CF84F}" type="presParOf" srcId="{1187D836-5364-4E3D-AA4F-84C1251DE4A6}" destId="{3B425822-6DCF-4DD4-BEA3-EB945D0C79A6}" srcOrd="0" destOrd="0" presId="urn:microsoft.com/office/officeart/2005/8/layout/list1"/>
    <dgm:cxn modelId="{D6B2D82E-B71A-4AAE-A774-8C5D061995C2}" type="presParOf" srcId="{1187D836-5364-4E3D-AA4F-84C1251DE4A6}" destId="{257B301A-ED1F-43ED-ACCA-E9B5054201D4}" srcOrd="1" destOrd="0" presId="urn:microsoft.com/office/officeart/2005/8/layout/list1"/>
    <dgm:cxn modelId="{E7707300-2ECB-4755-AB6E-D337D99D9D4C}" type="presParOf" srcId="{54357160-4043-46AB-A455-EFF68752EBBF}" destId="{C1C33555-EEA4-4F89-907F-55F992D7B9B7}" srcOrd="13" destOrd="0" presId="urn:microsoft.com/office/officeart/2005/8/layout/list1"/>
    <dgm:cxn modelId="{8FF2571E-F7AF-48A0-8B89-4B8D2A5BAF1F}" type="presParOf" srcId="{54357160-4043-46AB-A455-EFF68752EBBF}" destId="{9E8DA461-43DD-4E9D-80AA-AC0783CF5D5C}" srcOrd="14" destOrd="0" presId="urn:microsoft.com/office/officeart/2005/8/layout/list1"/>
    <dgm:cxn modelId="{41ACF399-027D-41B0-BEF5-76B5E5B41C5B}" type="presParOf" srcId="{54357160-4043-46AB-A455-EFF68752EBBF}" destId="{B9564F75-CB35-44BE-A3A1-16ECB06A0A2E}" srcOrd="15" destOrd="0" presId="urn:microsoft.com/office/officeart/2005/8/layout/list1"/>
    <dgm:cxn modelId="{4958FA2E-94F4-46E8-8C4D-3DC19AF7234B}" type="presParOf" srcId="{54357160-4043-46AB-A455-EFF68752EBBF}" destId="{07E249D3-60EE-4294-A520-FD4C5E099246}" srcOrd="16" destOrd="0" presId="urn:microsoft.com/office/officeart/2005/8/layout/list1"/>
    <dgm:cxn modelId="{A9224C3E-74C2-4E32-BC8C-EA5C03A93019}" type="presParOf" srcId="{07E249D3-60EE-4294-A520-FD4C5E099246}" destId="{24D6331A-F480-475F-901E-D6CD3EC3BB94}" srcOrd="0" destOrd="0" presId="urn:microsoft.com/office/officeart/2005/8/layout/list1"/>
    <dgm:cxn modelId="{E35230E6-EECA-4DD6-B8CB-ACA926E5B87D}" type="presParOf" srcId="{07E249D3-60EE-4294-A520-FD4C5E099246}" destId="{4291DE89-DDAF-4647-A140-844680C4482E}" srcOrd="1" destOrd="0" presId="urn:microsoft.com/office/officeart/2005/8/layout/list1"/>
    <dgm:cxn modelId="{29BF9657-E2B4-4367-9A65-785E85660C34}" type="presParOf" srcId="{54357160-4043-46AB-A455-EFF68752EBBF}" destId="{04515552-6D58-435E-A55B-3429B6DF3E30}" srcOrd="17" destOrd="0" presId="urn:microsoft.com/office/officeart/2005/8/layout/list1"/>
    <dgm:cxn modelId="{EAD6F1B6-BCCD-42D2-98EC-9FBEF085D5A8}" type="presParOf" srcId="{54357160-4043-46AB-A455-EFF68752EBBF}" destId="{2CF03179-93F8-4112-98A9-1256728BCE97}" srcOrd="18" destOrd="0" presId="urn:microsoft.com/office/officeart/2005/8/layout/list1"/>
    <dgm:cxn modelId="{8C54E485-1F6C-405B-98AC-FF6D40536EFC}" type="presParOf" srcId="{54357160-4043-46AB-A455-EFF68752EBBF}" destId="{AEBC29EA-6B63-44F3-BCD5-C158B1556200}" srcOrd="19" destOrd="0" presId="urn:microsoft.com/office/officeart/2005/8/layout/list1"/>
    <dgm:cxn modelId="{C5E7B1E9-6014-493B-BC6D-FB28CB838D11}" type="presParOf" srcId="{54357160-4043-46AB-A455-EFF68752EBBF}" destId="{4F740673-CEC6-48EC-B899-19DCC2D36D68}" srcOrd="20" destOrd="0" presId="urn:microsoft.com/office/officeart/2005/8/layout/list1"/>
    <dgm:cxn modelId="{1AACDFD6-295E-465E-B8DF-0531080C46E9}" type="presParOf" srcId="{4F740673-CEC6-48EC-B899-19DCC2D36D68}" destId="{B38AE359-11D2-4470-9F0A-78268BF44C84}" srcOrd="0" destOrd="0" presId="urn:microsoft.com/office/officeart/2005/8/layout/list1"/>
    <dgm:cxn modelId="{70372055-EFF9-4489-AC49-B6A6E03B0CBC}" type="presParOf" srcId="{4F740673-CEC6-48EC-B899-19DCC2D36D68}" destId="{48B2CD1A-798B-4DF4-83BB-2F5F5A473002}" srcOrd="1" destOrd="0" presId="urn:microsoft.com/office/officeart/2005/8/layout/list1"/>
    <dgm:cxn modelId="{A18C08E6-0873-487A-AE66-B13AA8167DF7}" type="presParOf" srcId="{54357160-4043-46AB-A455-EFF68752EBBF}" destId="{21DDDA38-AB05-4A49-89DD-1F1DDAC99DCA}" srcOrd="21" destOrd="0" presId="urn:microsoft.com/office/officeart/2005/8/layout/list1"/>
    <dgm:cxn modelId="{1735FCD0-CD39-4CA3-A802-8EE31CC283B2}" type="presParOf" srcId="{54357160-4043-46AB-A455-EFF68752EBBF}" destId="{EBFE54E3-7501-49E6-B461-B0A95BDBADEF}"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4B045-3F55-4F1D-AE0A-07F385BE3246}">
      <dsp:nvSpPr>
        <dsp:cNvPr id="0" name=""/>
        <dsp:cNvSpPr/>
      </dsp:nvSpPr>
      <dsp:spPr>
        <a:xfrm>
          <a:off x="0" y="467060"/>
          <a:ext cx="9387839"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0D3F57-50DC-4A3A-9A55-FAA34F88DE8C}">
      <dsp:nvSpPr>
        <dsp:cNvPr id="0" name=""/>
        <dsp:cNvSpPr/>
      </dsp:nvSpPr>
      <dsp:spPr>
        <a:xfrm>
          <a:off x="502920" y="140690"/>
          <a:ext cx="6571488" cy="67896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387" tIns="0" rIns="248387" bIns="0" numCol="1" spcCol="1270" anchor="ctr" anchorCtr="0">
          <a:noAutofit/>
        </a:bodyPr>
        <a:lstStyle/>
        <a:p>
          <a:pPr lvl="0" algn="ctr" defTabSz="1600200">
            <a:lnSpc>
              <a:spcPct val="90000"/>
            </a:lnSpc>
            <a:spcBef>
              <a:spcPct val="0"/>
            </a:spcBef>
            <a:spcAft>
              <a:spcPct val="35000"/>
            </a:spcAft>
          </a:pPr>
          <a:r>
            <a:rPr lang="en-GB" sz="3600" b="1" kern="1200" baseline="0" dirty="0" smtClean="0">
              <a:solidFill>
                <a:schemeClr val="bg1"/>
              </a:solidFill>
              <a:latin typeface="Times New Roman" pitchFamily="18" charset="0"/>
              <a:ea typeface="+mn-ea"/>
              <a:cs typeface="+mn-cs"/>
            </a:rPr>
            <a:t>Right </a:t>
          </a:r>
          <a:r>
            <a:rPr lang="en-GB" sz="3600" b="1" kern="1200" baseline="0" dirty="0" err="1" smtClean="0">
              <a:solidFill>
                <a:schemeClr val="bg1"/>
              </a:solidFill>
              <a:latin typeface="Times New Roman" pitchFamily="18" charset="0"/>
              <a:ea typeface="+mn-ea"/>
              <a:cs typeface="+mn-cs"/>
            </a:rPr>
            <a:t>atrial</a:t>
          </a:r>
          <a:r>
            <a:rPr lang="en-GB" sz="3600" b="1" kern="1200" baseline="0" dirty="0" smtClean="0">
              <a:solidFill>
                <a:schemeClr val="bg1"/>
              </a:solidFill>
              <a:latin typeface="Times New Roman" pitchFamily="18" charset="0"/>
              <a:ea typeface="+mn-ea"/>
              <a:cs typeface="+mn-cs"/>
            </a:rPr>
            <a:t> pressure</a:t>
          </a:r>
          <a:endParaRPr lang="en-GB" sz="3600" b="1" kern="1200" dirty="0">
            <a:solidFill>
              <a:schemeClr val="bg1"/>
            </a:solidFill>
          </a:endParaRPr>
        </a:p>
      </dsp:txBody>
      <dsp:txXfrm>
        <a:off x="536064" y="173834"/>
        <a:ext cx="6505200" cy="612672"/>
      </dsp:txXfrm>
    </dsp:sp>
    <dsp:sp modelId="{A44ADED9-E6A3-4E00-B71F-8C11348F1183}">
      <dsp:nvSpPr>
        <dsp:cNvPr id="0" name=""/>
        <dsp:cNvSpPr/>
      </dsp:nvSpPr>
      <dsp:spPr>
        <a:xfrm>
          <a:off x="0" y="1510340"/>
          <a:ext cx="9387839"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82E15-FB4D-4036-966E-A0FD5A7E6249}">
      <dsp:nvSpPr>
        <dsp:cNvPr id="0" name=""/>
        <dsp:cNvSpPr/>
      </dsp:nvSpPr>
      <dsp:spPr>
        <a:xfrm>
          <a:off x="469392" y="1170860"/>
          <a:ext cx="6571488" cy="67896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387" tIns="0" rIns="248387" bIns="0" numCol="1" spcCol="1270" anchor="ctr" anchorCtr="0">
          <a:noAutofit/>
        </a:bodyPr>
        <a:lstStyle/>
        <a:p>
          <a:pPr lvl="0" algn="ctr" defTabSz="1600200">
            <a:lnSpc>
              <a:spcPct val="90000"/>
            </a:lnSpc>
            <a:spcBef>
              <a:spcPct val="0"/>
            </a:spcBef>
            <a:spcAft>
              <a:spcPct val="35000"/>
            </a:spcAft>
          </a:pPr>
          <a:r>
            <a:rPr lang="en-GB" sz="3600" b="1" kern="1200" baseline="0" dirty="0" smtClean="0">
              <a:solidFill>
                <a:schemeClr val="bg1"/>
              </a:solidFill>
              <a:latin typeface="Times New Roman" pitchFamily="18" charset="0"/>
              <a:ea typeface="+mn-ea"/>
              <a:cs typeface="+mn-cs"/>
            </a:rPr>
            <a:t>Total blood volume</a:t>
          </a:r>
          <a:endParaRPr lang="en-GB" sz="3600" b="1" kern="1200" dirty="0">
            <a:solidFill>
              <a:schemeClr val="bg1"/>
            </a:solidFill>
          </a:endParaRPr>
        </a:p>
      </dsp:txBody>
      <dsp:txXfrm>
        <a:off x="502536" y="1204004"/>
        <a:ext cx="6505200" cy="612672"/>
      </dsp:txXfrm>
    </dsp:sp>
    <dsp:sp modelId="{54C16FF3-EC0F-4AD5-BB11-ED9564E96928}">
      <dsp:nvSpPr>
        <dsp:cNvPr id="0" name=""/>
        <dsp:cNvSpPr/>
      </dsp:nvSpPr>
      <dsp:spPr>
        <a:xfrm>
          <a:off x="0" y="2553620"/>
          <a:ext cx="9387839"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7E54C1-CF08-49CD-90D1-422E8EB0B009}">
      <dsp:nvSpPr>
        <dsp:cNvPr id="0" name=""/>
        <dsp:cNvSpPr/>
      </dsp:nvSpPr>
      <dsp:spPr>
        <a:xfrm>
          <a:off x="469392" y="2214140"/>
          <a:ext cx="6571488" cy="67896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387" tIns="0" rIns="248387" bIns="0" numCol="1" spcCol="1270" anchor="ctr" anchorCtr="0">
          <a:noAutofit/>
        </a:bodyPr>
        <a:lstStyle/>
        <a:p>
          <a:pPr lvl="0" algn="ctr" defTabSz="1600200">
            <a:lnSpc>
              <a:spcPct val="90000"/>
            </a:lnSpc>
            <a:spcBef>
              <a:spcPct val="0"/>
            </a:spcBef>
            <a:spcAft>
              <a:spcPct val="35000"/>
            </a:spcAft>
          </a:pPr>
          <a:r>
            <a:rPr lang="en-GB" sz="3600" b="1" kern="1200" baseline="0" dirty="0" err="1" smtClean="0">
              <a:solidFill>
                <a:schemeClr val="bg1"/>
              </a:solidFill>
              <a:latin typeface="Times New Roman" pitchFamily="18" charset="0"/>
              <a:ea typeface="+mn-ea"/>
              <a:cs typeface="+mn-cs"/>
            </a:rPr>
            <a:t>Venoconstriction</a:t>
          </a:r>
          <a:endParaRPr lang="en-GB" sz="3600" b="1" kern="1200" dirty="0">
            <a:solidFill>
              <a:schemeClr val="bg1"/>
            </a:solidFill>
          </a:endParaRPr>
        </a:p>
      </dsp:txBody>
      <dsp:txXfrm>
        <a:off x="502536" y="2247284"/>
        <a:ext cx="6505200" cy="612672"/>
      </dsp:txXfrm>
    </dsp:sp>
    <dsp:sp modelId="{9E8DA461-43DD-4E9D-80AA-AC0783CF5D5C}">
      <dsp:nvSpPr>
        <dsp:cNvPr id="0" name=""/>
        <dsp:cNvSpPr/>
      </dsp:nvSpPr>
      <dsp:spPr>
        <a:xfrm>
          <a:off x="0" y="3596900"/>
          <a:ext cx="9387839"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7B301A-ED1F-43ED-ACCA-E9B5054201D4}">
      <dsp:nvSpPr>
        <dsp:cNvPr id="0" name=""/>
        <dsp:cNvSpPr/>
      </dsp:nvSpPr>
      <dsp:spPr>
        <a:xfrm>
          <a:off x="469392" y="3257420"/>
          <a:ext cx="6571488" cy="67896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387" tIns="0" rIns="248387" bIns="0" numCol="1" spcCol="1270" anchor="ctr" anchorCtr="0">
          <a:noAutofit/>
        </a:bodyPr>
        <a:lstStyle/>
        <a:p>
          <a:pPr lvl="0" algn="ctr" defTabSz="1600200">
            <a:lnSpc>
              <a:spcPct val="90000"/>
            </a:lnSpc>
            <a:spcBef>
              <a:spcPct val="0"/>
            </a:spcBef>
            <a:spcAft>
              <a:spcPct val="35000"/>
            </a:spcAft>
          </a:pPr>
          <a:r>
            <a:rPr lang="en-GB" sz="3600" b="1" kern="1200" baseline="0" dirty="0" smtClean="0">
              <a:solidFill>
                <a:schemeClr val="bg1"/>
              </a:solidFill>
              <a:latin typeface="Times New Roman" pitchFamily="18" charset="0"/>
              <a:ea typeface="+mn-ea"/>
              <a:cs typeface="+mn-cs"/>
            </a:rPr>
            <a:t>Respiratory pump</a:t>
          </a:r>
          <a:endParaRPr lang="en-GB" sz="3600" b="1" kern="1200" dirty="0">
            <a:solidFill>
              <a:schemeClr val="bg1"/>
            </a:solidFill>
          </a:endParaRPr>
        </a:p>
      </dsp:txBody>
      <dsp:txXfrm>
        <a:off x="502536" y="3290564"/>
        <a:ext cx="6505200" cy="612672"/>
      </dsp:txXfrm>
    </dsp:sp>
    <dsp:sp modelId="{2CF03179-93F8-4112-98A9-1256728BCE97}">
      <dsp:nvSpPr>
        <dsp:cNvPr id="0" name=""/>
        <dsp:cNvSpPr/>
      </dsp:nvSpPr>
      <dsp:spPr>
        <a:xfrm>
          <a:off x="0" y="4640180"/>
          <a:ext cx="9387839"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91DE89-DDAF-4647-A140-844680C4482E}">
      <dsp:nvSpPr>
        <dsp:cNvPr id="0" name=""/>
        <dsp:cNvSpPr/>
      </dsp:nvSpPr>
      <dsp:spPr>
        <a:xfrm>
          <a:off x="469392" y="4300700"/>
          <a:ext cx="6571488" cy="67896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387" tIns="0" rIns="248387" bIns="0" numCol="1" spcCol="1270" anchor="ctr" anchorCtr="0">
          <a:noAutofit/>
        </a:bodyPr>
        <a:lstStyle/>
        <a:p>
          <a:pPr lvl="0" algn="ctr" defTabSz="1600200">
            <a:lnSpc>
              <a:spcPct val="90000"/>
            </a:lnSpc>
            <a:spcBef>
              <a:spcPct val="0"/>
            </a:spcBef>
            <a:spcAft>
              <a:spcPct val="35000"/>
            </a:spcAft>
          </a:pPr>
          <a:r>
            <a:rPr lang="en-GB" sz="3600" b="1" kern="1200" baseline="0" dirty="0" smtClean="0">
              <a:solidFill>
                <a:schemeClr val="bg1"/>
              </a:solidFill>
              <a:latin typeface="Times New Roman" pitchFamily="18" charset="0"/>
              <a:ea typeface="+mn-ea"/>
              <a:cs typeface="+mn-cs"/>
            </a:rPr>
            <a:t>skeletal Muscle pump</a:t>
          </a:r>
          <a:endParaRPr lang="en-GB" sz="3600" b="1" kern="1200" dirty="0">
            <a:solidFill>
              <a:schemeClr val="bg1"/>
            </a:solidFill>
          </a:endParaRPr>
        </a:p>
      </dsp:txBody>
      <dsp:txXfrm>
        <a:off x="502536" y="4333844"/>
        <a:ext cx="6505200" cy="612672"/>
      </dsp:txXfrm>
    </dsp:sp>
    <dsp:sp modelId="{EBFE54E3-7501-49E6-B461-B0A95BDBADEF}">
      <dsp:nvSpPr>
        <dsp:cNvPr id="0" name=""/>
        <dsp:cNvSpPr/>
      </dsp:nvSpPr>
      <dsp:spPr>
        <a:xfrm>
          <a:off x="0" y="5683459"/>
          <a:ext cx="9387839"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B2CD1A-798B-4DF4-83BB-2F5F5A473002}">
      <dsp:nvSpPr>
        <dsp:cNvPr id="0" name=""/>
        <dsp:cNvSpPr/>
      </dsp:nvSpPr>
      <dsp:spPr>
        <a:xfrm>
          <a:off x="469392" y="5343979"/>
          <a:ext cx="6571488" cy="67896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387" tIns="0" rIns="248387" bIns="0" numCol="1" spcCol="1270" anchor="ctr" anchorCtr="0">
          <a:noAutofit/>
        </a:bodyPr>
        <a:lstStyle/>
        <a:p>
          <a:pPr lvl="0" algn="ctr" defTabSz="1600200">
            <a:lnSpc>
              <a:spcPct val="90000"/>
            </a:lnSpc>
            <a:spcBef>
              <a:spcPct val="0"/>
            </a:spcBef>
            <a:spcAft>
              <a:spcPct val="35000"/>
            </a:spcAft>
          </a:pPr>
          <a:r>
            <a:rPr lang="en-GB" sz="3600" b="1" i="0" kern="1200" dirty="0" smtClean="0"/>
            <a:t>Gravity</a:t>
          </a:r>
          <a:endParaRPr lang="en-GB" sz="3600" b="1" kern="1200" dirty="0">
            <a:solidFill>
              <a:schemeClr val="accent3"/>
            </a:solidFill>
          </a:endParaRPr>
        </a:p>
      </dsp:txBody>
      <dsp:txXfrm>
        <a:off x="502536" y="5377123"/>
        <a:ext cx="6505200"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7683AF33-3386-4CBE-9ADF-D23ED4E5CD39}" type="datetimeFigureOut">
              <a:rPr lang="en-US" smtClean="0"/>
              <a:t>12/1/2024</a:t>
            </a:fld>
            <a:endParaRPr lang="en-US"/>
          </a:p>
        </p:txBody>
      </p:sp>
      <p:sp>
        <p:nvSpPr>
          <p:cNvPr id="4" name="عنصر نائب لصورة الشريحة 3"/>
          <p:cNvSpPr>
            <a:spLocks noGrp="1" noRot="1" noChangeAspect="1"/>
          </p:cNvSpPr>
          <p:nvPr>
            <p:ph type="sldImg" idx="2"/>
          </p:nvPr>
        </p:nvSpPr>
        <p:spPr>
          <a:xfrm>
            <a:off x="1446213" y="754063"/>
            <a:ext cx="4879975"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8F1C1CD0-546A-435F-BA23-AA88CF1FF51F}" type="slidenum">
              <a:rPr lang="en-US" smtClean="0"/>
              <a:t>‹#›</a:t>
            </a:fld>
            <a:endParaRPr lang="en-US"/>
          </a:p>
        </p:txBody>
      </p:sp>
    </p:spTree>
    <p:extLst>
      <p:ext uri="{BB962C8B-B14F-4D97-AF65-F5344CB8AC3E}">
        <p14:creationId xmlns:p14="http://schemas.microsoft.com/office/powerpoint/2010/main" val="223285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dirty="0" smtClean="0"/>
              <a:t>Factors affecting the venous return to the heart likewise influence the EDV:</a:t>
            </a:r>
          </a:p>
          <a:p>
            <a:pPr marL="228600" indent="-228600">
              <a:buFont typeface="+mj-lt"/>
              <a:buAutoNum type="arabicPeriod"/>
              <a:defRPr/>
            </a:pPr>
            <a:r>
              <a:rPr lang="en-GB" dirty="0" smtClean="0"/>
              <a:t>Right </a:t>
            </a:r>
            <a:r>
              <a:rPr lang="en-GB" dirty="0" err="1" smtClean="0"/>
              <a:t>atrial</a:t>
            </a:r>
            <a:r>
              <a:rPr lang="en-GB" dirty="0" smtClean="0"/>
              <a:t> pressure: An increase in right </a:t>
            </a:r>
            <a:r>
              <a:rPr lang="en-GB" dirty="0" err="1" smtClean="0"/>
              <a:t>atrial</a:t>
            </a:r>
            <a:r>
              <a:rPr lang="en-GB" dirty="0" smtClean="0"/>
              <a:t> pressure decreases venous return</a:t>
            </a:r>
            <a:r>
              <a:rPr lang="en-US" dirty="0" smtClean="0"/>
              <a:t>.</a:t>
            </a:r>
          </a:p>
          <a:p>
            <a:pPr marL="228600" indent="-228600">
              <a:buFont typeface="+mj-lt"/>
              <a:buNone/>
              <a:defRPr/>
            </a:pPr>
            <a:r>
              <a:rPr lang="en-US" dirty="0" smtClean="0"/>
              <a:t>Venous return=arterial pressure- right </a:t>
            </a:r>
            <a:r>
              <a:rPr lang="en-US" dirty="0" err="1" smtClean="0"/>
              <a:t>atrial</a:t>
            </a:r>
            <a:r>
              <a:rPr lang="en-US" dirty="0" smtClean="0"/>
              <a:t> pr./Total peripheral resistance</a:t>
            </a:r>
          </a:p>
          <a:p>
            <a:pPr marL="228600" indent="-228600">
              <a:buFont typeface="+mj-lt"/>
              <a:buNone/>
              <a:defRPr/>
            </a:pPr>
            <a:r>
              <a:rPr lang="en-US" dirty="0" smtClean="0"/>
              <a:t> if the heart pumps strongly ,the central venous pressure C.V.P. =0 But in H.F., as the C.O. is decreased , the C.V.P. is increased ,venous return is decreased.(venous return may approach zero when the right </a:t>
            </a:r>
            <a:r>
              <a:rPr lang="en-US" dirty="0" err="1" smtClean="0"/>
              <a:t>atrial</a:t>
            </a:r>
            <a:r>
              <a:rPr lang="en-US" dirty="0" smtClean="0"/>
              <a:t> pr. = 7mmHg)</a:t>
            </a:r>
            <a:endParaRPr lang="en-GB" dirty="0" smtClean="0"/>
          </a:p>
          <a:p>
            <a:pPr marL="228600" indent="-228600">
              <a:buFont typeface="+mj-lt"/>
              <a:buNone/>
              <a:defRPr/>
            </a:pPr>
            <a:r>
              <a:rPr lang="en-GB" dirty="0" smtClean="0"/>
              <a:t>2. Total blood volume : An increase in total  blood volume increases venous return. </a:t>
            </a:r>
            <a:r>
              <a:rPr lang="en-US" dirty="0" smtClean="0"/>
              <a:t> B.V can be increased by </a:t>
            </a:r>
            <a:r>
              <a:rPr lang="en-US" dirty="0" err="1" smtClean="0"/>
              <a:t>I.V.fluid</a:t>
            </a:r>
            <a:r>
              <a:rPr lang="en-US" dirty="0" smtClean="0"/>
              <a:t> &amp; blood transfusion</a:t>
            </a:r>
            <a:endParaRPr lang="en-GB" dirty="0" smtClean="0"/>
          </a:p>
          <a:p>
            <a:pPr marL="228600" indent="-228600">
              <a:buFont typeface="+mj-lt"/>
              <a:buNone/>
              <a:defRPr/>
            </a:pPr>
            <a:r>
              <a:rPr lang="en-GB" dirty="0" smtClean="0"/>
              <a:t>3. </a:t>
            </a:r>
            <a:r>
              <a:rPr lang="en-GB" dirty="0" err="1" smtClean="0"/>
              <a:t>Venoconstriction</a:t>
            </a:r>
            <a:r>
              <a:rPr lang="en-GB" dirty="0" smtClean="0"/>
              <a:t>: Constriction of the veins reduces the size of the venous reservoirs, decreasing venous pooling and thus increasing venous return</a:t>
            </a:r>
          </a:p>
          <a:p>
            <a:pPr marL="228600" indent="-228600">
              <a:buFont typeface="+mj-lt"/>
              <a:buNone/>
              <a:defRPr/>
            </a:pPr>
            <a:r>
              <a:rPr lang="en-GB" dirty="0" smtClean="0"/>
              <a:t>4. Respiratory pump: During </a:t>
            </a:r>
            <a:r>
              <a:rPr lang="en-GB" dirty="0" smtClean="0">
                <a:solidFill>
                  <a:schemeClr val="accent6"/>
                </a:solidFill>
              </a:rPr>
              <a:t>inspiration</a:t>
            </a:r>
            <a:r>
              <a:rPr lang="en-GB" dirty="0" smtClean="0"/>
              <a:t>, the venous return increases because of a decrease in right </a:t>
            </a:r>
            <a:r>
              <a:rPr lang="en-GB" dirty="0" err="1" smtClean="0"/>
              <a:t>atrial</a:t>
            </a:r>
            <a:r>
              <a:rPr lang="en-GB" dirty="0" smtClean="0"/>
              <a:t> pressure by the increased negative intra pleural pr.</a:t>
            </a:r>
          </a:p>
          <a:p>
            <a:pPr marL="228600" indent="-228600">
              <a:buFont typeface="+mj-lt"/>
              <a:buNone/>
              <a:defRPr/>
            </a:pPr>
            <a:r>
              <a:rPr lang="en-GB" dirty="0" smtClean="0"/>
              <a:t>5. skeletal Muscle pump: muscular activity increases venous return as a result of the pumping action of skeletal muscle.</a:t>
            </a:r>
          </a:p>
          <a:p>
            <a:pPr marL="228600" indent="-228600">
              <a:buFont typeface="+mj-lt"/>
              <a:buNone/>
              <a:defRPr/>
            </a:pPr>
            <a:r>
              <a:rPr lang="en-GB" dirty="0" smtClean="0"/>
              <a:t>6.  Gravity: Standing decreases venous return</a:t>
            </a:r>
          </a:p>
          <a:p>
            <a:pPr>
              <a:defRPr/>
            </a:pPr>
            <a:endParaRPr lang="en-GB" dirty="0"/>
          </a:p>
        </p:txBody>
      </p:sp>
      <p:sp>
        <p:nvSpPr>
          <p:cNvPr id="27652" name="Slide Number Placeholder 3"/>
          <p:cNvSpPr>
            <a:spLocks noGrp="1"/>
          </p:cNvSpPr>
          <p:nvPr>
            <p:ph type="sldNum" sz="quarter" idx="4294967295"/>
          </p:nvPr>
        </p:nvSpPr>
        <p:spPr bwMode="auto">
          <a:xfrm>
            <a:off x="4403011" y="9553152"/>
            <a:ext cx="3368040" cy="502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56EB79BE-156B-4210-AD26-4FBA27C798F3}" type="slidenum">
              <a:rPr lang="en-US"/>
              <a:pPr eaLnBrk="1" hangingPunct="1"/>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33855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550" b="0" i="1">
                <a:solidFill>
                  <a:srgbClr val="941100"/>
                </a:solidFill>
                <a:latin typeface="Arial"/>
                <a:cs typeface="Arial"/>
              </a:defRPr>
            </a:lvl1pPr>
          </a:lstStyle>
          <a:p>
            <a:pPr marL="12700">
              <a:lnSpc>
                <a:spcPct val="100000"/>
              </a:lnSpc>
              <a:spcBef>
                <a:spcPts val="45"/>
              </a:spcBef>
            </a:pPr>
            <a:r>
              <a:rPr dirty="0"/>
              <a:t>Bioengineering</a:t>
            </a:r>
            <a:r>
              <a:rPr spc="-30" dirty="0"/>
              <a:t> </a:t>
            </a:r>
            <a:r>
              <a:rPr dirty="0"/>
              <a:t>6000</a:t>
            </a:r>
            <a:r>
              <a:rPr spc="-25" dirty="0"/>
              <a:t> </a:t>
            </a:r>
            <a:r>
              <a:rPr dirty="0"/>
              <a:t>CV</a:t>
            </a:r>
            <a:r>
              <a:rPr spc="-30" dirty="0"/>
              <a:t> </a:t>
            </a:r>
            <a:r>
              <a:rPr dirty="0"/>
              <a:t>Physiology</a:t>
            </a:r>
          </a:p>
        </p:txBody>
      </p:sp>
      <p:sp>
        <p:nvSpPr>
          <p:cNvPr id="5" name="Holder 5"/>
          <p:cNvSpPr>
            <a:spLocks noGrp="1"/>
          </p:cNvSpPr>
          <p:nvPr>
            <p:ph type="dt" sz="half" idx="6"/>
          </p:nvPr>
        </p:nvSpPr>
        <p:spPr/>
        <p:txBody>
          <a:bodyPr lIns="0" tIns="0" rIns="0" bIns="0"/>
          <a:lstStyle>
            <a:lvl1pPr>
              <a:defRPr sz="700" b="0" i="0">
                <a:solidFill>
                  <a:srgbClr val="941100"/>
                </a:solidFill>
                <a:latin typeface="Arial MT"/>
                <a:cs typeface="Arial MT"/>
              </a:defRPr>
            </a:lvl1pPr>
          </a:lstStyle>
          <a:p>
            <a:pPr marL="12700">
              <a:lnSpc>
                <a:spcPct val="100000"/>
              </a:lnSpc>
              <a:spcBef>
                <a:spcPts val="65"/>
              </a:spcBef>
            </a:pPr>
            <a:r>
              <a:rPr spc="10" dirty="0"/>
              <a:t>Microcirculation</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rgbClr val="005493"/>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550" b="0" i="1">
                <a:solidFill>
                  <a:srgbClr val="941100"/>
                </a:solidFill>
                <a:latin typeface="Arial"/>
                <a:cs typeface="Arial"/>
              </a:defRPr>
            </a:lvl1pPr>
          </a:lstStyle>
          <a:p>
            <a:pPr marL="12700">
              <a:lnSpc>
                <a:spcPct val="100000"/>
              </a:lnSpc>
              <a:spcBef>
                <a:spcPts val="45"/>
              </a:spcBef>
            </a:pPr>
            <a:r>
              <a:rPr dirty="0"/>
              <a:t>Bioengineering</a:t>
            </a:r>
            <a:r>
              <a:rPr spc="-30" dirty="0"/>
              <a:t> </a:t>
            </a:r>
            <a:r>
              <a:rPr dirty="0"/>
              <a:t>6000</a:t>
            </a:r>
            <a:r>
              <a:rPr spc="-25" dirty="0"/>
              <a:t> </a:t>
            </a:r>
            <a:r>
              <a:rPr dirty="0"/>
              <a:t>CV</a:t>
            </a:r>
            <a:r>
              <a:rPr spc="-30" dirty="0"/>
              <a:t> </a:t>
            </a:r>
            <a:r>
              <a:rPr dirty="0"/>
              <a:t>Physiology</a:t>
            </a:r>
          </a:p>
        </p:txBody>
      </p:sp>
      <p:sp>
        <p:nvSpPr>
          <p:cNvPr id="5" name="Holder 5"/>
          <p:cNvSpPr>
            <a:spLocks noGrp="1"/>
          </p:cNvSpPr>
          <p:nvPr>
            <p:ph type="dt" sz="half" idx="6"/>
          </p:nvPr>
        </p:nvSpPr>
        <p:spPr/>
        <p:txBody>
          <a:bodyPr lIns="0" tIns="0" rIns="0" bIns="0"/>
          <a:lstStyle>
            <a:lvl1pPr>
              <a:defRPr sz="700" b="0" i="0">
                <a:solidFill>
                  <a:srgbClr val="941100"/>
                </a:solidFill>
                <a:latin typeface="Arial MT"/>
                <a:cs typeface="Arial MT"/>
              </a:defRPr>
            </a:lvl1pPr>
          </a:lstStyle>
          <a:p>
            <a:pPr marL="12700">
              <a:lnSpc>
                <a:spcPct val="100000"/>
              </a:lnSpc>
              <a:spcBef>
                <a:spcPts val="65"/>
              </a:spcBef>
            </a:pPr>
            <a:r>
              <a:rPr spc="10" dirty="0"/>
              <a:t>Microcirculation</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rgbClr val="005493"/>
                </a:solidFill>
                <a:latin typeface="Arial MT"/>
                <a:cs typeface="Arial MT"/>
              </a:defRPr>
            </a:lvl1pPr>
          </a:lstStyle>
          <a:p>
            <a:endParaRPr/>
          </a:p>
        </p:txBody>
      </p:sp>
      <p:sp>
        <p:nvSpPr>
          <p:cNvPr id="3" name="Holder 3"/>
          <p:cNvSpPr>
            <a:spLocks noGrp="1"/>
          </p:cNvSpPr>
          <p:nvPr>
            <p:ph sz="half" idx="2"/>
          </p:nvPr>
        </p:nvSpPr>
        <p:spPr>
          <a:xfrm>
            <a:off x="502920" y="1787652"/>
            <a:ext cx="437540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550" b="0" i="1">
                <a:solidFill>
                  <a:srgbClr val="941100"/>
                </a:solidFill>
                <a:latin typeface="Arial"/>
                <a:cs typeface="Arial"/>
              </a:defRPr>
            </a:lvl1pPr>
          </a:lstStyle>
          <a:p>
            <a:pPr marL="12700">
              <a:lnSpc>
                <a:spcPct val="100000"/>
              </a:lnSpc>
              <a:spcBef>
                <a:spcPts val="45"/>
              </a:spcBef>
            </a:pPr>
            <a:r>
              <a:rPr dirty="0"/>
              <a:t>Bioengineering</a:t>
            </a:r>
            <a:r>
              <a:rPr spc="-30" dirty="0"/>
              <a:t> </a:t>
            </a:r>
            <a:r>
              <a:rPr dirty="0"/>
              <a:t>6000</a:t>
            </a:r>
            <a:r>
              <a:rPr spc="-25" dirty="0"/>
              <a:t> </a:t>
            </a:r>
            <a:r>
              <a:rPr dirty="0"/>
              <a:t>CV</a:t>
            </a:r>
            <a:r>
              <a:rPr spc="-30" dirty="0"/>
              <a:t> </a:t>
            </a:r>
            <a:r>
              <a:rPr dirty="0"/>
              <a:t>Physiology</a:t>
            </a:r>
          </a:p>
        </p:txBody>
      </p:sp>
      <p:sp>
        <p:nvSpPr>
          <p:cNvPr id="6" name="Holder 6"/>
          <p:cNvSpPr>
            <a:spLocks noGrp="1"/>
          </p:cNvSpPr>
          <p:nvPr>
            <p:ph type="dt" sz="half" idx="6"/>
          </p:nvPr>
        </p:nvSpPr>
        <p:spPr/>
        <p:txBody>
          <a:bodyPr lIns="0" tIns="0" rIns="0" bIns="0"/>
          <a:lstStyle>
            <a:lvl1pPr>
              <a:defRPr sz="700" b="0" i="0">
                <a:solidFill>
                  <a:srgbClr val="941100"/>
                </a:solidFill>
                <a:latin typeface="Arial MT"/>
                <a:cs typeface="Arial MT"/>
              </a:defRPr>
            </a:lvl1pPr>
          </a:lstStyle>
          <a:p>
            <a:pPr marL="12700">
              <a:lnSpc>
                <a:spcPct val="100000"/>
              </a:lnSpc>
              <a:spcBef>
                <a:spcPts val="65"/>
              </a:spcBef>
            </a:pPr>
            <a:r>
              <a:rPr spc="10" dirty="0"/>
              <a:t>Microcirculation</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rgbClr val="005493"/>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defRPr sz="550" b="0" i="1">
                <a:solidFill>
                  <a:srgbClr val="941100"/>
                </a:solidFill>
                <a:latin typeface="Arial"/>
                <a:cs typeface="Arial"/>
              </a:defRPr>
            </a:lvl1pPr>
          </a:lstStyle>
          <a:p>
            <a:pPr marL="12700">
              <a:lnSpc>
                <a:spcPct val="100000"/>
              </a:lnSpc>
              <a:spcBef>
                <a:spcPts val="45"/>
              </a:spcBef>
            </a:pPr>
            <a:r>
              <a:rPr dirty="0"/>
              <a:t>Bioengineering</a:t>
            </a:r>
            <a:r>
              <a:rPr spc="-30" dirty="0"/>
              <a:t> </a:t>
            </a:r>
            <a:r>
              <a:rPr dirty="0"/>
              <a:t>6000</a:t>
            </a:r>
            <a:r>
              <a:rPr spc="-25" dirty="0"/>
              <a:t> </a:t>
            </a:r>
            <a:r>
              <a:rPr dirty="0"/>
              <a:t>CV</a:t>
            </a:r>
            <a:r>
              <a:rPr spc="-30" dirty="0"/>
              <a:t> </a:t>
            </a:r>
            <a:r>
              <a:rPr dirty="0"/>
              <a:t>Physiology</a:t>
            </a:r>
          </a:p>
        </p:txBody>
      </p:sp>
      <p:sp>
        <p:nvSpPr>
          <p:cNvPr id="4" name="Holder 4"/>
          <p:cNvSpPr>
            <a:spLocks noGrp="1"/>
          </p:cNvSpPr>
          <p:nvPr>
            <p:ph type="dt" sz="half" idx="6"/>
          </p:nvPr>
        </p:nvSpPr>
        <p:spPr/>
        <p:txBody>
          <a:bodyPr lIns="0" tIns="0" rIns="0" bIns="0"/>
          <a:lstStyle>
            <a:lvl1pPr>
              <a:defRPr sz="700" b="0" i="0">
                <a:solidFill>
                  <a:srgbClr val="941100"/>
                </a:solidFill>
                <a:latin typeface="Arial MT"/>
                <a:cs typeface="Arial MT"/>
              </a:defRPr>
            </a:lvl1pPr>
          </a:lstStyle>
          <a:p>
            <a:pPr marL="12700">
              <a:lnSpc>
                <a:spcPct val="100000"/>
              </a:lnSpc>
              <a:spcBef>
                <a:spcPts val="65"/>
              </a:spcBef>
            </a:pPr>
            <a:r>
              <a:rPr spc="10" dirty="0"/>
              <a:t>Microcirculation</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50" b="0" i="1">
                <a:solidFill>
                  <a:srgbClr val="941100"/>
                </a:solidFill>
                <a:latin typeface="Arial"/>
                <a:cs typeface="Arial"/>
              </a:defRPr>
            </a:lvl1pPr>
          </a:lstStyle>
          <a:p>
            <a:pPr marL="12700">
              <a:lnSpc>
                <a:spcPct val="100000"/>
              </a:lnSpc>
              <a:spcBef>
                <a:spcPts val="45"/>
              </a:spcBef>
            </a:pPr>
            <a:r>
              <a:rPr dirty="0"/>
              <a:t>Bioengineering</a:t>
            </a:r>
            <a:r>
              <a:rPr spc="-30" dirty="0"/>
              <a:t> </a:t>
            </a:r>
            <a:r>
              <a:rPr dirty="0"/>
              <a:t>6000</a:t>
            </a:r>
            <a:r>
              <a:rPr spc="-25" dirty="0"/>
              <a:t> </a:t>
            </a:r>
            <a:r>
              <a:rPr dirty="0"/>
              <a:t>CV</a:t>
            </a:r>
            <a:r>
              <a:rPr spc="-30" dirty="0"/>
              <a:t> </a:t>
            </a:r>
            <a:r>
              <a:rPr dirty="0"/>
              <a:t>Physiology</a:t>
            </a:r>
          </a:p>
        </p:txBody>
      </p:sp>
      <p:sp>
        <p:nvSpPr>
          <p:cNvPr id="3" name="Holder 3"/>
          <p:cNvSpPr>
            <a:spLocks noGrp="1"/>
          </p:cNvSpPr>
          <p:nvPr>
            <p:ph type="dt" sz="half" idx="6"/>
          </p:nvPr>
        </p:nvSpPr>
        <p:spPr/>
        <p:txBody>
          <a:bodyPr lIns="0" tIns="0" rIns="0" bIns="0"/>
          <a:lstStyle>
            <a:lvl1pPr>
              <a:defRPr sz="700" b="0" i="0">
                <a:solidFill>
                  <a:srgbClr val="941100"/>
                </a:solidFill>
                <a:latin typeface="Arial MT"/>
                <a:cs typeface="Arial MT"/>
              </a:defRPr>
            </a:lvl1pPr>
          </a:lstStyle>
          <a:p>
            <a:pPr marL="12700">
              <a:lnSpc>
                <a:spcPct val="100000"/>
              </a:lnSpc>
              <a:spcBef>
                <a:spcPts val="65"/>
              </a:spcBef>
            </a:pPr>
            <a:r>
              <a:rPr spc="10" dirty="0"/>
              <a:t>Microcirculation</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519316" y="384920"/>
            <a:ext cx="3019768" cy="338554"/>
          </a:xfrm>
          <a:prstGeom prst="rect">
            <a:avLst/>
          </a:prstGeom>
        </p:spPr>
        <p:txBody>
          <a:bodyPr wrap="square" lIns="0" tIns="0" rIns="0" bIns="0">
            <a:spAutoFit/>
          </a:bodyPr>
          <a:lstStyle>
            <a:lvl1pPr>
              <a:defRPr sz="2200" b="0" i="0">
                <a:solidFill>
                  <a:srgbClr val="005493"/>
                </a:solidFill>
                <a:latin typeface="Arial MT"/>
                <a:cs typeface="Arial MT"/>
              </a:defRPr>
            </a:lvl1pPr>
          </a:lstStyle>
          <a:p>
            <a:endParaRPr/>
          </a:p>
        </p:txBody>
      </p:sp>
      <p:sp>
        <p:nvSpPr>
          <p:cNvPr id="3" name="Holder 3"/>
          <p:cNvSpPr>
            <a:spLocks noGrp="1"/>
          </p:cNvSpPr>
          <p:nvPr>
            <p:ph type="body" idx="1"/>
          </p:nvPr>
        </p:nvSpPr>
        <p:spPr>
          <a:xfrm>
            <a:off x="502920" y="1787652"/>
            <a:ext cx="90525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7222513" y="7291679"/>
            <a:ext cx="1476711" cy="84639"/>
          </a:xfrm>
          <a:prstGeom prst="rect">
            <a:avLst/>
          </a:prstGeom>
        </p:spPr>
        <p:txBody>
          <a:bodyPr wrap="square" lIns="0" tIns="0" rIns="0" bIns="0">
            <a:spAutoFit/>
          </a:bodyPr>
          <a:lstStyle>
            <a:lvl1pPr>
              <a:defRPr sz="550" b="0" i="1">
                <a:solidFill>
                  <a:srgbClr val="941100"/>
                </a:solidFill>
                <a:latin typeface="Arial"/>
                <a:cs typeface="Arial"/>
              </a:defRPr>
            </a:lvl1pPr>
          </a:lstStyle>
          <a:p>
            <a:pPr marL="12700">
              <a:lnSpc>
                <a:spcPct val="100000"/>
              </a:lnSpc>
              <a:spcBef>
                <a:spcPts val="45"/>
              </a:spcBef>
            </a:pPr>
            <a:r>
              <a:rPr dirty="0"/>
              <a:t>Bioengineering</a:t>
            </a:r>
            <a:r>
              <a:rPr spc="-30" dirty="0"/>
              <a:t> </a:t>
            </a:r>
            <a:r>
              <a:rPr dirty="0"/>
              <a:t>6000</a:t>
            </a:r>
            <a:r>
              <a:rPr spc="-25" dirty="0"/>
              <a:t> </a:t>
            </a:r>
            <a:r>
              <a:rPr dirty="0"/>
              <a:t>CV</a:t>
            </a:r>
            <a:r>
              <a:rPr spc="-30" dirty="0"/>
              <a:t> </a:t>
            </a:r>
            <a:r>
              <a:rPr dirty="0"/>
              <a:t>Physiology</a:t>
            </a:r>
          </a:p>
        </p:txBody>
      </p:sp>
      <p:sp>
        <p:nvSpPr>
          <p:cNvPr id="5" name="Holder 5"/>
          <p:cNvSpPr>
            <a:spLocks noGrp="1"/>
          </p:cNvSpPr>
          <p:nvPr>
            <p:ph type="dt" sz="half" idx="6"/>
          </p:nvPr>
        </p:nvSpPr>
        <p:spPr>
          <a:xfrm>
            <a:off x="4597740" y="7279879"/>
            <a:ext cx="871071" cy="107722"/>
          </a:xfrm>
          <a:prstGeom prst="rect">
            <a:avLst/>
          </a:prstGeom>
        </p:spPr>
        <p:txBody>
          <a:bodyPr wrap="square" lIns="0" tIns="0" rIns="0" bIns="0">
            <a:spAutoFit/>
          </a:bodyPr>
          <a:lstStyle>
            <a:lvl1pPr>
              <a:defRPr sz="700" b="0" i="0">
                <a:solidFill>
                  <a:srgbClr val="941100"/>
                </a:solidFill>
                <a:latin typeface="Arial MT"/>
                <a:cs typeface="Arial MT"/>
              </a:defRPr>
            </a:lvl1pPr>
          </a:lstStyle>
          <a:p>
            <a:pPr marL="12700">
              <a:lnSpc>
                <a:spcPct val="100000"/>
              </a:lnSpc>
              <a:spcBef>
                <a:spcPts val="65"/>
              </a:spcBef>
            </a:pPr>
            <a:r>
              <a:rPr spc="10" dirty="0"/>
              <a:t>Microcirculation</a:t>
            </a:r>
          </a:p>
        </p:txBody>
      </p:sp>
      <p:sp>
        <p:nvSpPr>
          <p:cNvPr id="6" name="Holder 6"/>
          <p:cNvSpPr>
            <a:spLocks noGrp="1"/>
          </p:cNvSpPr>
          <p:nvPr>
            <p:ph type="sldNum" sz="quarter" idx="7"/>
          </p:nvPr>
        </p:nvSpPr>
        <p:spPr>
          <a:xfrm>
            <a:off x="7242048" y="7228332"/>
            <a:ext cx="231343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4"/>
          <p:cNvGrpSpPr>
            <a:grpSpLocks noChangeAspect="1"/>
          </p:cNvGrpSpPr>
          <p:nvPr/>
        </p:nvGrpSpPr>
        <p:grpSpPr bwMode="auto">
          <a:xfrm>
            <a:off x="76200" y="1254125"/>
            <a:ext cx="10487031" cy="3416300"/>
            <a:chOff x="904" y="958"/>
            <a:chExt cx="6606" cy="2152"/>
          </a:xfrm>
        </p:grpSpPr>
        <p:sp>
          <p:nvSpPr>
            <p:cNvPr id="35" name="AutoShape 3"/>
            <p:cNvSpPr>
              <a:spLocks noChangeAspect="1" noChangeArrowheads="1" noTextEdit="1"/>
            </p:cNvSpPr>
            <p:nvPr/>
          </p:nvSpPr>
          <p:spPr bwMode="auto">
            <a:xfrm>
              <a:off x="904" y="958"/>
              <a:ext cx="6606" cy="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5"/>
            <p:cNvSpPr>
              <a:spLocks noChangeArrowheads="1"/>
            </p:cNvSpPr>
            <p:nvPr/>
          </p:nvSpPr>
          <p:spPr bwMode="auto">
            <a:xfrm>
              <a:off x="2549" y="1179"/>
              <a:ext cx="109"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6"/>
            <p:cNvSpPr>
              <a:spLocks noChangeArrowheads="1"/>
            </p:cNvSpPr>
            <p:nvPr/>
          </p:nvSpPr>
          <p:spPr bwMode="auto">
            <a:xfrm>
              <a:off x="2383" y="977"/>
              <a:ext cx="285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000000"/>
                  </a:solidFill>
                  <a:effectLst/>
                  <a:latin typeface="Times New Roman" pitchFamily="18" charset="0"/>
                  <a:cs typeface="Arial" pitchFamily="34" charset="0"/>
                </a:rPr>
                <a:t>Department of Anesthesia Techniques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7"/>
            <p:cNvSpPr>
              <a:spLocks noChangeArrowheads="1"/>
            </p:cNvSpPr>
            <p:nvPr/>
          </p:nvSpPr>
          <p:spPr bwMode="auto">
            <a:xfrm>
              <a:off x="5312" y="1179"/>
              <a:ext cx="109"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8"/>
            <p:cNvSpPr>
              <a:spLocks noChangeArrowheads="1"/>
            </p:cNvSpPr>
            <p:nvPr/>
          </p:nvSpPr>
          <p:spPr bwMode="auto">
            <a:xfrm>
              <a:off x="2201" y="1249"/>
              <a:ext cx="388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000000"/>
                  </a:solidFill>
                  <a:effectLst/>
                  <a:latin typeface="Times New Roman" pitchFamily="18" charset="0"/>
                  <a:cs typeface="Arial" pitchFamily="34" charset="0"/>
                </a:rPr>
                <a:t>Systemic Circulation,</a:t>
              </a:r>
              <a:r>
                <a:rPr kumimoji="0" lang="en-US" sz="2600" b="1" i="0" u="none" strike="noStrike" cap="none" normalizeH="0" dirty="0" smtClean="0">
                  <a:ln>
                    <a:noFill/>
                  </a:ln>
                  <a:solidFill>
                    <a:srgbClr val="000000"/>
                  </a:solidFill>
                  <a:effectLst/>
                  <a:latin typeface="Times New Roman" pitchFamily="18" charset="0"/>
                  <a:cs typeface="Arial" pitchFamily="34" charset="0"/>
                </a:rPr>
                <a:t> Microcirculation, Venous and Coronary Circulation </a:t>
              </a:r>
            </a:p>
            <a:p>
              <a:pPr marL="0" marR="0" lvl="0" indent="0" algn="l" defTabSz="914400" rtl="0" eaLnBrk="1" fontAlgn="base" latinLnBrk="0" hangingPunct="1">
                <a:lnSpc>
                  <a:spcPct val="100000"/>
                </a:lnSpc>
                <a:spcBef>
                  <a:spcPct val="0"/>
                </a:spcBef>
                <a:spcAft>
                  <a:spcPct val="0"/>
                </a:spcAft>
                <a:buClrTx/>
                <a:buSzTx/>
                <a:buFontTx/>
                <a:buNone/>
                <a:tabLst/>
              </a:pPr>
              <a:r>
                <a:rPr lang="en-US" sz="2600" b="1" baseline="0" dirty="0" smtClean="0">
                  <a:solidFill>
                    <a:srgbClr val="000000"/>
                  </a:solidFill>
                  <a:latin typeface="Times New Roman" pitchFamily="18" charset="0"/>
                  <a:cs typeface="Arial" pitchFamily="34" charset="0"/>
                </a:rPr>
                <a:t>               Applied Physiology  </a:t>
              </a:r>
              <a:r>
                <a:rPr lang="en-US" sz="2600" b="1" baseline="0" dirty="0" err="1" smtClean="0">
                  <a:solidFill>
                    <a:srgbClr val="000000"/>
                  </a:solidFill>
                  <a:latin typeface="Times New Roman" pitchFamily="18" charset="0"/>
                  <a:cs typeface="Arial" pitchFamily="34" charset="0"/>
                </a:rPr>
                <a:t>Lect</a:t>
              </a:r>
              <a:r>
                <a:rPr lang="en-US" sz="2600" b="1" baseline="0" dirty="0" smtClean="0">
                  <a:solidFill>
                    <a:srgbClr val="000000"/>
                  </a:solidFill>
                  <a:latin typeface="Times New Roman" pitchFamily="18" charset="0"/>
                  <a:cs typeface="Arial" pitchFamily="34" charset="0"/>
                </a:rPr>
                <a:t> 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9"/>
            <p:cNvSpPr>
              <a:spLocks noChangeArrowheads="1"/>
            </p:cNvSpPr>
            <p:nvPr/>
          </p:nvSpPr>
          <p:spPr bwMode="auto">
            <a:xfrm>
              <a:off x="4591" y="1414"/>
              <a:ext cx="109"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11"/>
            <p:cNvSpPr>
              <a:spLocks noChangeArrowheads="1"/>
            </p:cNvSpPr>
            <p:nvPr/>
          </p:nvSpPr>
          <p:spPr bwMode="auto">
            <a:xfrm>
              <a:off x="3962" y="1650"/>
              <a:ext cx="109"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12"/>
            <p:cNvSpPr>
              <a:spLocks noChangeArrowheads="1"/>
            </p:cNvSpPr>
            <p:nvPr/>
          </p:nvSpPr>
          <p:spPr bwMode="auto">
            <a:xfrm>
              <a:off x="4003" y="1650"/>
              <a:ext cx="109"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13"/>
            <p:cNvSpPr>
              <a:spLocks noChangeArrowheads="1"/>
            </p:cNvSpPr>
            <p:nvPr/>
          </p:nvSpPr>
          <p:spPr bwMode="auto">
            <a:xfrm>
              <a:off x="2662" y="2071"/>
              <a:ext cx="198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000000"/>
                  </a:solidFill>
                  <a:effectLst/>
                  <a:latin typeface="Times New Roman" pitchFamily="18" charset="0"/>
                  <a:cs typeface="Arial" pitchFamily="34" charset="0"/>
                </a:rPr>
                <a:t>Assist. Prof. Dr. </a:t>
              </a:r>
              <a:r>
                <a:rPr kumimoji="0" lang="en-US" sz="2600" b="1" i="0" u="none" strike="noStrike" cap="none" normalizeH="0" baseline="0" dirty="0" err="1" smtClean="0">
                  <a:ln>
                    <a:noFill/>
                  </a:ln>
                  <a:solidFill>
                    <a:srgbClr val="000000"/>
                  </a:solidFill>
                  <a:effectLst/>
                  <a:latin typeface="Times New Roman" pitchFamily="18" charset="0"/>
                  <a:cs typeface="Arial" pitchFamily="34" charset="0"/>
                </a:rPr>
                <a:t>Aqeel</a:t>
              </a:r>
              <a:r>
                <a:rPr kumimoji="0" lang="en-US" sz="2600" b="1" i="0" u="none" strike="noStrike" cap="none" normalizeH="0" baseline="0" dirty="0" smtClean="0">
                  <a:ln>
                    <a:noFill/>
                  </a:ln>
                  <a:solidFill>
                    <a:srgbClr val="000000"/>
                  </a:solidFill>
                  <a:effectLst/>
                  <a:latin typeface="Times New Roman" pitchFamily="18" charset="0"/>
                  <a:cs typeface="Arial" pitchFamily="34" charset="0"/>
                </a:rPr>
                <a:t> H. Al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14"/>
            <p:cNvSpPr>
              <a:spLocks noChangeArrowheads="1"/>
            </p:cNvSpPr>
            <p:nvPr/>
          </p:nvSpPr>
          <p:spPr bwMode="auto">
            <a:xfrm>
              <a:off x="4488" y="188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15"/>
            <p:cNvSpPr>
              <a:spLocks noChangeArrowheads="1"/>
            </p:cNvSpPr>
            <p:nvPr/>
          </p:nvSpPr>
          <p:spPr bwMode="auto">
            <a:xfrm>
              <a:off x="5177" y="2092"/>
              <a:ext cx="671"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err="1" smtClean="0">
                  <a:ln>
                    <a:noFill/>
                  </a:ln>
                  <a:solidFill>
                    <a:srgbClr val="000000"/>
                  </a:solidFill>
                  <a:effectLst/>
                  <a:latin typeface="Times New Roman" pitchFamily="18" charset="0"/>
                  <a:cs typeface="Arial" pitchFamily="34" charset="0"/>
                </a:rPr>
                <a:t>Jothery</a:t>
              </a:r>
              <a:r>
                <a:rPr kumimoji="0" lang="en-US" sz="2600" b="1"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16"/>
            <p:cNvSpPr>
              <a:spLocks noChangeArrowheads="1"/>
            </p:cNvSpPr>
            <p:nvPr/>
          </p:nvSpPr>
          <p:spPr bwMode="auto">
            <a:xfrm>
              <a:off x="5128" y="1885"/>
              <a:ext cx="109"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17"/>
            <p:cNvSpPr>
              <a:spLocks noChangeArrowheads="1"/>
            </p:cNvSpPr>
            <p:nvPr/>
          </p:nvSpPr>
          <p:spPr bwMode="auto">
            <a:xfrm>
              <a:off x="3223" y="2299"/>
              <a:ext cx="1117"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000000"/>
                  </a:solidFill>
                  <a:effectLst/>
                  <a:latin typeface="Times New Roman" pitchFamily="18" charset="0"/>
                  <a:cs typeface="Arial" pitchFamily="34" charset="0"/>
                </a:rPr>
                <a:t>Dr. </a:t>
              </a:r>
              <a:r>
                <a:rPr kumimoji="0" lang="en-US" sz="2600" b="1" i="0" u="none" strike="noStrike" cap="none" normalizeH="0" baseline="0" dirty="0" err="1" smtClean="0">
                  <a:ln>
                    <a:noFill/>
                  </a:ln>
                  <a:solidFill>
                    <a:srgbClr val="000000"/>
                  </a:solidFill>
                  <a:effectLst/>
                  <a:latin typeface="Times New Roman" pitchFamily="18" charset="0"/>
                  <a:cs typeface="Arial" pitchFamily="34" charset="0"/>
                </a:rPr>
                <a:t>Sajad</a:t>
              </a:r>
              <a:r>
                <a:rPr kumimoji="0" lang="en-US" sz="2600" b="1" i="0" u="none" strike="noStrike" cap="none" normalizeH="0" baseline="0" dirty="0" smtClean="0">
                  <a:ln>
                    <a:noFill/>
                  </a:ln>
                  <a:solidFill>
                    <a:srgbClr val="000000"/>
                  </a:solidFill>
                  <a:effectLst/>
                  <a:latin typeface="Times New Roman" pitchFamily="18" charset="0"/>
                  <a:cs typeface="Arial" pitchFamily="34" charset="0"/>
                </a:rPr>
                <a:t> A. Al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19"/>
            <p:cNvSpPr>
              <a:spLocks noChangeArrowheads="1"/>
            </p:cNvSpPr>
            <p:nvPr/>
          </p:nvSpPr>
          <p:spPr bwMode="auto">
            <a:xfrm>
              <a:off x="4600" y="2280"/>
              <a:ext cx="55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err="1" smtClean="0">
                  <a:ln>
                    <a:noFill/>
                  </a:ln>
                  <a:solidFill>
                    <a:srgbClr val="000000"/>
                  </a:solidFill>
                  <a:effectLst/>
                  <a:latin typeface="Times New Roman" pitchFamily="18" charset="0"/>
                  <a:cs typeface="Arial" pitchFamily="34" charset="0"/>
                </a:rPr>
                <a:t>ghazali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20"/>
            <p:cNvSpPr>
              <a:spLocks noChangeArrowheads="1"/>
            </p:cNvSpPr>
            <p:nvPr/>
          </p:nvSpPr>
          <p:spPr bwMode="auto">
            <a:xfrm>
              <a:off x="4608" y="2120"/>
              <a:ext cx="109"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21"/>
            <p:cNvSpPr>
              <a:spLocks noChangeArrowheads="1"/>
            </p:cNvSpPr>
            <p:nvPr/>
          </p:nvSpPr>
          <p:spPr bwMode="auto">
            <a:xfrm>
              <a:off x="3223" y="2542"/>
              <a:ext cx="133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000000"/>
                  </a:solidFill>
                  <a:effectLst/>
                  <a:latin typeface="Times New Roman" pitchFamily="18" charset="0"/>
                  <a:cs typeface="Arial" pitchFamily="34" charset="0"/>
                </a:rPr>
                <a:t>Dr. </a:t>
              </a:r>
              <a:r>
                <a:rPr kumimoji="0" lang="en-US" sz="2600" b="1" i="0" u="none" strike="noStrike" cap="none" normalizeH="0" baseline="0" dirty="0" err="1" smtClean="0">
                  <a:ln>
                    <a:noFill/>
                  </a:ln>
                  <a:solidFill>
                    <a:srgbClr val="000000"/>
                  </a:solidFill>
                  <a:effectLst/>
                  <a:latin typeface="Times New Roman" pitchFamily="18" charset="0"/>
                  <a:cs typeface="Arial" pitchFamily="34" charset="0"/>
                </a:rPr>
                <a:t>Amasee</a:t>
              </a:r>
              <a:r>
                <a:rPr kumimoji="0" lang="en-US" sz="2600" b="1" i="0" u="none" strike="noStrike" cap="none" normalizeH="0" baseline="0" dirty="0" smtClean="0">
                  <a:ln>
                    <a:noFill/>
                  </a:ln>
                  <a:solidFill>
                    <a:srgbClr val="000000"/>
                  </a:solidFill>
                  <a:effectLst/>
                  <a:latin typeface="Times New Roman" pitchFamily="18" charset="0"/>
                  <a:cs typeface="Arial" pitchFamily="34" charset="0"/>
                </a:rPr>
                <a:t> </a:t>
              </a:r>
              <a:r>
                <a:rPr kumimoji="0" lang="en-US" sz="2600" b="1" i="0" u="none" strike="noStrike" cap="none" normalizeH="0" baseline="0" dirty="0" err="1" smtClean="0">
                  <a:ln>
                    <a:noFill/>
                  </a:ln>
                  <a:solidFill>
                    <a:srgbClr val="000000"/>
                  </a:solidFill>
                  <a:effectLst/>
                  <a:latin typeface="Times New Roman" pitchFamily="18" charset="0"/>
                  <a:cs typeface="Arial" pitchFamily="34" charset="0"/>
                </a:rPr>
                <a:t>Falah</a:t>
              </a:r>
              <a:r>
                <a:rPr kumimoji="0" lang="en-US" sz="2600" b="1"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22"/>
            <p:cNvSpPr>
              <a:spLocks noChangeArrowheads="1"/>
            </p:cNvSpPr>
            <p:nvPr/>
          </p:nvSpPr>
          <p:spPr bwMode="auto">
            <a:xfrm>
              <a:off x="4470" y="2355"/>
              <a:ext cx="109"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23"/>
            <p:cNvSpPr>
              <a:spLocks noChangeArrowheads="1"/>
            </p:cNvSpPr>
            <p:nvPr/>
          </p:nvSpPr>
          <p:spPr bwMode="auto">
            <a:xfrm>
              <a:off x="3255" y="2806"/>
              <a:ext cx="127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000000"/>
                  </a:solidFill>
                  <a:effectLst/>
                  <a:latin typeface="Times New Roman" pitchFamily="18" charset="0"/>
                  <a:cs typeface="Arial" pitchFamily="34" charset="0"/>
                </a:rPr>
                <a:t>Dr. Noor Kareem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24"/>
            <p:cNvSpPr>
              <a:spLocks noChangeArrowheads="1"/>
            </p:cNvSpPr>
            <p:nvPr/>
          </p:nvSpPr>
          <p:spPr bwMode="auto">
            <a:xfrm>
              <a:off x="4418" y="2591"/>
              <a:ext cx="109"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25"/>
            <p:cNvSpPr>
              <a:spLocks noChangeArrowheads="1"/>
            </p:cNvSpPr>
            <p:nvPr/>
          </p:nvSpPr>
          <p:spPr bwMode="auto">
            <a:xfrm>
              <a:off x="1032" y="2822"/>
              <a:ext cx="1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26"/>
            <p:cNvSpPr>
              <a:spLocks noChangeArrowheads="1"/>
            </p:cNvSpPr>
            <p:nvPr/>
          </p:nvSpPr>
          <p:spPr bwMode="auto">
            <a:xfrm>
              <a:off x="7061" y="1866"/>
              <a:ext cx="1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7"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 y="1023"/>
              <a:ext cx="1108"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28"/>
            <p:cNvSpPr>
              <a:spLocks noChangeArrowheads="1"/>
            </p:cNvSpPr>
            <p:nvPr/>
          </p:nvSpPr>
          <p:spPr bwMode="auto">
            <a:xfrm>
              <a:off x="2092" y="1956"/>
              <a:ext cx="1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9"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 y="1026"/>
              <a:ext cx="1093"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3493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 name="مستطيل 87"/>
          <p:cNvSpPr/>
          <p:nvPr/>
        </p:nvSpPr>
        <p:spPr>
          <a:xfrm>
            <a:off x="0" y="65903"/>
            <a:ext cx="10157012" cy="6740307"/>
          </a:xfrm>
          <a:prstGeom prst="rect">
            <a:avLst/>
          </a:prstGeom>
        </p:spPr>
        <p:txBody>
          <a:bodyPr wrap="square">
            <a:spAutoFit/>
          </a:bodyPr>
          <a:lstStyle/>
          <a:p>
            <a:pPr algn="just">
              <a:lnSpc>
                <a:spcPct val="150000"/>
              </a:lnSpc>
            </a:pPr>
            <a:r>
              <a:rPr lang="en-US" sz="2400" dirty="0">
                <a:latin typeface="Garamond" pitchFamily="18" charset="0"/>
                <a:cs typeface="Arial" pitchFamily="34" charset="0"/>
              </a:rPr>
              <a:t>hydrostatic pressure in the capillary (Pc</a:t>
            </a:r>
            <a:r>
              <a:rPr lang="en-US" sz="2400" dirty="0" smtClean="0">
                <a:latin typeface="Garamond" pitchFamily="18" charset="0"/>
                <a:cs typeface="Arial" pitchFamily="34" charset="0"/>
              </a:rPr>
              <a:t>)-</a:t>
            </a:r>
            <a:r>
              <a:rPr lang="en-US" sz="2400" dirty="0" smtClean="0">
                <a:latin typeface="Garamond" pitchFamily="18" charset="0"/>
              </a:rPr>
              <a:t>tends to force fluid outward through the capillary membrane.</a:t>
            </a:r>
          </a:p>
          <a:p>
            <a:pPr algn="just">
              <a:lnSpc>
                <a:spcPct val="150000"/>
              </a:lnSpc>
            </a:pPr>
            <a:r>
              <a:rPr lang="en-US" sz="2400" dirty="0">
                <a:latin typeface="Garamond" pitchFamily="18" charset="0"/>
                <a:cs typeface="Arial" pitchFamily="34" charset="0"/>
              </a:rPr>
              <a:t>hydrostatic pressure in the </a:t>
            </a:r>
            <a:r>
              <a:rPr lang="en-US" sz="2400" dirty="0" err="1">
                <a:latin typeface="Garamond" pitchFamily="18" charset="0"/>
                <a:cs typeface="Arial" pitchFamily="34" charset="0"/>
              </a:rPr>
              <a:t>interstitium</a:t>
            </a:r>
            <a:r>
              <a:rPr lang="en-US" sz="2400" dirty="0">
                <a:latin typeface="Garamond" pitchFamily="18" charset="0"/>
                <a:cs typeface="Arial" pitchFamily="34" charset="0"/>
              </a:rPr>
              <a:t> (</a:t>
            </a:r>
            <a:r>
              <a:rPr lang="en-US" sz="2400" dirty="0" smtClean="0">
                <a:latin typeface="Garamond" pitchFamily="18" charset="0"/>
                <a:cs typeface="Arial" pitchFamily="34" charset="0"/>
              </a:rPr>
              <a:t>Pi)-</a:t>
            </a:r>
            <a:r>
              <a:rPr lang="en-US" sz="2400" dirty="0" smtClean="0">
                <a:latin typeface="Garamond" pitchFamily="18" charset="0"/>
              </a:rPr>
              <a:t>tends to force fluid inward through the capillary membrane</a:t>
            </a:r>
          </a:p>
          <a:p>
            <a:pPr algn="just">
              <a:lnSpc>
                <a:spcPct val="150000"/>
              </a:lnSpc>
            </a:pPr>
            <a:r>
              <a:rPr lang="en-US" sz="2400" dirty="0" smtClean="0">
                <a:latin typeface="Garamond" pitchFamily="18" charset="0"/>
                <a:cs typeface="Arial" pitchFamily="34" charset="0"/>
              </a:rPr>
              <a:t>oncotic </a:t>
            </a:r>
            <a:r>
              <a:rPr lang="en-US" sz="2400" dirty="0">
                <a:latin typeface="Garamond" pitchFamily="18" charset="0"/>
                <a:cs typeface="Arial" pitchFamily="34" charset="0"/>
              </a:rPr>
              <a:t>pressure in the capillary (pc </a:t>
            </a:r>
            <a:r>
              <a:rPr lang="en-US" sz="2400" dirty="0" smtClean="0">
                <a:latin typeface="Garamond" pitchFamily="18" charset="0"/>
                <a:cs typeface="Arial" pitchFamily="34" charset="0"/>
              </a:rPr>
              <a:t>)-</a:t>
            </a:r>
            <a:r>
              <a:rPr lang="en-US" sz="2400" dirty="0" smtClean="0">
                <a:latin typeface="Garamond" pitchFamily="18" charset="0"/>
              </a:rPr>
              <a:t>tends to cause osmosis of fluid inward through the capillary membrane. </a:t>
            </a:r>
          </a:p>
          <a:p>
            <a:pPr algn="just">
              <a:lnSpc>
                <a:spcPct val="150000"/>
              </a:lnSpc>
            </a:pPr>
            <a:r>
              <a:rPr lang="en-US" sz="2400" dirty="0">
                <a:latin typeface="Garamond" pitchFamily="18" charset="0"/>
                <a:cs typeface="Arial" pitchFamily="34" charset="0"/>
              </a:rPr>
              <a:t>oncotic pressure in the </a:t>
            </a:r>
            <a:r>
              <a:rPr lang="en-US" sz="2400" dirty="0" err="1">
                <a:latin typeface="Garamond" pitchFamily="18" charset="0"/>
                <a:cs typeface="Arial" pitchFamily="34" charset="0"/>
              </a:rPr>
              <a:t>interstitium</a:t>
            </a:r>
            <a:r>
              <a:rPr lang="en-US" sz="2400" dirty="0">
                <a:latin typeface="Garamond" pitchFamily="18" charset="0"/>
                <a:cs typeface="Arial" pitchFamily="34" charset="0"/>
              </a:rPr>
              <a:t> (</a:t>
            </a:r>
            <a:r>
              <a:rPr lang="en-US" sz="2400" dirty="0" smtClean="0">
                <a:latin typeface="Garamond" pitchFamily="18" charset="0"/>
                <a:cs typeface="Arial" pitchFamily="34" charset="0"/>
              </a:rPr>
              <a:t>pi)-</a:t>
            </a:r>
            <a:r>
              <a:rPr lang="en-US" sz="2400" dirty="0" smtClean="0">
                <a:latin typeface="Garamond" pitchFamily="18" charset="0"/>
              </a:rPr>
              <a:t>tends to cause osmosis of fluid outward through the capillary membrane.</a:t>
            </a:r>
          </a:p>
          <a:p>
            <a:pPr algn="just">
              <a:lnSpc>
                <a:spcPct val="150000"/>
              </a:lnSpc>
            </a:pPr>
            <a:r>
              <a:rPr lang="en-US" sz="2400" dirty="0" smtClean="0">
                <a:latin typeface="Garamond" pitchFamily="18" charset="0"/>
              </a:rPr>
              <a:t> If the sum of these forces, the net filtration pressure, is positive, there will be a net fluid filtration across the capillaries. </a:t>
            </a:r>
          </a:p>
          <a:p>
            <a:pPr algn="just">
              <a:lnSpc>
                <a:spcPct val="150000"/>
              </a:lnSpc>
            </a:pPr>
            <a:r>
              <a:rPr lang="en-US" sz="2400" dirty="0" smtClean="0">
                <a:latin typeface="Garamond" pitchFamily="18" charset="0"/>
              </a:rPr>
              <a:t>If the sum of the Starling forces is negative, there will be a net fluid absorption from the interstitial spaces into the capillaries. </a:t>
            </a:r>
            <a:endParaRPr lang="en-US" sz="2400" dirty="0">
              <a:latin typeface="Garamond"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167968" y="154450"/>
            <a:ext cx="9601200" cy="6134180"/>
          </a:xfrm>
          <a:prstGeom prst="rect">
            <a:avLst/>
          </a:prstGeom>
        </p:spPr>
        <p:txBody>
          <a:bodyPr wrap="square">
            <a:spAutoFit/>
          </a:bodyPr>
          <a:lstStyle/>
          <a:p>
            <a:pPr algn="just">
              <a:lnSpc>
                <a:spcPct val="150000"/>
              </a:lnSpc>
            </a:pPr>
            <a:r>
              <a:rPr lang="en-US" sz="2400" dirty="0">
                <a:solidFill>
                  <a:srgbClr val="FF0000"/>
                </a:solidFill>
                <a:latin typeface="Garamond" pitchFamily="18" charset="0"/>
              </a:rPr>
              <a:t>The net filtration pressure (NFP) is calculated as: NFP= </a:t>
            </a:r>
            <a:r>
              <a:rPr lang="en-US" sz="2400" dirty="0" smtClean="0">
                <a:solidFill>
                  <a:srgbClr val="FF0000"/>
                </a:solidFill>
                <a:latin typeface="Garamond" pitchFamily="18" charset="0"/>
              </a:rPr>
              <a:t>Pc-Pi + pc-pi</a:t>
            </a:r>
          </a:p>
          <a:p>
            <a:pPr algn="just">
              <a:lnSpc>
                <a:spcPct val="150000"/>
              </a:lnSpc>
            </a:pPr>
            <a:r>
              <a:rPr lang="en-US" sz="2400" dirty="0" smtClean="0">
                <a:latin typeface="Garamond" pitchFamily="18" charset="0"/>
              </a:rPr>
              <a:t>the </a:t>
            </a:r>
            <a:r>
              <a:rPr lang="en-US" sz="2400" dirty="0">
                <a:latin typeface="Garamond" pitchFamily="18" charset="0"/>
              </a:rPr>
              <a:t>NFP is slightly positive under normal conditions, resulting in a net filtration of fluid across the capillaries into the interstitial space in most organs. </a:t>
            </a:r>
            <a:endParaRPr lang="en-US" sz="2400" dirty="0" smtClean="0">
              <a:latin typeface="Garamond" pitchFamily="18" charset="0"/>
            </a:endParaRPr>
          </a:p>
          <a:p>
            <a:pPr algn="just">
              <a:lnSpc>
                <a:spcPct val="150000"/>
              </a:lnSpc>
            </a:pPr>
            <a:endParaRPr lang="en-US" sz="2400" dirty="0">
              <a:latin typeface="Garamond" pitchFamily="18" charset="0"/>
            </a:endParaRPr>
          </a:p>
          <a:p>
            <a:pPr algn="just">
              <a:lnSpc>
                <a:spcPct val="150000"/>
              </a:lnSpc>
            </a:pPr>
            <a:r>
              <a:rPr lang="en-US" sz="2400" dirty="0" smtClean="0">
                <a:latin typeface="Garamond" pitchFamily="18" charset="0"/>
              </a:rPr>
              <a:t>The </a:t>
            </a:r>
            <a:r>
              <a:rPr lang="en-US" sz="2400" dirty="0">
                <a:latin typeface="Garamond" pitchFamily="18" charset="0"/>
              </a:rPr>
              <a:t>rate of fluid filtration in a tissue is also determined by the number and size of the pores in each capillary as well as the number of capillaries in which blood is flowing. These factors are usually expressed together as the capillary filtration coefficient (</a:t>
            </a:r>
            <a:r>
              <a:rPr lang="en-US" sz="2400" dirty="0" err="1">
                <a:latin typeface="Garamond" pitchFamily="18" charset="0"/>
              </a:rPr>
              <a:t>Kf</a:t>
            </a:r>
            <a:r>
              <a:rPr lang="en-US" sz="2400" dirty="0">
                <a:latin typeface="Garamond" pitchFamily="18" charset="0"/>
              </a:rPr>
              <a:t>). The </a:t>
            </a:r>
            <a:r>
              <a:rPr lang="en-US" sz="2400" dirty="0" err="1">
                <a:latin typeface="Garamond" pitchFamily="18" charset="0"/>
              </a:rPr>
              <a:t>Kf</a:t>
            </a:r>
            <a:r>
              <a:rPr lang="en-US" sz="2400" dirty="0">
                <a:latin typeface="Garamond" pitchFamily="18" charset="0"/>
              </a:rPr>
              <a:t> is therefore a measure of the capacity of the capillary membranes to filter water for a given NFP and is usually expressed as ml/min per mm Hg net filtration pressure. The rate of capillary fluid filtration </a:t>
            </a:r>
            <a:r>
              <a:rPr lang="en-US" sz="2400" dirty="0">
                <a:solidFill>
                  <a:srgbClr val="FF0000"/>
                </a:solidFill>
                <a:latin typeface="Garamond" pitchFamily="18" charset="0"/>
              </a:rPr>
              <a:t>is therefore determined </a:t>
            </a:r>
            <a:r>
              <a:rPr lang="en-US" sz="2400" dirty="0" smtClean="0">
                <a:solidFill>
                  <a:srgbClr val="FF0000"/>
                </a:solidFill>
                <a:latin typeface="Garamond" pitchFamily="18" charset="0"/>
              </a:rPr>
              <a:t>as: Filtration</a:t>
            </a:r>
            <a:r>
              <a:rPr lang="en-US" sz="2400" dirty="0">
                <a:solidFill>
                  <a:srgbClr val="FF0000"/>
                </a:solidFill>
                <a:latin typeface="Garamond" pitchFamily="18" charset="0"/>
              </a:rPr>
              <a:t>= </a:t>
            </a:r>
            <a:r>
              <a:rPr lang="en-US" sz="2400" dirty="0" err="1" smtClean="0">
                <a:solidFill>
                  <a:srgbClr val="FF0000"/>
                </a:solidFill>
                <a:latin typeface="Garamond" pitchFamily="18" charset="0"/>
              </a:rPr>
              <a:t>Kf</a:t>
            </a:r>
            <a:r>
              <a:rPr lang="en-US" sz="2400" dirty="0" smtClean="0">
                <a:solidFill>
                  <a:srgbClr val="FF0000"/>
                </a:solidFill>
                <a:latin typeface="Garamond" pitchFamily="18" charset="0"/>
              </a:rPr>
              <a:t> </a:t>
            </a:r>
            <a:r>
              <a:rPr lang="en-US" sz="2400" dirty="0">
                <a:solidFill>
                  <a:srgbClr val="FF0000"/>
                </a:solidFill>
                <a:latin typeface="Garamond" pitchFamily="18" charset="0"/>
              </a:rPr>
              <a:t>x NFP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2400" y="377547"/>
            <a:ext cx="9753600" cy="7109639"/>
          </a:xfrm>
          <a:prstGeom prst="rect">
            <a:avLst/>
          </a:prstGeom>
        </p:spPr>
        <p:txBody>
          <a:bodyPr wrap="square">
            <a:spAutoFit/>
          </a:bodyPr>
          <a:lstStyle/>
          <a:p>
            <a:r>
              <a:rPr lang="en-US" sz="2400" b="1" dirty="0">
                <a:solidFill>
                  <a:srgbClr val="FF0000"/>
                </a:solidFill>
                <a:latin typeface="Garamond" pitchFamily="18" charset="0"/>
              </a:rPr>
              <a:t>Venous circulation </a:t>
            </a:r>
          </a:p>
          <a:p>
            <a:pPr algn="just"/>
            <a:r>
              <a:rPr lang="en-US" sz="2400" dirty="0">
                <a:latin typeface="Garamond" pitchFamily="18" charset="0"/>
              </a:rPr>
              <a:t>Functions of Veins:</a:t>
            </a:r>
          </a:p>
          <a:p>
            <a:pPr algn="just"/>
            <a:r>
              <a:rPr lang="en-US" sz="2400" dirty="0">
                <a:latin typeface="Garamond" pitchFamily="18" charset="0"/>
              </a:rPr>
              <a:t>1-Drainage of Blood from all parts of the body to the heart.</a:t>
            </a:r>
          </a:p>
          <a:p>
            <a:pPr algn="just"/>
            <a:r>
              <a:rPr lang="en-US" sz="2400" dirty="0">
                <a:latin typeface="Garamond" pitchFamily="18" charset="0"/>
              </a:rPr>
              <a:t>2-It act as blood reservoirs- contain about 3 litters of blood</a:t>
            </a:r>
          </a:p>
          <a:p>
            <a:pPr algn="just"/>
            <a:r>
              <a:rPr lang="en-US" sz="2400" dirty="0">
                <a:latin typeface="Garamond" pitchFamily="18" charset="0"/>
              </a:rPr>
              <a:t>3-Venous pump- aids in propelling the blood forward (towards the heart ) and helps to regulate the COP.</a:t>
            </a:r>
          </a:p>
          <a:p>
            <a:pPr algn="just"/>
            <a:r>
              <a:rPr lang="en-US" sz="2400" dirty="0">
                <a:solidFill>
                  <a:srgbClr val="FF0000"/>
                </a:solidFill>
                <a:latin typeface="Garamond" pitchFamily="18" charset="0"/>
              </a:rPr>
              <a:t>Venous pressure </a:t>
            </a:r>
          </a:p>
          <a:p>
            <a:pPr algn="just"/>
            <a:r>
              <a:rPr lang="en-US" sz="2400" dirty="0">
                <a:latin typeface="Garamond" pitchFamily="18" charset="0"/>
              </a:rPr>
              <a:t>It is the pressure inside veins (10-11 mmHg)</a:t>
            </a:r>
          </a:p>
          <a:p>
            <a:pPr algn="just"/>
            <a:r>
              <a:rPr lang="en-US" sz="2400" dirty="0">
                <a:latin typeface="Garamond" pitchFamily="18" charset="0"/>
              </a:rPr>
              <a:t>a)Hydrostatic indifferent level or point (HIP)</a:t>
            </a:r>
          </a:p>
          <a:p>
            <a:pPr marL="342900" indent="-342900" algn="just">
              <a:buFont typeface="Wingdings" pitchFamily="2" charset="2"/>
              <a:buChar char="v"/>
            </a:pPr>
            <a:r>
              <a:rPr lang="en-US" sz="2400" dirty="0">
                <a:latin typeface="Garamond" pitchFamily="18" charset="0"/>
              </a:rPr>
              <a:t>It lies 5-7 cm below the diaphragm, at which the VP is kept constant , independent of the body posture </a:t>
            </a:r>
          </a:p>
          <a:p>
            <a:pPr marL="342900" indent="-342900" algn="just">
              <a:buFont typeface="Wingdings" pitchFamily="2" charset="2"/>
              <a:buChar char="v"/>
            </a:pPr>
            <a:r>
              <a:rPr lang="en-US" sz="2400" dirty="0">
                <a:latin typeface="Garamond" pitchFamily="18" charset="0"/>
              </a:rPr>
              <a:t>VP below this point high –High , above this point –Low</a:t>
            </a:r>
          </a:p>
          <a:p>
            <a:pPr algn="just"/>
            <a:r>
              <a:rPr lang="en-US" sz="2400" dirty="0">
                <a:latin typeface="Garamond" pitchFamily="18" charset="0"/>
              </a:rPr>
              <a:t>b)</a:t>
            </a:r>
            <a:r>
              <a:rPr lang="en-US" sz="2400" dirty="0" err="1">
                <a:latin typeface="Garamond" pitchFamily="18" charset="0"/>
              </a:rPr>
              <a:t>Perpherial</a:t>
            </a:r>
            <a:r>
              <a:rPr lang="en-US" sz="2400" dirty="0">
                <a:latin typeface="Garamond" pitchFamily="18" charset="0"/>
              </a:rPr>
              <a:t> venous pressure (PVP)</a:t>
            </a:r>
          </a:p>
          <a:p>
            <a:pPr marL="342900" indent="-342900" algn="just">
              <a:buFont typeface="Wingdings" pitchFamily="2" charset="2"/>
              <a:buChar char="v"/>
            </a:pPr>
            <a:r>
              <a:rPr lang="en-US" sz="2400" dirty="0">
                <a:latin typeface="Garamond" pitchFamily="18" charset="0"/>
              </a:rPr>
              <a:t>It depends upon the site of vein and the gravity </a:t>
            </a:r>
          </a:p>
          <a:p>
            <a:pPr marL="342900" indent="-342900" algn="just">
              <a:buFont typeface="Wingdings" pitchFamily="2" charset="2"/>
              <a:buChar char="v"/>
            </a:pPr>
            <a:r>
              <a:rPr lang="en-US" sz="2400" dirty="0">
                <a:latin typeface="Garamond" pitchFamily="18" charset="0"/>
              </a:rPr>
              <a:t>-above right atrium –VP is </a:t>
            </a:r>
            <a:r>
              <a:rPr lang="en-US" sz="2400" dirty="0" err="1">
                <a:latin typeface="Garamond" pitchFamily="18" charset="0"/>
              </a:rPr>
              <a:t>subatomsphric</a:t>
            </a:r>
            <a:endParaRPr lang="en-US" sz="2400" dirty="0">
              <a:latin typeface="Garamond" pitchFamily="18" charset="0"/>
            </a:endParaRPr>
          </a:p>
          <a:p>
            <a:pPr algn="just"/>
            <a:r>
              <a:rPr lang="en-US" sz="2400" dirty="0">
                <a:latin typeface="Garamond" pitchFamily="18" charset="0"/>
              </a:rPr>
              <a:t>c-)Central venous pressure (CVP)</a:t>
            </a:r>
          </a:p>
          <a:p>
            <a:pPr marL="342900" indent="-342900" algn="just">
              <a:buFont typeface="Wingdings" pitchFamily="2" charset="2"/>
              <a:buChar char="v"/>
            </a:pPr>
            <a:r>
              <a:rPr lang="en-US" sz="2400" dirty="0" smtClean="0">
                <a:latin typeface="Garamond" pitchFamily="18" charset="0"/>
              </a:rPr>
              <a:t>It is </a:t>
            </a:r>
            <a:r>
              <a:rPr lang="en-US" sz="2400" dirty="0">
                <a:latin typeface="Garamond" pitchFamily="18" charset="0"/>
              </a:rPr>
              <a:t>VP in big </a:t>
            </a:r>
            <a:r>
              <a:rPr lang="en-US" sz="2400" dirty="0" smtClean="0">
                <a:latin typeface="Garamond" pitchFamily="18" charset="0"/>
              </a:rPr>
              <a:t>veins </a:t>
            </a:r>
            <a:r>
              <a:rPr lang="en-US" sz="2400" dirty="0">
                <a:latin typeface="Garamond" pitchFamily="18" charset="0"/>
              </a:rPr>
              <a:t>at right </a:t>
            </a:r>
            <a:r>
              <a:rPr lang="en-US" sz="2400" dirty="0" smtClean="0">
                <a:latin typeface="Garamond" pitchFamily="18" charset="0"/>
              </a:rPr>
              <a:t>atrium</a:t>
            </a:r>
            <a:endParaRPr lang="en-US" sz="2400" dirty="0">
              <a:latin typeface="Garamond" pitchFamily="18" charset="0"/>
            </a:endParaRPr>
          </a:p>
          <a:p>
            <a:pPr marL="342900" indent="-342900" algn="just">
              <a:buFont typeface="Wingdings" pitchFamily="2" charset="2"/>
              <a:buChar char="v"/>
            </a:pPr>
            <a:r>
              <a:rPr lang="en-US" sz="2400" dirty="0" smtClean="0">
                <a:latin typeface="Garamond" pitchFamily="18" charset="0"/>
              </a:rPr>
              <a:t>It an averages </a:t>
            </a:r>
            <a:r>
              <a:rPr lang="en-US" sz="2400" dirty="0">
                <a:latin typeface="Garamond" pitchFamily="18" charset="0"/>
              </a:rPr>
              <a:t>4-6 mmHg in </a:t>
            </a:r>
            <a:r>
              <a:rPr lang="en-US" sz="2400" dirty="0" err="1">
                <a:latin typeface="Garamond" pitchFamily="18" charset="0"/>
              </a:rPr>
              <a:t>recumbancy</a:t>
            </a:r>
            <a:r>
              <a:rPr lang="en-US" sz="2400" dirty="0">
                <a:latin typeface="Garamond" pitchFamily="18" charset="0"/>
              </a:rPr>
              <a:t> and 2 mmHg on standing </a:t>
            </a:r>
          </a:p>
          <a:p>
            <a:pPr marL="342900" indent="-342900" algn="just">
              <a:buFont typeface="Wingdings" pitchFamily="2" charset="2"/>
              <a:buChar char="v"/>
            </a:pPr>
            <a:r>
              <a:rPr lang="en-US" sz="2400" dirty="0" smtClean="0">
                <a:latin typeface="Garamond" pitchFamily="18" charset="0"/>
              </a:rPr>
              <a:t>It is 2 </a:t>
            </a:r>
            <a:r>
              <a:rPr lang="en-US" sz="2400" dirty="0">
                <a:latin typeface="Garamond" pitchFamily="18" charset="0"/>
              </a:rPr>
              <a:t>mmHg during inspiration and 6 mmHg during expiration </a:t>
            </a:r>
          </a:p>
        </p:txBody>
      </p:sp>
    </p:spTree>
    <p:extLst>
      <p:ext uri="{BB962C8B-B14F-4D97-AF65-F5344CB8AC3E}">
        <p14:creationId xmlns:p14="http://schemas.microsoft.com/office/powerpoint/2010/main" val="1274851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557213"/>
            <a:ext cx="9145587" cy="665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8077200" y="1219200"/>
            <a:ext cx="1066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39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228600"/>
            <a:ext cx="7010400" cy="430887"/>
          </a:xfrm>
        </p:spPr>
        <p:txBody>
          <a:bodyPr/>
          <a:lstStyle/>
          <a:p>
            <a:r>
              <a:rPr lang="en-GB" sz="2800" dirty="0" smtClean="0">
                <a:solidFill>
                  <a:srgbClr val="FF0000"/>
                </a:solidFill>
                <a:latin typeface="Garamond" pitchFamily="18" charset="0"/>
              </a:rPr>
              <a:t>Factors affecting venous return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1323440"/>
              </p:ext>
            </p:extLst>
          </p:nvPr>
        </p:nvGraphicFramePr>
        <p:xfrm>
          <a:off x="419100" y="690880"/>
          <a:ext cx="9387840" cy="639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612" name="Slide Number Placeholder 3"/>
          <p:cNvSpPr>
            <a:spLocks noGrp="1"/>
          </p:cNvSpPr>
          <p:nvPr>
            <p:ph type="sldNum" sz="quarter" idx="4294967295"/>
          </p:nvPr>
        </p:nvSpPr>
        <p:spPr>
          <a:xfrm>
            <a:off x="7711440" y="7232650"/>
            <a:ext cx="2346960" cy="539750"/>
          </a:xfrm>
          <a:prstGeom prst="rect">
            <a:avLst/>
          </a:prstGeom>
        </p:spPr>
        <p:txBody>
          <a:bodyPr lIns="101882" tIns="50941" rIns="101882" bIns="50941"/>
          <a:lstStyle/>
          <a:p>
            <a:pPr>
              <a:defRPr/>
            </a:pPr>
            <a:fld id="{8C6B7707-6B41-4258-BD66-E5A47705C608}" type="slidenum">
              <a:rPr lang="en-US" smtClean="0"/>
              <a:pPr>
                <a:defRPr/>
              </a:pPr>
              <a:t>14</a:t>
            </a:fld>
            <a:endParaRPr lang="en-US" smtClean="0"/>
          </a:p>
        </p:txBody>
      </p:sp>
    </p:spTree>
    <p:extLst>
      <p:ext uri="{BB962C8B-B14F-4D97-AF65-F5344CB8AC3E}">
        <p14:creationId xmlns:p14="http://schemas.microsoft.com/office/powerpoint/2010/main" val="21426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A0D3F57-50DC-4A3A-9A55-FAA34F88DE8C}"/>
                                            </p:graphicEl>
                                          </p:spTgt>
                                        </p:tgtEl>
                                        <p:attrNameLst>
                                          <p:attrName>style.visibility</p:attrName>
                                        </p:attrNameLst>
                                      </p:cBhvr>
                                      <p:to>
                                        <p:strVal val="visible"/>
                                      </p:to>
                                    </p:set>
                                    <p:animEffect transition="in" filter="fade">
                                      <p:cBhvr>
                                        <p:cTn id="7" dur="2000"/>
                                        <p:tgtEl>
                                          <p:spTgt spid="5">
                                            <p:graphicEl>
                                              <a:dgm id="{DA0D3F57-50DC-4A3A-9A55-FAA34F88DE8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FB64B045-3F55-4F1D-AE0A-07F385BE3246}"/>
                                            </p:graphicEl>
                                          </p:spTgt>
                                        </p:tgtEl>
                                        <p:attrNameLst>
                                          <p:attrName>style.visibility</p:attrName>
                                        </p:attrNameLst>
                                      </p:cBhvr>
                                      <p:to>
                                        <p:strVal val="visible"/>
                                      </p:to>
                                    </p:set>
                                    <p:animEffect transition="in" filter="fade">
                                      <p:cBhvr>
                                        <p:cTn id="12" dur="2000"/>
                                        <p:tgtEl>
                                          <p:spTgt spid="5">
                                            <p:graphicEl>
                                              <a:dgm id="{FB64B045-3F55-4F1D-AE0A-07F385BE324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7EE82E15-FB4D-4036-966E-A0FD5A7E6249}"/>
                                            </p:graphicEl>
                                          </p:spTgt>
                                        </p:tgtEl>
                                        <p:attrNameLst>
                                          <p:attrName>style.visibility</p:attrName>
                                        </p:attrNameLst>
                                      </p:cBhvr>
                                      <p:to>
                                        <p:strVal val="visible"/>
                                      </p:to>
                                    </p:set>
                                    <p:animEffect transition="in" filter="fade">
                                      <p:cBhvr>
                                        <p:cTn id="17" dur="2000"/>
                                        <p:tgtEl>
                                          <p:spTgt spid="5">
                                            <p:graphicEl>
                                              <a:dgm id="{7EE82E15-FB4D-4036-966E-A0FD5A7E624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A44ADED9-E6A3-4E00-B71F-8C11348F1183}"/>
                                            </p:graphicEl>
                                          </p:spTgt>
                                        </p:tgtEl>
                                        <p:attrNameLst>
                                          <p:attrName>style.visibility</p:attrName>
                                        </p:attrNameLst>
                                      </p:cBhvr>
                                      <p:to>
                                        <p:strVal val="visible"/>
                                      </p:to>
                                    </p:set>
                                    <p:animEffect transition="in" filter="fade">
                                      <p:cBhvr>
                                        <p:cTn id="22" dur="2000"/>
                                        <p:tgtEl>
                                          <p:spTgt spid="5">
                                            <p:graphicEl>
                                              <a:dgm id="{A44ADED9-E6A3-4E00-B71F-8C11348F118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317E54C1-CF08-49CD-90D1-422E8EB0B009}"/>
                                            </p:graphicEl>
                                          </p:spTgt>
                                        </p:tgtEl>
                                        <p:attrNameLst>
                                          <p:attrName>style.visibility</p:attrName>
                                        </p:attrNameLst>
                                      </p:cBhvr>
                                      <p:to>
                                        <p:strVal val="visible"/>
                                      </p:to>
                                    </p:set>
                                    <p:animEffect transition="in" filter="fade">
                                      <p:cBhvr>
                                        <p:cTn id="27" dur="2000"/>
                                        <p:tgtEl>
                                          <p:spTgt spid="5">
                                            <p:graphicEl>
                                              <a:dgm id="{317E54C1-CF08-49CD-90D1-422E8EB0B00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54C16FF3-EC0F-4AD5-BB11-ED9564E96928}"/>
                                            </p:graphicEl>
                                          </p:spTgt>
                                        </p:tgtEl>
                                        <p:attrNameLst>
                                          <p:attrName>style.visibility</p:attrName>
                                        </p:attrNameLst>
                                      </p:cBhvr>
                                      <p:to>
                                        <p:strVal val="visible"/>
                                      </p:to>
                                    </p:set>
                                    <p:animEffect transition="in" filter="fade">
                                      <p:cBhvr>
                                        <p:cTn id="32" dur="2000"/>
                                        <p:tgtEl>
                                          <p:spTgt spid="5">
                                            <p:graphicEl>
                                              <a:dgm id="{54C16FF3-EC0F-4AD5-BB11-ED9564E9692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257B301A-ED1F-43ED-ACCA-E9B5054201D4}"/>
                                            </p:graphicEl>
                                          </p:spTgt>
                                        </p:tgtEl>
                                        <p:attrNameLst>
                                          <p:attrName>style.visibility</p:attrName>
                                        </p:attrNameLst>
                                      </p:cBhvr>
                                      <p:to>
                                        <p:strVal val="visible"/>
                                      </p:to>
                                    </p:set>
                                    <p:animEffect transition="in" filter="fade">
                                      <p:cBhvr>
                                        <p:cTn id="37" dur="2000"/>
                                        <p:tgtEl>
                                          <p:spTgt spid="5">
                                            <p:graphicEl>
                                              <a:dgm id="{257B301A-ED1F-43ED-ACCA-E9B5054201D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9E8DA461-43DD-4E9D-80AA-AC0783CF5D5C}"/>
                                            </p:graphicEl>
                                          </p:spTgt>
                                        </p:tgtEl>
                                        <p:attrNameLst>
                                          <p:attrName>style.visibility</p:attrName>
                                        </p:attrNameLst>
                                      </p:cBhvr>
                                      <p:to>
                                        <p:strVal val="visible"/>
                                      </p:to>
                                    </p:set>
                                    <p:animEffect transition="in" filter="fade">
                                      <p:cBhvr>
                                        <p:cTn id="42" dur="2000"/>
                                        <p:tgtEl>
                                          <p:spTgt spid="5">
                                            <p:graphicEl>
                                              <a:dgm id="{9E8DA461-43DD-4E9D-80AA-AC0783CF5D5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4291DE89-DDAF-4647-A140-844680C4482E}"/>
                                            </p:graphicEl>
                                          </p:spTgt>
                                        </p:tgtEl>
                                        <p:attrNameLst>
                                          <p:attrName>style.visibility</p:attrName>
                                        </p:attrNameLst>
                                      </p:cBhvr>
                                      <p:to>
                                        <p:strVal val="visible"/>
                                      </p:to>
                                    </p:set>
                                    <p:animEffect transition="in" filter="fade">
                                      <p:cBhvr>
                                        <p:cTn id="47" dur="2000"/>
                                        <p:tgtEl>
                                          <p:spTgt spid="5">
                                            <p:graphicEl>
                                              <a:dgm id="{4291DE89-DDAF-4647-A140-844680C4482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2CF03179-93F8-4112-98A9-1256728BCE97}"/>
                                            </p:graphicEl>
                                          </p:spTgt>
                                        </p:tgtEl>
                                        <p:attrNameLst>
                                          <p:attrName>style.visibility</p:attrName>
                                        </p:attrNameLst>
                                      </p:cBhvr>
                                      <p:to>
                                        <p:strVal val="visible"/>
                                      </p:to>
                                    </p:set>
                                    <p:animEffect transition="in" filter="fade">
                                      <p:cBhvr>
                                        <p:cTn id="52" dur="2000"/>
                                        <p:tgtEl>
                                          <p:spTgt spid="5">
                                            <p:graphicEl>
                                              <a:dgm id="{2CF03179-93F8-4112-98A9-1256728BCE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graphicEl>
                                              <a:dgm id="{48B2CD1A-798B-4DF4-83BB-2F5F5A473002}"/>
                                            </p:graphicEl>
                                          </p:spTgt>
                                        </p:tgtEl>
                                        <p:attrNameLst>
                                          <p:attrName>style.visibility</p:attrName>
                                        </p:attrNameLst>
                                      </p:cBhvr>
                                      <p:to>
                                        <p:strVal val="visible"/>
                                      </p:to>
                                    </p:set>
                                    <p:animEffect transition="in" filter="fade">
                                      <p:cBhvr>
                                        <p:cTn id="57" dur="2000"/>
                                        <p:tgtEl>
                                          <p:spTgt spid="5">
                                            <p:graphicEl>
                                              <a:dgm id="{48B2CD1A-798B-4DF4-83BB-2F5F5A473002}"/>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graphicEl>
                                              <a:dgm id="{EBFE54E3-7501-49E6-B461-B0A95BDBADEF}"/>
                                            </p:graphicEl>
                                          </p:spTgt>
                                        </p:tgtEl>
                                        <p:attrNameLst>
                                          <p:attrName>style.visibility</p:attrName>
                                        </p:attrNameLst>
                                      </p:cBhvr>
                                      <p:to>
                                        <p:strVal val="visible"/>
                                      </p:to>
                                    </p:set>
                                    <p:animEffect transition="in" filter="fade">
                                      <p:cBhvr>
                                        <p:cTn id="62" dur="2000"/>
                                        <p:tgtEl>
                                          <p:spTgt spid="5">
                                            <p:graphicEl>
                                              <a:dgm id="{EBFE54E3-7501-49E6-B461-B0A95BDBADEF}"/>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7" presetClass="exit" presetSubtype="0" fill="hold" grpId="1" nodeType="clickEffect">
                                  <p:stCondLst>
                                    <p:cond delay="0"/>
                                  </p:stCondLst>
                                  <p:childTnLst>
                                    <p:animEffect transition="out" filter="fade">
                                      <p:cBhvr>
                                        <p:cTn id="66" dur="1000"/>
                                        <p:tgtEl>
                                          <p:spTgt spid="5">
                                            <p:graphicEl>
                                              <a:dgm id="{EBFE54E3-7501-49E6-B461-B0A95BDBADEF}"/>
                                            </p:graphicEl>
                                          </p:spTgt>
                                        </p:tgtEl>
                                      </p:cBhvr>
                                    </p:animEffect>
                                    <p:anim calcmode="lin" valueType="num">
                                      <p:cBhvr>
                                        <p:cTn id="67" dur="1000"/>
                                        <p:tgtEl>
                                          <p:spTgt spid="5">
                                            <p:graphicEl>
                                              <a:dgm id="{EBFE54E3-7501-49E6-B461-B0A95BDBADEF}"/>
                                            </p:graphicEl>
                                          </p:spTgt>
                                        </p:tgtEl>
                                        <p:attrNameLst>
                                          <p:attrName>ppt_x</p:attrName>
                                        </p:attrNameLst>
                                      </p:cBhvr>
                                      <p:tavLst>
                                        <p:tav tm="0">
                                          <p:val>
                                            <p:strVal val="ppt_x"/>
                                          </p:val>
                                        </p:tav>
                                        <p:tav tm="100000">
                                          <p:val>
                                            <p:strVal val="ppt_x"/>
                                          </p:val>
                                        </p:tav>
                                      </p:tavLst>
                                    </p:anim>
                                    <p:anim calcmode="lin" valueType="num">
                                      <p:cBhvr>
                                        <p:cTn id="68" dur="100" decel="100000"/>
                                        <p:tgtEl>
                                          <p:spTgt spid="5">
                                            <p:graphicEl>
                                              <a:dgm id="{EBFE54E3-7501-49E6-B461-B0A95BDBADEF}"/>
                                            </p:graphicEl>
                                          </p:spTgt>
                                        </p:tgtEl>
                                        <p:attrNameLst>
                                          <p:attrName>ppt_y</p:attrName>
                                        </p:attrNameLst>
                                      </p:cBhvr>
                                      <p:tavLst>
                                        <p:tav tm="0">
                                          <p:val>
                                            <p:strVal val="ppt_y"/>
                                          </p:val>
                                        </p:tav>
                                        <p:tav tm="100000">
                                          <p:val>
                                            <p:strVal val="ppt_y-.03"/>
                                          </p:val>
                                        </p:tav>
                                      </p:tavLst>
                                    </p:anim>
                                    <p:anim calcmode="lin" valueType="num">
                                      <p:cBhvr>
                                        <p:cTn id="69" dur="900" accel="100000">
                                          <p:stCondLst>
                                            <p:cond delay="100"/>
                                          </p:stCondLst>
                                        </p:cTn>
                                        <p:tgtEl>
                                          <p:spTgt spid="5">
                                            <p:graphicEl>
                                              <a:dgm id="{EBFE54E3-7501-49E6-B461-B0A95BDBADEF}"/>
                                            </p:graphicEl>
                                          </p:spTgt>
                                        </p:tgtEl>
                                        <p:attrNameLst>
                                          <p:attrName>ppt_y</p:attrName>
                                        </p:attrNameLst>
                                      </p:cBhvr>
                                      <p:tavLst>
                                        <p:tav tm="0">
                                          <p:val>
                                            <p:strVal val="ppt_y"/>
                                          </p:val>
                                        </p:tav>
                                        <p:tav tm="100000">
                                          <p:val>
                                            <p:strVal val="ppt_y+1"/>
                                          </p:val>
                                        </p:tav>
                                      </p:tavLst>
                                    </p:anim>
                                    <p:set>
                                      <p:cBhvr>
                                        <p:cTn id="70" dur="1" fill="hold">
                                          <p:stCondLst>
                                            <p:cond delay="999"/>
                                          </p:stCondLst>
                                        </p:cTn>
                                        <p:tgtEl>
                                          <p:spTgt spid="5">
                                            <p:graphicEl>
                                              <a:dgm id="{EBFE54E3-7501-49E6-B461-B0A95BDBADEF}"/>
                                            </p:graphicEl>
                                          </p:spTgt>
                                        </p:tgtEl>
                                        <p:attrNameLst>
                                          <p:attrName>style.visibility</p:attrName>
                                        </p:attrNameLst>
                                      </p:cBhvr>
                                      <p:to>
                                        <p:strVal val="hidden"/>
                                      </p:to>
                                    </p:set>
                                  </p:childTnLst>
                                </p:cTn>
                              </p:par>
                            </p:childTnLst>
                          </p:cTn>
                        </p:par>
                        <p:par>
                          <p:cTn id="71" fill="hold">
                            <p:stCondLst>
                              <p:cond delay="1000"/>
                            </p:stCondLst>
                            <p:childTnLst>
                              <p:par>
                                <p:cTn id="72" presetID="37" presetClass="exit" presetSubtype="0" fill="hold" grpId="1" nodeType="afterEffect">
                                  <p:stCondLst>
                                    <p:cond delay="0"/>
                                  </p:stCondLst>
                                  <p:childTnLst>
                                    <p:animEffect transition="out" filter="fade">
                                      <p:cBhvr>
                                        <p:cTn id="73" dur="500"/>
                                        <p:tgtEl>
                                          <p:spTgt spid="5">
                                            <p:graphicEl>
                                              <a:dgm id="{48B2CD1A-798B-4DF4-83BB-2F5F5A473002}"/>
                                            </p:graphicEl>
                                          </p:spTgt>
                                        </p:tgtEl>
                                      </p:cBhvr>
                                    </p:animEffect>
                                    <p:anim calcmode="lin" valueType="num">
                                      <p:cBhvr>
                                        <p:cTn id="74" dur="500"/>
                                        <p:tgtEl>
                                          <p:spTgt spid="5">
                                            <p:graphicEl>
                                              <a:dgm id="{48B2CD1A-798B-4DF4-83BB-2F5F5A473002}"/>
                                            </p:graphicEl>
                                          </p:spTgt>
                                        </p:tgtEl>
                                        <p:attrNameLst>
                                          <p:attrName>ppt_x</p:attrName>
                                        </p:attrNameLst>
                                      </p:cBhvr>
                                      <p:tavLst>
                                        <p:tav tm="0">
                                          <p:val>
                                            <p:strVal val="ppt_x"/>
                                          </p:val>
                                        </p:tav>
                                        <p:tav tm="100000">
                                          <p:val>
                                            <p:strVal val="ppt_x"/>
                                          </p:val>
                                        </p:tav>
                                      </p:tavLst>
                                    </p:anim>
                                    <p:anim calcmode="lin" valueType="num">
                                      <p:cBhvr>
                                        <p:cTn id="75" dur="50" decel="100000"/>
                                        <p:tgtEl>
                                          <p:spTgt spid="5">
                                            <p:graphicEl>
                                              <a:dgm id="{48B2CD1A-798B-4DF4-83BB-2F5F5A473002}"/>
                                            </p:graphicEl>
                                          </p:spTgt>
                                        </p:tgtEl>
                                        <p:attrNameLst>
                                          <p:attrName>ppt_y</p:attrName>
                                        </p:attrNameLst>
                                      </p:cBhvr>
                                      <p:tavLst>
                                        <p:tav tm="0">
                                          <p:val>
                                            <p:strVal val="ppt_y"/>
                                          </p:val>
                                        </p:tav>
                                        <p:tav tm="100000">
                                          <p:val>
                                            <p:strVal val="ppt_y-.03"/>
                                          </p:val>
                                        </p:tav>
                                      </p:tavLst>
                                    </p:anim>
                                    <p:anim calcmode="lin" valueType="num">
                                      <p:cBhvr>
                                        <p:cTn id="76" dur="450" accel="100000">
                                          <p:stCondLst>
                                            <p:cond delay="50"/>
                                          </p:stCondLst>
                                        </p:cTn>
                                        <p:tgtEl>
                                          <p:spTgt spid="5">
                                            <p:graphicEl>
                                              <a:dgm id="{48B2CD1A-798B-4DF4-83BB-2F5F5A473002}"/>
                                            </p:graphicEl>
                                          </p:spTgt>
                                        </p:tgtEl>
                                        <p:attrNameLst>
                                          <p:attrName>ppt_y</p:attrName>
                                        </p:attrNameLst>
                                      </p:cBhvr>
                                      <p:tavLst>
                                        <p:tav tm="0">
                                          <p:val>
                                            <p:strVal val="ppt_y"/>
                                          </p:val>
                                        </p:tav>
                                        <p:tav tm="100000">
                                          <p:val>
                                            <p:strVal val="ppt_y+1"/>
                                          </p:val>
                                        </p:tav>
                                      </p:tavLst>
                                    </p:anim>
                                    <p:set>
                                      <p:cBhvr>
                                        <p:cTn id="77" dur="1" fill="hold">
                                          <p:stCondLst>
                                            <p:cond delay="499"/>
                                          </p:stCondLst>
                                        </p:cTn>
                                        <p:tgtEl>
                                          <p:spTgt spid="5">
                                            <p:graphicEl>
                                              <a:dgm id="{48B2CD1A-798B-4DF4-83BB-2F5F5A473002}"/>
                                            </p:graphicEl>
                                          </p:spTgt>
                                        </p:tgtEl>
                                        <p:attrNameLst>
                                          <p:attrName>style.visibility</p:attrName>
                                        </p:attrNameLst>
                                      </p:cBhvr>
                                      <p:to>
                                        <p:strVal val="hidden"/>
                                      </p:to>
                                    </p:set>
                                  </p:childTnLst>
                                </p:cTn>
                              </p:par>
                            </p:childTnLst>
                          </p:cTn>
                        </p:par>
                        <p:par>
                          <p:cTn id="78" fill="hold">
                            <p:stCondLst>
                              <p:cond delay="1500"/>
                            </p:stCondLst>
                            <p:childTnLst>
                              <p:par>
                                <p:cTn id="79" presetID="37" presetClass="exit" presetSubtype="0" fill="hold" grpId="1" nodeType="afterEffect">
                                  <p:stCondLst>
                                    <p:cond delay="0"/>
                                  </p:stCondLst>
                                  <p:childTnLst>
                                    <p:animEffect transition="out" filter="fade">
                                      <p:cBhvr>
                                        <p:cTn id="80" dur="500"/>
                                        <p:tgtEl>
                                          <p:spTgt spid="5">
                                            <p:graphicEl>
                                              <a:dgm id="{2CF03179-93F8-4112-98A9-1256728BCE97}"/>
                                            </p:graphicEl>
                                          </p:spTgt>
                                        </p:tgtEl>
                                      </p:cBhvr>
                                    </p:animEffect>
                                    <p:anim calcmode="lin" valueType="num">
                                      <p:cBhvr>
                                        <p:cTn id="81" dur="500"/>
                                        <p:tgtEl>
                                          <p:spTgt spid="5">
                                            <p:graphicEl>
                                              <a:dgm id="{2CF03179-93F8-4112-98A9-1256728BCE97}"/>
                                            </p:graphicEl>
                                          </p:spTgt>
                                        </p:tgtEl>
                                        <p:attrNameLst>
                                          <p:attrName>ppt_x</p:attrName>
                                        </p:attrNameLst>
                                      </p:cBhvr>
                                      <p:tavLst>
                                        <p:tav tm="0">
                                          <p:val>
                                            <p:strVal val="ppt_x"/>
                                          </p:val>
                                        </p:tav>
                                        <p:tav tm="100000">
                                          <p:val>
                                            <p:strVal val="ppt_x"/>
                                          </p:val>
                                        </p:tav>
                                      </p:tavLst>
                                    </p:anim>
                                    <p:anim calcmode="lin" valueType="num">
                                      <p:cBhvr>
                                        <p:cTn id="82" dur="50" decel="100000"/>
                                        <p:tgtEl>
                                          <p:spTgt spid="5">
                                            <p:graphicEl>
                                              <a:dgm id="{2CF03179-93F8-4112-98A9-1256728BCE97}"/>
                                            </p:graphicEl>
                                          </p:spTgt>
                                        </p:tgtEl>
                                        <p:attrNameLst>
                                          <p:attrName>ppt_y</p:attrName>
                                        </p:attrNameLst>
                                      </p:cBhvr>
                                      <p:tavLst>
                                        <p:tav tm="0">
                                          <p:val>
                                            <p:strVal val="ppt_y"/>
                                          </p:val>
                                        </p:tav>
                                        <p:tav tm="100000">
                                          <p:val>
                                            <p:strVal val="ppt_y-.03"/>
                                          </p:val>
                                        </p:tav>
                                      </p:tavLst>
                                    </p:anim>
                                    <p:anim calcmode="lin" valueType="num">
                                      <p:cBhvr>
                                        <p:cTn id="83" dur="450" accel="100000">
                                          <p:stCondLst>
                                            <p:cond delay="50"/>
                                          </p:stCondLst>
                                        </p:cTn>
                                        <p:tgtEl>
                                          <p:spTgt spid="5">
                                            <p:graphicEl>
                                              <a:dgm id="{2CF03179-93F8-4112-98A9-1256728BCE97}"/>
                                            </p:graphicEl>
                                          </p:spTgt>
                                        </p:tgtEl>
                                        <p:attrNameLst>
                                          <p:attrName>ppt_y</p:attrName>
                                        </p:attrNameLst>
                                      </p:cBhvr>
                                      <p:tavLst>
                                        <p:tav tm="0">
                                          <p:val>
                                            <p:strVal val="ppt_y"/>
                                          </p:val>
                                        </p:tav>
                                        <p:tav tm="100000">
                                          <p:val>
                                            <p:strVal val="ppt_y+1"/>
                                          </p:val>
                                        </p:tav>
                                      </p:tavLst>
                                    </p:anim>
                                    <p:set>
                                      <p:cBhvr>
                                        <p:cTn id="84" dur="1" fill="hold">
                                          <p:stCondLst>
                                            <p:cond delay="499"/>
                                          </p:stCondLst>
                                        </p:cTn>
                                        <p:tgtEl>
                                          <p:spTgt spid="5">
                                            <p:graphicEl>
                                              <a:dgm id="{2CF03179-93F8-4112-98A9-1256728BCE97}"/>
                                            </p:graphicEl>
                                          </p:spTgt>
                                        </p:tgtEl>
                                        <p:attrNameLst>
                                          <p:attrName>style.visibility</p:attrName>
                                        </p:attrNameLst>
                                      </p:cBhvr>
                                      <p:to>
                                        <p:strVal val="hidden"/>
                                      </p:to>
                                    </p:set>
                                  </p:childTnLst>
                                </p:cTn>
                              </p:par>
                            </p:childTnLst>
                          </p:cTn>
                        </p:par>
                        <p:par>
                          <p:cTn id="85" fill="hold">
                            <p:stCondLst>
                              <p:cond delay="2000"/>
                            </p:stCondLst>
                            <p:childTnLst>
                              <p:par>
                                <p:cTn id="86" presetID="37" presetClass="exit" presetSubtype="0" fill="hold" grpId="1" nodeType="afterEffect">
                                  <p:stCondLst>
                                    <p:cond delay="0"/>
                                  </p:stCondLst>
                                  <p:childTnLst>
                                    <p:animEffect transition="out" filter="fade">
                                      <p:cBhvr>
                                        <p:cTn id="87" dur="500"/>
                                        <p:tgtEl>
                                          <p:spTgt spid="5">
                                            <p:graphicEl>
                                              <a:dgm id="{4291DE89-DDAF-4647-A140-844680C4482E}"/>
                                            </p:graphicEl>
                                          </p:spTgt>
                                        </p:tgtEl>
                                      </p:cBhvr>
                                    </p:animEffect>
                                    <p:anim calcmode="lin" valueType="num">
                                      <p:cBhvr>
                                        <p:cTn id="88" dur="500"/>
                                        <p:tgtEl>
                                          <p:spTgt spid="5">
                                            <p:graphicEl>
                                              <a:dgm id="{4291DE89-DDAF-4647-A140-844680C4482E}"/>
                                            </p:graphicEl>
                                          </p:spTgt>
                                        </p:tgtEl>
                                        <p:attrNameLst>
                                          <p:attrName>ppt_x</p:attrName>
                                        </p:attrNameLst>
                                      </p:cBhvr>
                                      <p:tavLst>
                                        <p:tav tm="0">
                                          <p:val>
                                            <p:strVal val="ppt_x"/>
                                          </p:val>
                                        </p:tav>
                                        <p:tav tm="100000">
                                          <p:val>
                                            <p:strVal val="ppt_x"/>
                                          </p:val>
                                        </p:tav>
                                      </p:tavLst>
                                    </p:anim>
                                    <p:anim calcmode="lin" valueType="num">
                                      <p:cBhvr>
                                        <p:cTn id="89" dur="50" decel="100000"/>
                                        <p:tgtEl>
                                          <p:spTgt spid="5">
                                            <p:graphicEl>
                                              <a:dgm id="{4291DE89-DDAF-4647-A140-844680C4482E}"/>
                                            </p:graphicEl>
                                          </p:spTgt>
                                        </p:tgtEl>
                                        <p:attrNameLst>
                                          <p:attrName>ppt_y</p:attrName>
                                        </p:attrNameLst>
                                      </p:cBhvr>
                                      <p:tavLst>
                                        <p:tav tm="0">
                                          <p:val>
                                            <p:strVal val="ppt_y"/>
                                          </p:val>
                                        </p:tav>
                                        <p:tav tm="100000">
                                          <p:val>
                                            <p:strVal val="ppt_y-.03"/>
                                          </p:val>
                                        </p:tav>
                                      </p:tavLst>
                                    </p:anim>
                                    <p:anim calcmode="lin" valueType="num">
                                      <p:cBhvr>
                                        <p:cTn id="90" dur="450" accel="100000">
                                          <p:stCondLst>
                                            <p:cond delay="50"/>
                                          </p:stCondLst>
                                        </p:cTn>
                                        <p:tgtEl>
                                          <p:spTgt spid="5">
                                            <p:graphicEl>
                                              <a:dgm id="{4291DE89-DDAF-4647-A140-844680C4482E}"/>
                                            </p:graphicEl>
                                          </p:spTgt>
                                        </p:tgtEl>
                                        <p:attrNameLst>
                                          <p:attrName>ppt_y</p:attrName>
                                        </p:attrNameLst>
                                      </p:cBhvr>
                                      <p:tavLst>
                                        <p:tav tm="0">
                                          <p:val>
                                            <p:strVal val="ppt_y"/>
                                          </p:val>
                                        </p:tav>
                                        <p:tav tm="100000">
                                          <p:val>
                                            <p:strVal val="ppt_y+1"/>
                                          </p:val>
                                        </p:tav>
                                      </p:tavLst>
                                    </p:anim>
                                    <p:set>
                                      <p:cBhvr>
                                        <p:cTn id="91" dur="1" fill="hold">
                                          <p:stCondLst>
                                            <p:cond delay="499"/>
                                          </p:stCondLst>
                                        </p:cTn>
                                        <p:tgtEl>
                                          <p:spTgt spid="5">
                                            <p:graphicEl>
                                              <a:dgm id="{4291DE89-DDAF-4647-A140-844680C4482E}"/>
                                            </p:graphicEl>
                                          </p:spTgt>
                                        </p:tgtEl>
                                        <p:attrNameLst>
                                          <p:attrName>style.visibility</p:attrName>
                                        </p:attrNameLst>
                                      </p:cBhvr>
                                      <p:to>
                                        <p:strVal val="hidden"/>
                                      </p:to>
                                    </p:set>
                                  </p:childTnLst>
                                </p:cTn>
                              </p:par>
                            </p:childTnLst>
                          </p:cTn>
                        </p:par>
                        <p:par>
                          <p:cTn id="92" fill="hold">
                            <p:stCondLst>
                              <p:cond delay="2500"/>
                            </p:stCondLst>
                            <p:childTnLst>
                              <p:par>
                                <p:cTn id="93" presetID="37" presetClass="exit" presetSubtype="0" fill="hold" grpId="1" nodeType="afterEffect">
                                  <p:stCondLst>
                                    <p:cond delay="0"/>
                                  </p:stCondLst>
                                  <p:childTnLst>
                                    <p:animEffect transition="out" filter="fade">
                                      <p:cBhvr>
                                        <p:cTn id="94" dur="500"/>
                                        <p:tgtEl>
                                          <p:spTgt spid="5">
                                            <p:graphicEl>
                                              <a:dgm id="{9E8DA461-43DD-4E9D-80AA-AC0783CF5D5C}"/>
                                            </p:graphicEl>
                                          </p:spTgt>
                                        </p:tgtEl>
                                      </p:cBhvr>
                                    </p:animEffect>
                                    <p:anim calcmode="lin" valueType="num">
                                      <p:cBhvr>
                                        <p:cTn id="95" dur="500"/>
                                        <p:tgtEl>
                                          <p:spTgt spid="5">
                                            <p:graphicEl>
                                              <a:dgm id="{9E8DA461-43DD-4E9D-80AA-AC0783CF5D5C}"/>
                                            </p:graphicEl>
                                          </p:spTgt>
                                        </p:tgtEl>
                                        <p:attrNameLst>
                                          <p:attrName>ppt_x</p:attrName>
                                        </p:attrNameLst>
                                      </p:cBhvr>
                                      <p:tavLst>
                                        <p:tav tm="0">
                                          <p:val>
                                            <p:strVal val="ppt_x"/>
                                          </p:val>
                                        </p:tav>
                                        <p:tav tm="100000">
                                          <p:val>
                                            <p:strVal val="ppt_x"/>
                                          </p:val>
                                        </p:tav>
                                      </p:tavLst>
                                    </p:anim>
                                    <p:anim calcmode="lin" valueType="num">
                                      <p:cBhvr>
                                        <p:cTn id="96" dur="50" decel="100000"/>
                                        <p:tgtEl>
                                          <p:spTgt spid="5">
                                            <p:graphicEl>
                                              <a:dgm id="{9E8DA461-43DD-4E9D-80AA-AC0783CF5D5C}"/>
                                            </p:graphicEl>
                                          </p:spTgt>
                                        </p:tgtEl>
                                        <p:attrNameLst>
                                          <p:attrName>ppt_y</p:attrName>
                                        </p:attrNameLst>
                                      </p:cBhvr>
                                      <p:tavLst>
                                        <p:tav tm="0">
                                          <p:val>
                                            <p:strVal val="ppt_y"/>
                                          </p:val>
                                        </p:tav>
                                        <p:tav tm="100000">
                                          <p:val>
                                            <p:strVal val="ppt_y-.03"/>
                                          </p:val>
                                        </p:tav>
                                      </p:tavLst>
                                    </p:anim>
                                    <p:anim calcmode="lin" valueType="num">
                                      <p:cBhvr>
                                        <p:cTn id="97" dur="450" accel="100000">
                                          <p:stCondLst>
                                            <p:cond delay="50"/>
                                          </p:stCondLst>
                                        </p:cTn>
                                        <p:tgtEl>
                                          <p:spTgt spid="5">
                                            <p:graphicEl>
                                              <a:dgm id="{9E8DA461-43DD-4E9D-80AA-AC0783CF5D5C}"/>
                                            </p:graphicEl>
                                          </p:spTgt>
                                        </p:tgtEl>
                                        <p:attrNameLst>
                                          <p:attrName>ppt_y</p:attrName>
                                        </p:attrNameLst>
                                      </p:cBhvr>
                                      <p:tavLst>
                                        <p:tav tm="0">
                                          <p:val>
                                            <p:strVal val="ppt_y"/>
                                          </p:val>
                                        </p:tav>
                                        <p:tav tm="100000">
                                          <p:val>
                                            <p:strVal val="ppt_y+1"/>
                                          </p:val>
                                        </p:tav>
                                      </p:tavLst>
                                    </p:anim>
                                    <p:set>
                                      <p:cBhvr>
                                        <p:cTn id="98" dur="1" fill="hold">
                                          <p:stCondLst>
                                            <p:cond delay="499"/>
                                          </p:stCondLst>
                                        </p:cTn>
                                        <p:tgtEl>
                                          <p:spTgt spid="5">
                                            <p:graphicEl>
                                              <a:dgm id="{9E8DA461-43DD-4E9D-80AA-AC0783CF5D5C}"/>
                                            </p:graphicEl>
                                          </p:spTgt>
                                        </p:tgtEl>
                                        <p:attrNameLst>
                                          <p:attrName>style.visibility</p:attrName>
                                        </p:attrNameLst>
                                      </p:cBhvr>
                                      <p:to>
                                        <p:strVal val="hidden"/>
                                      </p:to>
                                    </p:set>
                                  </p:childTnLst>
                                </p:cTn>
                              </p:par>
                            </p:childTnLst>
                          </p:cTn>
                        </p:par>
                        <p:par>
                          <p:cTn id="99" fill="hold">
                            <p:stCondLst>
                              <p:cond delay="3000"/>
                            </p:stCondLst>
                            <p:childTnLst>
                              <p:par>
                                <p:cTn id="100" presetID="37" presetClass="exit" presetSubtype="0" fill="hold" grpId="1" nodeType="afterEffect">
                                  <p:stCondLst>
                                    <p:cond delay="0"/>
                                  </p:stCondLst>
                                  <p:childTnLst>
                                    <p:animEffect transition="out" filter="fade">
                                      <p:cBhvr>
                                        <p:cTn id="101" dur="500"/>
                                        <p:tgtEl>
                                          <p:spTgt spid="5">
                                            <p:graphicEl>
                                              <a:dgm id="{257B301A-ED1F-43ED-ACCA-E9B5054201D4}"/>
                                            </p:graphicEl>
                                          </p:spTgt>
                                        </p:tgtEl>
                                      </p:cBhvr>
                                    </p:animEffect>
                                    <p:anim calcmode="lin" valueType="num">
                                      <p:cBhvr>
                                        <p:cTn id="102" dur="500"/>
                                        <p:tgtEl>
                                          <p:spTgt spid="5">
                                            <p:graphicEl>
                                              <a:dgm id="{257B301A-ED1F-43ED-ACCA-E9B5054201D4}"/>
                                            </p:graphicEl>
                                          </p:spTgt>
                                        </p:tgtEl>
                                        <p:attrNameLst>
                                          <p:attrName>ppt_x</p:attrName>
                                        </p:attrNameLst>
                                      </p:cBhvr>
                                      <p:tavLst>
                                        <p:tav tm="0">
                                          <p:val>
                                            <p:strVal val="ppt_x"/>
                                          </p:val>
                                        </p:tav>
                                        <p:tav tm="100000">
                                          <p:val>
                                            <p:strVal val="ppt_x"/>
                                          </p:val>
                                        </p:tav>
                                      </p:tavLst>
                                    </p:anim>
                                    <p:anim calcmode="lin" valueType="num">
                                      <p:cBhvr>
                                        <p:cTn id="103" dur="50" decel="100000"/>
                                        <p:tgtEl>
                                          <p:spTgt spid="5">
                                            <p:graphicEl>
                                              <a:dgm id="{257B301A-ED1F-43ED-ACCA-E9B5054201D4}"/>
                                            </p:graphicEl>
                                          </p:spTgt>
                                        </p:tgtEl>
                                        <p:attrNameLst>
                                          <p:attrName>ppt_y</p:attrName>
                                        </p:attrNameLst>
                                      </p:cBhvr>
                                      <p:tavLst>
                                        <p:tav tm="0">
                                          <p:val>
                                            <p:strVal val="ppt_y"/>
                                          </p:val>
                                        </p:tav>
                                        <p:tav tm="100000">
                                          <p:val>
                                            <p:strVal val="ppt_y-.03"/>
                                          </p:val>
                                        </p:tav>
                                      </p:tavLst>
                                    </p:anim>
                                    <p:anim calcmode="lin" valueType="num">
                                      <p:cBhvr>
                                        <p:cTn id="104" dur="450" accel="100000">
                                          <p:stCondLst>
                                            <p:cond delay="50"/>
                                          </p:stCondLst>
                                        </p:cTn>
                                        <p:tgtEl>
                                          <p:spTgt spid="5">
                                            <p:graphicEl>
                                              <a:dgm id="{257B301A-ED1F-43ED-ACCA-E9B5054201D4}"/>
                                            </p:graphicEl>
                                          </p:spTgt>
                                        </p:tgtEl>
                                        <p:attrNameLst>
                                          <p:attrName>ppt_y</p:attrName>
                                        </p:attrNameLst>
                                      </p:cBhvr>
                                      <p:tavLst>
                                        <p:tav tm="0">
                                          <p:val>
                                            <p:strVal val="ppt_y"/>
                                          </p:val>
                                        </p:tav>
                                        <p:tav tm="100000">
                                          <p:val>
                                            <p:strVal val="ppt_y+1"/>
                                          </p:val>
                                        </p:tav>
                                      </p:tavLst>
                                    </p:anim>
                                    <p:set>
                                      <p:cBhvr>
                                        <p:cTn id="105" dur="1" fill="hold">
                                          <p:stCondLst>
                                            <p:cond delay="499"/>
                                          </p:stCondLst>
                                        </p:cTn>
                                        <p:tgtEl>
                                          <p:spTgt spid="5">
                                            <p:graphicEl>
                                              <a:dgm id="{257B301A-ED1F-43ED-ACCA-E9B5054201D4}"/>
                                            </p:graphicEl>
                                          </p:spTgt>
                                        </p:tgtEl>
                                        <p:attrNameLst>
                                          <p:attrName>style.visibility</p:attrName>
                                        </p:attrNameLst>
                                      </p:cBhvr>
                                      <p:to>
                                        <p:strVal val="hidden"/>
                                      </p:to>
                                    </p:set>
                                  </p:childTnLst>
                                </p:cTn>
                              </p:par>
                            </p:childTnLst>
                          </p:cTn>
                        </p:par>
                        <p:par>
                          <p:cTn id="106" fill="hold">
                            <p:stCondLst>
                              <p:cond delay="3500"/>
                            </p:stCondLst>
                            <p:childTnLst>
                              <p:par>
                                <p:cTn id="107" presetID="37" presetClass="exit" presetSubtype="0" fill="hold" grpId="1" nodeType="afterEffect">
                                  <p:stCondLst>
                                    <p:cond delay="0"/>
                                  </p:stCondLst>
                                  <p:childTnLst>
                                    <p:animEffect transition="out" filter="fade">
                                      <p:cBhvr>
                                        <p:cTn id="108" dur="500"/>
                                        <p:tgtEl>
                                          <p:spTgt spid="5">
                                            <p:graphicEl>
                                              <a:dgm id="{54C16FF3-EC0F-4AD5-BB11-ED9564E96928}"/>
                                            </p:graphicEl>
                                          </p:spTgt>
                                        </p:tgtEl>
                                      </p:cBhvr>
                                    </p:animEffect>
                                    <p:anim calcmode="lin" valueType="num">
                                      <p:cBhvr>
                                        <p:cTn id="109" dur="500"/>
                                        <p:tgtEl>
                                          <p:spTgt spid="5">
                                            <p:graphicEl>
                                              <a:dgm id="{54C16FF3-EC0F-4AD5-BB11-ED9564E96928}"/>
                                            </p:graphicEl>
                                          </p:spTgt>
                                        </p:tgtEl>
                                        <p:attrNameLst>
                                          <p:attrName>ppt_x</p:attrName>
                                        </p:attrNameLst>
                                      </p:cBhvr>
                                      <p:tavLst>
                                        <p:tav tm="0">
                                          <p:val>
                                            <p:strVal val="ppt_x"/>
                                          </p:val>
                                        </p:tav>
                                        <p:tav tm="100000">
                                          <p:val>
                                            <p:strVal val="ppt_x"/>
                                          </p:val>
                                        </p:tav>
                                      </p:tavLst>
                                    </p:anim>
                                    <p:anim calcmode="lin" valueType="num">
                                      <p:cBhvr>
                                        <p:cTn id="110" dur="50" decel="100000"/>
                                        <p:tgtEl>
                                          <p:spTgt spid="5">
                                            <p:graphicEl>
                                              <a:dgm id="{54C16FF3-EC0F-4AD5-BB11-ED9564E96928}"/>
                                            </p:graphicEl>
                                          </p:spTgt>
                                        </p:tgtEl>
                                        <p:attrNameLst>
                                          <p:attrName>ppt_y</p:attrName>
                                        </p:attrNameLst>
                                      </p:cBhvr>
                                      <p:tavLst>
                                        <p:tav tm="0">
                                          <p:val>
                                            <p:strVal val="ppt_y"/>
                                          </p:val>
                                        </p:tav>
                                        <p:tav tm="100000">
                                          <p:val>
                                            <p:strVal val="ppt_y-.03"/>
                                          </p:val>
                                        </p:tav>
                                      </p:tavLst>
                                    </p:anim>
                                    <p:anim calcmode="lin" valueType="num">
                                      <p:cBhvr>
                                        <p:cTn id="111" dur="450" accel="100000">
                                          <p:stCondLst>
                                            <p:cond delay="50"/>
                                          </p:stCondLst>
                                        </p:cTn>
                                        <p:tgtEl>
                                          <p:spTgt spid="5">
                                            <p:graphicEl>
                                              <a:dgm id="{54C16FF3-EC0F-4AD5-BB11-ED9564E96928}"/>
                                            </p:graphicEl>
                                          </p:spTgt>
                                        </p:tgtEl>
                                        <p:attrNameLst>
                                          <p:attrName>ppt_y</p:attrName>
                                        </p:attrNameLst>
                                      </p:cBhvr>
                                      <p:tavLst>
                                        <p:tav tm="0">
                                          <p:val>
                                            <p:strVal val="ppt_y"/>
                                          </p:val>
                                        </p:tav>
                                        <p:tav tm="100000">
                                          <p:val>
                                            <p:strVal val="ppt_y+1"/>
                                          </p:val>
                                        </p:tav>
                                      </p:tavLst>
                                    </p:anim>
                                    <p:set>
                                      <p:cBhvr>
                                        <p:cTn id="112" dur="1" fill="hold">
                                          <p:stCondLst>
                                            <p:cond delay="499"/>
                                          </p:stCondLst>
                                        </p:cTn>
                                        <p:tgtEl>
                                          <p:spTgt spid="5">
                                            <p:graphicEl>
                                              <a:dgm id="{54C16FF3-EC0F-4AD5-BB11-ED9564E96928}"/>
                                            </p:graphicEl>
                                          </p:spTgt>
                                        </p:tgtEl>
                                        <p:attrNameLst>
                                          <p:attrName>style.visibility</p:attrName>
                                        </p:attrNameLst>
                                      </p:cBhvr>
                                      <p:to>
                                        <p:strVal val="hidden"/>
                                      </p:to>
                                    </p:set>
                                  </p:childTnLst>
                                </p:cTn>
                              </p:par>
                            </p:childTnLst>
                          </p:cTn>
                        </p:par>
                        <p:par>
                          <p:cTn id="113" fill="hold">
                            <p:stCondLst>
                              <p:cond delay="4000"/>
                            </p:stCondLst>
                            <p:childTnLst>
                              <p:par>
                                <p:cTn id="114" presetID="37" presetClass="exit" presetSubtype="0" fill="hold" grpId="1" nodeType="afterEffect">
                                  <p:stCondLst>
                                    <p:cond delay="0"/>
                                  </p:stCondLst>
                                  <p:childTnLst>
                                    <p:animEffect transition="out" filter="fade">
                                      <p:cBhvr>
                                        <p:cTn id="115" dur="500"/>
                                        <p:tgtEl>
                                          <p:spTgt spid="5">
                                            <p:graphicEl>
                                              <a:dgm id="{317E54C1-CF08-49CD-90D1-422E8EB0B009}"/>
                                            </p:graphicEl>
                                          </p:spTgt>
                                        </p:tgtEl>
                                      </p:cBhvr>
                                    </p:animEffect>
                                    <p:anim calcmode="lin" valueType="num">
                                      <p:cBhvr>
                                        <p:cTn id="116" dur="500"/>
                                        <p:tgtEl>
                                          <p:spTgt spid="5">
                                            <p:graphicEl>
                                              <a:dgm id="{317E54C1-CF08-49CD-90D1-422E8EB0B009}"/>
                                            </p:graphicEl>
                                          </p:spTgt>
                                        </p:tgtEl>
                                        <p:attrNameLst>
                                          <p:attrName>ppt_x</p:attrName>
                                        </p:attrNameLst>
                                      </p:cBhvr>
                                      <p:tavLst>
                                        <p:tav tm="0">
                                          <p:val>
                                            <p:strVal val="ppt_x"/>
                                          </p:val>
                                        </p:tav>
                                        <p:tav tm="100000">
                                          <p:val>
                                            <p:strVal val="ppt_x"/>
                                          </p:val>
                                        </p:tav>
                                      </p:tavLst>
                                    </p:anim>
                                    <p:anim calcmode="lin" valueType="num">
                                      <p:cBhvr>
                                        <p:cTn id="117" dur="50" decel="100000"/>
                                        <p:tgtEl>
                                          <p:spTgt spid="5">
                                            <p:graphicEl>
                                              <a:dgm id="{317E54C1-CF08-49CD-90D1-422E8EB0B009}"/>
                                            </p:graphicEl>
                                          </p:spTgt>
                                        </p:tgtEl>
                                        <p:attrNameLst>
                                          <p:attrName>ppt_y</p:attrName>
                                        </p:attrNameLst>
                                      </p:cBhvr>
                                      <p:tavLst>
                                        <p:tav tm="0">
                                          <p:val>
                                            <p:strVal val="ppt_y"/>
                                          </p:val>
                                        </p:tav>
                                        <p:tav tm="100000">
                                          <p:val>
                                            <p:strVal val="ppt_y-.03"/>
                                          </p:val>
                                        </p:tav>
                                      </p:tavLst>
                                    </p:anim>
                                    <p:anim calcmode="lin" valueType="num">
                                      <p:cBhvr>
                                        <p:cTn id="118" dur="450" accel="100000">
                                          <p:stCondLst>
                                            <p:cond delay="50"/>
                                          </p:stCondLst>
                                        </p:cTn>
                                        <p:tgtEl>
                                          <p:spTgt spid="5">
                                            <p:graphicEl>
                                              <a:dgm id="{317E54C1-CF08-49CD-90D1-422E8EB0B009}"/>
                                            </p:graphicEl>
                                          </p:spTgt>
                                        </p:tgtEl>
                                        <p:attrNameLst>
                                          <p:attrName>ppt_y</p:attrName>
                                        </p:attrNameLst>
                                      </p:cBhvr>
                                      <p:tavLst>
                                        <p:tav tm="0">
                                          <p:val>
                                            <p:strVal val="ppt_y"/>
                                          </p:val>
                                        </p:tav>
                                        <p:tav tm="100000">
                                          <p:val>
                                            <p:strVal val="ppt_y+1"/>
                                          </p:val>
                                        </p:tav>
                                      </p:tavLst>
                                    </p:anim>
                                    <p:set>
                                      <p:cBhvr>
                                        <p:cTn id="119" dur="1" fill="hold">
                                          <p:stCondLst>
                                            <p:cond delay="499"/>
                                          </p:stCondLst>
                                        </p:cTn>
                                        <p:tgtEl>
                                          <p:spTgt spid="5">
                                            <p:graphicEl>
                                              <a:dgm id="{317E54C1-CF08-49CD-90D1-422E8EB0B009}"/>
                                            </p:graphicEl>
                                          </p:spTgt>
                                        </p:tgtEl>
                                        <p:attrNameLst>
                                          <p:attrName>style.visibility</p:attrName>
                                        </p:attrNameLst>
                                      </p:cBhvr>
                                      <p:to>
                                        <p:strVal val="hidden"/>
                                      </p:to>
                                    </p:set>
                                  </p:childTnLst>
                                </p:cTn>
                              </p:par>
                            </p:childTnLst>
                          </p:cTn>
                        </p:par>
                        <p:par>
                          <p:cTn id="120" fill="hold">
                            <p:stCondLst>
                              <p:cond delay="4500"/>
                            </p:stCondLst>
                            <p:childTnLst>
                              <p:par>
                                <p:cTn id="121" presetID="37" presetClass="exit" presetSubtype="0" fill="hold" grpId="1" nodeType="afterEffect">
                                  <p:stCondLst>
                                    <p:cond delay="0"/>
                                  </p:stCondLst>
                                  <p:childTnLst>
                                    <p:animEffect transition="out" filter="fade">
                                      <p:cBhvr>
                                        <p:cTn id="122" dur="500"/>
                                        <p:tgtEl>
                                          <p:spTgt spid="5">
                                            <p:graphicEl>
                                              <a:dgm id="{A44ADED9-E6A3-4E00-B71F-8C11348F1183}"/>
                                            </p:graphicEl>
                                          </p:spTgt>
                                        </p:tgtEl>
                                      </p:cBhvr>
                                    </p:animEffect>
                                    <p:anim calcmode="lin" valueType="num">
                                      <p:cBhvr>
                                        <p:cTn id="123" dur="500"/>
                                        <p:tgtEl>
                                          <p:spTgt spid="5">
                                            <p:graphicEl>
                                              <a:dgm id="{A44ADED9-E6A3-4E00-B71F-8C11348F1183}"/>
                                            </p:graphicEl>
                                          </p:spTgt>
                                        </p:tgtEl>
                                        <p:attrNameLst>
                                          <p:attrName>ppt_x</p:attrName>
                                        </p:attrNameLst>
                                      </p:cBhvr>
                                      <p:tavLst>
                                        <p:tav tm="0">
                                          <p:val>
                                            <p:strVal val="ppt_x"/>
                                          </p:val>
                                        </p:tav>
                                        <p:tav tm="100000">
                                          <p:val>
                                            <p:strVal val="ppt_x"/>
                                          </p:val>
                                        </p:tav>
                                      </p:tavLst>
                                    </p:anim>
                                    <p:anim calcmode="lin" valueType="num">
                                      <p:cBhvr>
                                        <p:cTn id="124" dur="50" decel="100000"/>
                                        <p:tgtEl>
                                          <p:spTgt spid="5">
                                            <p:graphicEl>
                                              <a:dgm id="{A44ADED9-E6A3-4E00-B71F-8C11348F1183}"/>
                                            </p:graphicEl>
                                          </p:spTgt>
                                        </p:tgtEl>
                                        <p:attrNameLst>
                                          <p:attrName>ppt_y</p:attrName>
                                        </p:attrNameLst>
                                      </p:cBhvr>
                                      <p:tavLst>
                                        <p:tav tm="0">
                                          <p:val>
                                            <p:strVal val="ppt_y"/>
                                          </p:val>
                                        </p:tav>
                                        <p:tav tm="100000">
                                          <p:val>
                                            <p:strVal val="ppt_y-.03"/>
                                          </p:val>
                                        </p:tav>
                                      </p:tavLst>
                                    </p:anim>
                                    <p:anim calcmode="lin" valueType="num">
                                      <p:cBhvr>
                                        <p:cTn id="125" dur="450" accel="100000">
                                          <p:stCondLst>
                                            <p:cond delay="50"/>
                                          </p:stCondLst>
                                        </p:cTn>
                                        <p:tgtEl>
                                          <p:spTgt spid="5">
                                            <p:graphicEl>
                                              <a:dgm id="{A44ADED9-E6A3-4E00-B71F-8C11348F1183}"/>
                                            </p:graphicEl>
                                          </p:spTgt>
                                        </p:tgtEl>
                                        <p:attrNameLst>
                                          <p:attrName>ppt_y</p:attrName>
                                        </p:attrNameLst>
                                      </p:cBhvr>
                                      <p:tavLst>
                                        <p:tav tm="0">
                                          <p:val>
                                            <p:strVal val="ppt_y"/>
                                          </p:val>
                                        </p:tav>
                                        <p:tav tm="100000">
                                          <p:val>
                                            <p:strVal val="ppt_y+1"/>
                                          </p:val>
                                        </p:tav>
                                      </p:tavLst>
                                    </p:anim>
                                    <p:set>
                                      <p:cBhvr>
                                        <p:cTn id="126" dur="1" fill="hold">
                                          <p:stCondLst>
                                            <p:cond delay="499"/>
                                          </p:stCondLst>
                                        </p:cTn>
                                        <p:tgtEl>
                                          <p:spTgt spid="5">
                                            <p:graphicEl>
                                              <a:dgm id="{A44ADED9-E6A3-4E00-B71F-8C11348F1183}"/>
                                            </p:graphicEl>
                                          </p:spTgt>
                                        </p:tgtEl>
                                        <p:attrNameLst>
                                          <p:attrName>style.visibility</p:attrName>
                                        </p:attrNameLst>
                                      </p:cBhvr>
                                      <p:to>
                                        <p:strVal val="hidden"/>
                                      </p:to>
                                    </p:set>
                                  </p:childTnLst>
                                </p:cTn>
                              </p:par>
                            </p:childTnLst>
                          </p:cTn>
                        </p:par>
                        <p:par>
                          <p:cTn id="127" fill="hold">
                            <p:stCondLst>
                              <p:cond delay="5000"/>
                            </p:stCondLst>
                            <p:childTnLst>
                              <p:par>
                                <p:cTn id="128" presetID="37" presetClass="exit" presetSubtype="0" fill="hold" grpId="1" nodeType="afterEffect">
                                  <p:stCondLst>
                                    <p:cond delay="0"/>
                                  </p:stCondLst>
                                  <p:childTnLst>
                                    <p:animEffect transition="out" filter="fade">
                                      <p:cBhvr>
                                        <p:cTn id="129" dur="500"/>
                                        <p:tgtEl>
                                          <p:spTgt spid="5">
                                            <p:graphicEl>
                                              <a:dgm id="{7EE82E15-FB4D-4036-966E-A0FD5A7E6249}"/>
                                            </p:graphicEl>
                                          </p:spTgt>
                                        </p:tgtEl>
                                      </p:cBhvr>
                                    </p:animEffect>
                                    <p:anim calcmode="lin" valueType="num">
                                      <p:cBhvr>
                                        <p:cTn id="130" dur="500"/>
                                        <p:tgtEl>
                                          <p:spTgt spid="5">
                                            <p:graphicEl>
                                              <a:dgm id="{7EE82E15-FB4D-4036-966E-A0FD5A7E6249}"/>
                                            </p:graphicEl>
                                          </p:spTgt>
                                        </p:tgtEl>
                                        <p:attrNameLst>
                                          <p:attrName>ppt_x</p:attrName>
                                        </p:attrNameLst>
                                      </p:cBhvr>
                                      <p:tavLst>
                                        <p:tav tm="0">
                                          <p:val>
                                            <p:strVal val="ppt_x"/>
                                          </p:val>
                                        </p:tav>
                                        <p:tav tm="100000">
                                          <p:val>
                                            <p:strVal val="ppt_x"/>
                                          </p:val>
                                        </p:tav>
                                      </p:tavLst>
                                    </p:anim>
                                    <p:anim calcmode="lin" valueType="num">
                                      <p:cBhvr>
                                        <p:cTn id="131" dur="50" decel="100000"/>
                                        <p:tgtEl>
                                          <p:spTgt spid="5">
                                            <p:graphicEl>
                                              <a:dgm id="{7EE82E15-FB4D-4036-966E-A0FD5A7E6249}"/>
                                            </p:graphicEl>
                                          </p:spTgt>
                                        </p:tgtEl>
                                        <p:attrNameLst>
                                          <p:attrName>ppt_y</p:attrName>
                                        </p:attrNameLst>
                                      </p:cBhvr>
                                      <p:tavLst>
                                        <p:tav tm="0">
                                          <p:val>
                                            <p:strVal val="ppt_y"/>
                                          </p:val>
                                        </p:tav>
                                        <p:tav tm="100000">
                                          <p:val>
                                            <p:strVal val="ppt_y-.03"/>
                                          </p:val>
                                        </p:tav>
                                      </p:tavLst>
                                    </p:anim>
                                    <p:anim calcmode="lin" valueType="num">
                                      <p:cBhvr>
                                        <p:cTn id="132" dur="450" accel="100000">
                                          <p:stCondLst>
                                            <p:cond delay="50"/>
                                          </p:stCondLst>
                                        </p:cTn>
                                        <p:tgtEl>
                                          <p:spTgt spid="5">
                                            <p:graphicEl>
                                              <a:dgm id="{7EE82E15-FB4D-4036-966E-A0FD5A7E6249}"/>
                                            </p:graphicEl>
                                          </p:spTgt>
                                        </p:tgtEl>
                                        <p:attrNameLst>
                                          <p:attrName>ppt_y</p:attrName>
                                        </p:attrNameLst>
                                      </p:cBhvr>
                                      <p:tavLst>
                                        <p:tav tm="0">
                                          <p:val>
                                            <p:strVal val="ppt_y"/>
                                          </p:val>
                                        </p:tav>
                                        <p:tav tm="100000">
                                          <p:val>
                                            <p:strVal val="ppt_y+1"/>
                                          </p:val>
                                        </p:tav>
                                      </p:tavLst>
                                    </p:anim>
                                    <p:set>
                                      <p:cBhvr>
                                        <p:cTn id="133" dur="1" fill="hold">
                                          <p:stCondLst>
                                            <p:cond delay="499"/>
                                          </p:stCondLst>
                                        </p:cTn>
                                        <p:tgtEl>
                                          <p:spTgt spid="5">
                                            <p:graphicEl>
                                              <a:dgm id="{7EE82E15-FB4D-4036-966E-A0FD5A7E6249}"/>
                                            </p:graphicEl>
                                          </p:spTgt>
                                        </p:tgtEl>
                                        <p:attrNameLst>
                                          <p:attrName>style.visibility</p:attrName>
                                        </p:attrNameLst>
                                      </p:cBhvr>
                                      <p:to>
                                        <p:strVal val="hidden"/>
                                      </p:to>
                                    </p:set>
                                  </p:childTnLst>
                                </p:cTn>
                              </p:par>
                            </p:childTnLst>
                          </p:cTn>
                        </p:par>
                        <p:par>
                          <p:cTn id="134" fill="hold">
                            <p:stCondLst>
                              <p:cond delay="5500"/>
                            </p:stCondLst>
                            <p:childTnLst>
                              <p:par>
                                <p:cTn id="135" presetID="37" presetClass="exit" presetSubtype="0" fill="hold" grpId="1" nodeType="afterEffect">
                                  <p:stCondLst>
                                    <p:cond delay="0"/>
                                  </p:stCondLst>
                                  <p:childTnLst>
                                    <p:animEffect transition="out" filter="fade">
                                      <p:cBhvr>
                                        <p:cTn id="136" dur="500"/>
                                        <p:tgtEl>
                                          <p:spTgt spid="5">
                                            <p:graphicEl>
                                              <a:dgm id="{FB64B045-3F55-4F1D-AE0A-07F385BE3246}"/>
                                            </p:graphicEl>
                                          </p:spTgt>
                                        </p:tgtEl>
                                      </p:cBhvr>
                                    </p:animEffect>
                                    <p:anim calcmode="lin" valueType="num">
                                      <p:cBhvr>
                                        <p:cTn id="137" dur="500"/>
                                        <p:tgtEl>
                                          <p:spTgt spid="5">
                                            <p:graphicEl>
                                              <a:dgm id="{FB64B045-3F55-4F1D-AE0A-07F385BE3246}"/>
                                            </p:graphicEl>
                                          </p:spTgt>
                                        </p:tgtEl>
                                        <p:attrNameLst>
                                          <p:attrName>ppt_x</p:attrName>
                                        </p:attrNameLst>
                                      </p:cBhvr>
                                      <p:tavLst>
                                        <p:tav tm="0">
                                          <p:val>
                                            <p:strVal val="ppt_x"/>
                                          </p:val>
                                        </p:tav>
                                        <p:tav tm="100000">
                                          <p:val>
                                            <p:strVal val="ppt_x"/>
                                          </p:val>
                                        </p:tav>
                                      </p:tavLst>
                                    </p:anim>
                                    <p:anim calcmode="lin" valueType="num">
                                      <p:cBhvr>
                                        <p:cTn id="138" dur="50" decel="100000"/>
                                        <p:tgtEl>
                                          <p:spTgt spid="5">
                                            <p:graphicEl>
                                              <a:dgm id="{FB64B045-3F55-4F1D-AE0A-07F385BE3246}"/>
                                            </p:graphicEl>
                                          </p:spTgt>
                                        </p:tgtEl>
                                        <p:attrNameLst>
                                          <p:attrName>ppt_y</p:attrName>
                                        </p:attrNameLst>
                                      </p:cBhvr>
                                      <p:tavLst>
                                        <p:tav tm="0">
                                          <p:val>
                                            <p:strVal val="ppt_y"/>
                                          </p:val>
                                        </p:tav>
                                        <p:tav tm="100000">
                                          <p:val>
                                            <p:strVal val="ppt_y-.03"/>
                                          </p:val>
                                        </p:tav>
                                      </p:tavLst>
                                    </p:anim>
                                    <p:anim calcmode="lin" valueType="num">
                                      <p:cBhvr>
                                        <p:cTn id="139" dur="450" accel="100000">
                                          <p:stCondLst>
                                            <p:cond delay="50"/>
                                          </p:stCondLst>
                                        </p:cTn>
                                        <p:tgtEl>
                                          <p:spTgt spid="5">
                                            <p:graphicEl>
                                              <a:dgm id="{FB64B045-3F55-4F1D-AE0A-07F385BE3246}"/>
                                            </p:graphicEl>
                                          </p:spTgt>
                                        </p:tgtEl>
                                        <p:attrNameLst>
                                          <p:attrName>ppt_y</p:attrName>
                                        </p:attrNameLst>
                                      </p:cBhvr>
                                      <p:tavLst>
                                        <p:tav tm="0">
                                          <p:val>
                                            <p:strVal val="ppt_y"/>
                                          </p:val>
                                        </p:tav>
                                        <p:tav tm="100000">
                                          <p:val>
                                            <p:strVal val="ppt_y+1"/>
                                          </p:val>
                                        </p:tav>
                                      </p:tavLst>
                                    </p:anim>
                                    <p:set>
                                      <p:cBhvr>
                                        <p:cTn id="140" dur="1" fill="hold">
                                          <p:stCondLst>
                                            <p:cond delay="499"/>
                                          </p:stCondLst>
                                        </p:cTn>
                                        <p:tgtEl>
                                          <p:spTgt spid="5">
                                            <p:graphicEl>
                                              <a:dgm id="{FB64B045-3F55-4F1D-AE0A-07F385BE3246}"/>
                                            </p:graphicEl>
                                          </p:spTgt>
                                        </p:tgtEl>
                                        <p:attrNameLst>
                                          <p:attrName>style.visibility</p:attrName>
                                        </p:attrNameLst>
                                      </p:cBhvr>
                                      <p:to>
                                        <p:strVal val="hidden"/>
                                      </p:to>
                                    </p:set>
                                  </p:childTnLst>
                                </p:cTn>
                              </p:par>
                            </p:childTnLst>
                          </p:cTn>
                        </p:par>
                        <p:par>
                          <p:cTn id="141" fill="hold">
                            <p:stCondLst>
                              <p:cond delay="6000"/>
                            </p:stCondLst>
                            <p:childTnLst>
                              <p:par>
                                <p:cTn id="142" presetID="37" presetClass="exit" presetSubtype="0" fill="hold" grpId="1" nodeType="afterEffect">
                                  <p:stCondLst>
                                    <p:cond delay="0"/>
                                  </p:stCondLst>
                                  <p:childTnLst>
                                    <p:animEffect transition="out" filter="fade">
                                      <p:cBhvr>
                                        <p:cTn id="143" dur="500"/>
                                        <p:tgtEl>
                                          <p:spTgt spid="5">
                                            <p:graphicEl>
                                              <a:dgm id="{DA0D3F57-50DC-4A3A-9A55-FAA34F88DE8C}"/>
                                            </p:graphicEl>
                                          </p:spTgt>
                                        </p:tgtEl>
                                      </p:cBhvr>
                                    </p:animEffect>
                                    <p:anim calcmode="lin" valueType="num">
                                      <p:cBhvr>
                                        <p:cTn id="144" dur="500"/>
                                        <p:tgtEl>
                                          <p:spTgt spid="5">
                                            <p:graphicEl>
                                              <a:dgm id="{DA0D3F57-50DC-4A3A-9A55-FAA34F88DE8C}"/>
                                            </p:graphicEl>
                                          </p:spTgt>
                                        </p:tgtEl>
                                        <p:attrNameLst>
                                          <p:attrName>ppt_x</p:attrName>
                                        </p:attrNameLst>
                                      </p:cBhvr>
                                      <p:tavLst>
                                        <p:tav tm="0">
                                          <p:val>
                                            <p:strVal val="ppt_x"/>
                                          </p:val>
                                        </p:tav>
                                        <p:tav tm="100000">
                                          <p:val>
                                            <p:strVal val="ppt_x"/>
                                          </p:val>
                                        </p:tav>
                                      </p:tavLst>
                                    </p:anim>
                                    <p:anim calcmode="lin" valueType="num">
                                      <p:cBhvr>
                                        <p:cTn id="145" dur="50" decel="100000"/>
                                        <p:tgtEl>
                                          <p:spTgt spid="5">
                                            <p:graphicEl>
                                              <a:dgm id="{DA0D3F57-50DC-4A3A-9A55-FAA34F88DE8C}"/>
                                            </p:graphicEl>
                                          </p:spTgt>
                                        </p:tgtEl>
                                        <p:attrNameLst>
                                          <p:attrName>ppt_y</p:attrName>
                                        </p:attrNameLst>
                                      </p:cBhvr>
                                      <p:tavLst>
                                        <p:tav tm="0">
                                          <p:val>
                                            <p:strVal val="ppt_y"/>
                                          </p:val>
                                        </p:tav>
                                        <p:tav tm="100000">
                                          <p:val>
                                            <p:strVal val="ppt_y-.03"/>
                                          </p:val>
                                        </p:tav>
                                      </p:tavLst>
                                    </p:anim>
                                    <p:anim calcmode="lin" valueType="num">
                                      <p:cBhvr>
                                        <p:cTn id="146" dur="450" accel="100000">
                                          <p:stCondLst>
                                            <p:cond delay="50"/>
                                          </p:stCondLst>
                                        </p:cTn>
                                        <p:tgtEl>
                                          <p:spTgt spid="5">
                                            <p:graphicEl>
                                              <a:dgm id="{DA0D3F57-50DC-4A3A-9A55-FAA34F88DE8C}"/>
                                            </p:graphicEl>
                                          </p:spTgt>
                                        </p:tgtEl>
                                        <p:attrNameLst>
                                          <p:attrName>ppt_y</p:attrName>
                                        </p:attrNameLst>
                                      </p:cBhvr>
                                      <p:tavLst>
                                        <p:tav tm="0">
                                          <p:val>
                                            <p:strVal val="ppt_y"/>
                                          </p:val>
                                        </p:tav>
                                        <p:tav tm="100000">
                                          <p:val>
                                            <p:strVal val="ppt_y+1"/>
                                          </p:val>
                                        </p:tav>
                                      </p:tavLst>
                                    </p:anim>
                                    <p:set>
                                      <p:cBhvr>
                                        <p:cTn id="147" dur="1" fill="hold">
                                          <p:stCondLst>
                                            <p:cond delay="499"/>
                                          </p:stCondLst>
                                        </p:cTn>
                                        <p:tgtEl>
                                          <p:spTgt spid="5">
                                            <p:graphicEl>
                                              <a:dgm id="{DA0D3F57-50DC-4A3A-9A55-FAA34F88DE8C}"/>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5" grpId="1">
        <p:bldSub>
          <a:bldDgm bld="one" rev="1"/>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81000" y="100549"/>
            <a:ext cx="9601200" cy="7109639"/>
          </a:xfrm>
          <a:prstGeom prst="rect">
            <a:avLst/>
          </a:prstGeom>
        </p:spPr>
        <p:txBody>
          <a:bodyPr wrap="square">
            <a:spAutoFit/>
          </a:bodyPr>
          <a:lstStyle/>
          <a:p>
            <a:pPr marL="228600" indent="-228600" algn="just">
              <a:lnSpc>
                <a:spcPct val="150000"/>
              </a:lnSpc>
              <a:buFont typeface="+mj-lt"/>
              <a:buAutoNum type="arabicPeriod"/>
              <a:defRPr/>
            </a:pPr>
            <a:r>
              <a:rPr lang="en-GB" sz="2400" dirty="0" smtClean="0">
                <a:latin typeface="Garamond" pitchFamily="18" charset="0"/>
              </a:rPr>
              <a:t>Right </a:t>
            </a:r>
            <a:r>
              <a:rPr lang="en-GB" sz="2400" dirty="0">
                <a:latin typeface="Garamond" pitchFamily="18" charset="0"/>
              </a:rPr>
              <a:t>atrial pressure: An increase in right atrial pressure decreases venous return</a:t>
            </a:r>
            <a:r>
              <a:rPr lang="en-US" sz="2400" dirty="0">
                <a:latin typeface="Garamond" pitchFamily="18" charset="0"/>
              </a:rPr>
              <a:t>.</a:t>
            </a:r>
          </a:p>
          <a:p>
            <a:pPr marL="228600" indent="-228600" algn="just">
              <a:lnSpc>
                <a:spcPct val="150000"/>
              </a:lnSpc>
              <a:buFont typeface="+mj-lt"/>
              <a:buNone/>
              <a:defRPr/>
            </a:pPr>
            <a:r>
              <a:rPr lang="en-US" sz="2400" dirty="0">
                <a:latin typeface="Garamond" pitchFamily="18" charset="0"/>
              </a:rPr>
              <a:t>Venous return=arterial pressure- right atrial pr./Total peripheral resistance</a:t>
            </a:r>
          </a:p>
          <a:p>
            <a:pPr marL="228600" indent="-228600" algn="just">
              <a:lnSpc>
                <a:spcPct val="150000"/>
              </a:lnSpc>
              <a:buFont typeface="+mj-lt"/>
              <a:buNone/>
              <a:defRPr/>
            </a:pPr>
            <a:r>
              <a:rPr lang="en-GB" sz="2400" dirty="0" smtClean="0">
                <a:latin typeface="Garamond" pitchFamily="18" charset="0"/>
              </a:rPr>
              <a:t>2</a:t>
            </a:r>
            <a:r>
              <a:rPr lang="en-GB" sz="2400" dirty="0">
                <a:latin typeface="Garamond" pitchFamily="18" charset="0"/>
              </a:rPr>
              <a:t>. Total blood volume : An increase in total  blood volume increases venous return. </a:t>
            </a:r>
            <a:r>
              <a:rPr lang="en-US" sz="2400" dirty="0">
                <a:latin typeface="Garamond" pitchFamily="18" charset="0"/>
              </a:rPr>
              <a:t> B.V can be increased by I.V</a:t>
            </a:r>
            <a:r>
              <a:rPr lang="en-US" sz="2400" dirty="0" smtClean="0">
                <a:latin typeface="Garamond" pitchFamily="18" charset="0"/>
              </a:rPr>
              <a:t>. fluid </a:t>
            </a:r>
            <a:r>
              <a:rPr lang="en-US" sz="2400" dirty="0">
                <a:latin typeface="Garamond" pitchFamily="18" charset="0"/>
              </a:rPr>
              <a:t>&amp; blood transfusion</a:t>
            </a:r>
            <a:endParaRPr lang="en-GB" sz="2400" dirty="0">
              <a:latin typeface="Garamond" pitchFamily="18" charset="0"/>
            </a:endParaRPr>
          </a:p>
          <a:p>
            <a:pPr marL="228600" indent="-228600" algn="just">
              <a:lnSpc>
                <a:spcPct val="150000"/>
              </a:lnSpc>
              <a:buFont typeface="+mj-lt"/>
              <a:buNone/>
              <a:defRPr/>
            </a:pPr>
            <a:r>
              <a:rPr lang="en-GB" sz="2400" dirty="0">
                <a:latin typeface="Garamond" pitchFamily="18" charset="0"/>
              </a:rPr>
              <a:t>3. </a:t>
            </a:r>
            <a:r>
              <a:rPr lang="en-GB" sz="2400" dirty="0" err="1">
                <a:latin typeface="Garamond" pitchFamily="18" charset="0"/>
              </a:rPr>
              <a:t>Venoconstriction</a:t>
            </a:r>
            <a:r>
              <a:rPr lang="en-GB" sz="2400" dirty="0">
                <a:latin typeface="Garamond" pitchFamily="18" charset="0"/>
              </a:rPr>
              <a:t>: Constriction of the veins reduces the size of the venous reservoirs, decreasing venous pooling and thus increasing venous return</a:t>
            </a:r>
          </a:p>
          <a:p>
            <a:pPr marL="228600" indent="-228600" algn="just">
              <a:lnSpc>
                <a:spcPct val="150000"/>
              </a:lnSpc>
              <a:buFont typeface="+mj-lt"/>
              <a:buNone/>
              <a:defRPr/>
            </a:pPr>
            <a:r>
              <a:rPr lang="en-GB" sz="2400" dirty="0">
                <a:latin typeface="Garamond" pitchFamily="18" charset="0"/>
              </a:rPr>
              <a:t>4. Respiratory pump: During </a:t>
            </a:r>
            <a:r>
              <a:rPr lang="en-GB" sz="2400" dirty="0">
                <a:solidFill>
                  <a:schemeClr val="accent6"/>
                </a:solidFill>
                <a:latin typeface="Garamond" pitchFamily="18" charset="0"/>
              </a:rPr>
              <a:t>inspiration</a:t>
            </a:r>
            <a:r>
              <a:rPr lang="en-GB" sz="2400" dirty="0">
                <a:latin typeface="Garamond" pitchFamily="18" charset="0"/>
              </a:rPr>
              <a:t>, the venous return increases because of a decrease in right atrial pressure by the increased negative intra pleural pr.</a:t>
            </a:r>
          </a:p>
          <a:p>
            <a:pPr marL="228600" indent="-228600" algn="just">
              <a:lnSpc>
                <a:spcPct val="150000"/>
              </a:lnSpc>
              <a:buFont typeface="+mj-lt"/>
              <a:buNone/>
              <a:defRPr/>
            </a:pPr>
            <a:r>
              <a:rPr lang="en-GB" sz="2400" dirty="0">
                <a:latin typeface="Garamond" pitchFamily="18" charset="0"/>
              </a:rPr>
              <a:t>5. skeletal Muscle pump: muscular activity increases venous return as a result of the pumping action of skeletal muscle.</a:t>
            </a:r>
          </a:p>
          <a:p>
            <a:pPr marL="228600" indent="-228600" algn="just">
              <a:lnSpc>
                <a:spcPct val="150000"/>
              </a:lnSpc>
              <a:buFont typeface="+mj-lt"/>
              <a:buNone/>
              <a:defRPr/>
            </a:pPr>
            <a:r>
              <a:rPr lang="en-GB" sz="2400" dirty="0">
                <a:latin typeface="Garamond" pitchFamily="18" charset="0"/>
              </a:rPr>
              <a:t>6.  Gravity: Standing decreases venous return</a:t>
            </a:r>
          </a:p>
          <a:p>
            <a:pPr>
              <a:defRPr/>
            </a:pPr>
            <a:endParaRPr lang="en-GB" sz="2400" dirty="0"/>
          </a:p>
        </p:txBody>
      </p:sp>
    </p:spTree>
    <p:extLst>
      <p:ext uri="{BB962C8B-B14F-4D97-AF65-F5344CB8AC3E}">
        <p14:creationId xmlns:p14="http://schemas.microsoft.com/office/powerpoint/2010/main" val="3298405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7223" y="34655"/>
            <a:ext cx="9368118" cy="671927"/>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48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w="3175" cmpd="sng">
                  <a:noFill/>
                </a:ln>
                <a:solidFill>
                  <a:srgbClr val="FF0000"/>
                </a:solidFill>
                <a:effectLst/>
                <a:uLnTx/>
                <a:uFillTx/>
                <a:latin typeface="Garamond"/>
                <a:ea typeface="+mj-ea"/>
                <a:cs typeface="+mj-cs"/>
              </a:rPr>
              <a:t>The Coronary Circulation</a:t>
            </a:r>
            <a:endParaRPr kumimoji="0" lang="en-US" sz="4800" b="0" i="0" u="none" strike="noStrike" kern="1200" cap="none" spc="0" normalizeH="0" baseline="0" noProof="0" dirty="0">
              <a:ln w="3175" cmpd="sng">
                <a:noFill/>
              </a:ln>
              <a:solidFill>
                <a:srgbClr val="FF0000"/>
              </a:solidFill>
              <a:effectLst/>
              <a:uLnTx/>
              <a:uFillTx/>
              <a:latin typeface="Garamond"/>
              <a:ea typeface="+mj-ea"/>
              <a:cs typeface="+mj-cs"/>
            </a:endParaRPr>
          </a:p>
        </p:txBody>
      </p:sp>
      <p:pic>
        <p:nvPicPr>
          <p:cNvPr id="4" name="Picture 2"/>
          <p:cNvPicPr>
            <a:picLocks noChangeAspect="1" noChangeArrowheads="1"/>
          </p:cNvPicPr>
          <p:nvPr/>
        </p:nvPicPr>
        <p:blipFill>
          <a:blip r:embed="rId2"/>
          <a:srcRect/>
          <a:stretch>
            <a:fillRect/>
          </a:stretch>
        </p:blipFill>
        <p:spPr bwMode="auto">
          <a:xfrm>
            <a:off x="1183342" y="824345"/>
            <a:ext cx="7654738" cy="3591791"/>
          </a:xfrm>
          <a:prstGeom prst="rect">
            <a:avLst/>
          </a:prstGeom>
          <a:noFill/>
          <a:ln w="9525">
            <a:noFill/>
            <a:miter lim="800000"/>
            <a:headEnd/>
            <a:tailEnd/>
          </a:ln>
          <a:effectLst/>
        </p:spPr>
      </p:pic>
      <p:sp>
        <p:nvSpPr>
          <p:cNvPr id="5" name="Content Placeholder 2"/>
          <p:cNvSpPr txBox="1">
            <a:spLocks/>
          </p:cNvSpPr>
          <p:nvPr/>
        </p:nvSpPr>
        <p:spPr>
          <a:xfrm>
            <a:off x="482100" y="4416137"/>
            <a:ext cx="8798364" cy="2662043"/>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4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 The coronary circulation refers to the vessels that supply and drain the heart.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4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Coronary arteries are named as such due to the way they encircle the heart, much like a crown.</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4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An arterial circle surrounds the heart in coronary (AV) sulcus. From this arterial circle an arterial loop runs in the anterior &amp; inferior </a:t>
            </a:r>
            <a:r>
              <a:rPr kumimoji="0" lang="en-US" sz="2400" b="0" i="0" u="none" strike="noStrike" kern="1200" cap="none" spc="0" normalizeH="0" baseline="0" noProof="0" dirty="0" err="1" smtClean="0">
                <a:ln>
                  <a:noFill/>
                </a:ln>
                <a:solidFill>
                  <a:sysClr val="windowText" lastClr="000000">
                    <a:lumMod val="85000"/>
                    <a:lumOff val="15000"/>
                  </a:sysClr>
                </a:solidFill>
                <a:effectLst/>
                <a:uLnTx/>
                <a:uFillTx/>
                <a:latin typeface="Garamond"/>
                <a:ea typeface="+mn-ea"/>
                <a:cs typeface="+mn-cs"/>
              </a:rPr>
              <a:t>interventricular</a:t>
            </a:r>
            <a:r>
              <a:rPr kumimoji="0" lang="en-US" sz="24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 grooves.</a:t>
            </a:r>
            <a:endParaRPr kumimoji="0" lang="en-US" sz="2400" b="0" i="0" u="none" strike="noStrike" kern="1200" cap="none" spc="0" normalizeH="0" baseline="0" noProof="0" dirty="0">
              <a:ln>
                <a:noFill/>
              </a:ln>
              <a:solidFill>
                <a:sysClr val="windowText" lastClr="000000">
                  <a:lumMod val="85000"/>
                  <a:lumOff val="15000"/>
                </a:sysClr>
              </a:solidFill>
              <a:effectLst/>
              <a:uLnTx/>
              <a:uFillTx/>
              <a:latin typeface="Garamond"/>
              <a:ea typeface="+mn-ea"/>
              <a:cs typeface="+mn-cs"/>
            </a:endParaRPr>
          </a:p>
        </p:txBody>
      </p:sp>
    </p:spTree>
    <p:extLst>
      <p:ext uri="{BB962C8B-B14F-4D97-AF65-F5344CB8AC3E}">
        <p14:creationId xmlns:p14="http://schemas.microsoft.com/office/powerpoint/2010/main" val="4026192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8798362" cy="706582"/>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w="3175" cmpd="sng">
                  <a:noFill/>
                </a:ln>
                <a:solidFill>
                  <a:srgbClr val="FF0000"/>
                </a:solidFill>
                <a:effectLst/>
                <a:uLnTx/>
                <a:uFillTx/>
                <a:latin typeface="Garamond"/>
                <a:ea typeface="+mj-ea"/>
                <a:cs typeface="+mj-cs"/>
              </a:rPr>
              <a:t>The Arterial Supply of the Heart</a:t>
            </a:r>
            <a:r>
              <a:rPr kumimoji="0" lang="en-US" sz="4000" b="0" i="0" u="none" strike="noStrike" kern="1200" cap="none" spc="0" normalizeH="0" baseline="0" noProof="0" dirty="0" smtClean="0">
                <a:ln w="3175" cmpd="sng">
                  <a:noFill/>
                </a:ln>
                <a:solidFill>
                  <a:sysClr val="windowText" lastClr="000000">
                    <a:lumMod val="85000"/>
                    <a:lumOff val="15000"/>
                  </a:sysClr>
                </a:solidFill>
                <a:effectLst/>
                <a:uLnTx/>
                <a:uFillTx/>
                <a:latin typeface="Garamond"/>
                <a:ea typeface="+mj-ea"/>
                <a:cs typeface="+mj-cs"/>
              </a:rPr>
              <a:t> </a:t>
            </a:r>
            <a:endParaRPr kumimoji="0" lang="en-US" sz="4000" b="0" i="0" u="none" strike="noStrike" kern="1200" cap="none" spc="0" normalizeH="0" baseline="0" noProof="0" dirty="0">
              <a:ln w="3175" cmpd="sng">
                <a:noFill/>
              </a:ln>
              <a:solidFill>
                <a:sysClr val="windowText" lastClr="000000">
                  <a:lumMod val="85000"/>
                  <a:lumOff val="15000"/>
                </a:sysClr>
              </a:solidFill>
              <a:effectLst/>
              <a:uLnTx/>
              <a:uFillTx/>
              <a:latin typeface="Garamond"/>
              <a:ea typeface="+mj-ea"/>
              <a:cs typeface="+mj-cs"/>
            </a:endParaRPr>
          </a:p>
        </p:txBody>
      </p:sp>
      <p:sp>
        <p:nvSpPr>
          <p:cNvPr id="3" name="Content Placeholder 2"/>
          <p:cNvSpPr txBox="1">
            <a:spLocks/>
          </p:cNvSpPr>
          <p:nvPr/>
        </p:nvSpPr>
        <p:spPr>
          <a:xfrm>
            <a:off x="295835" y="593174"/>
            <a:ext cx="8798364" cy="266204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The Arterial Supply of the Heart is mostly supplied by 2 coronary arteries, which originate from the ascending aorta immediately above the aortic valve	from the aortic sinuses.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The coronary arteries and their branches run on the surface of heart being located inside the </a:t>
            </a:r>
            <a:r>
              <a:rPr kumimoji="0" lang="en-US" sz="2000" b="0" i="0" u="none" strike="noStrike" kern="1200" cap="none" spc="0" normalizeH="0" baseline="0" noProof="0" dirty="0" err="1" smtClean="0">
                <a:ln>
                  <a:noFill/>
                </a:ln>
                <a:solidFill>
                  <a:sysClr val="windowText" lastClr="000000">
                    <a:lumMod val="85000"/>
                    <a:lumOff val="15000"/>
                  </a:sysClr>
                </a:solidFill>
                <a:effectLst/>
                <a:uLnTx/>
                <a:uFillTx/>
                <a:latin typeface="Garamond"/>
                <a:ea typeface="+mn-ea"/>
                <a:cs typeface="+mn-cs"/>
              </a:rPr>
              <a:t>subpericardial</a:t>
            </a:r>
            <a:r>
              <a:rPr kumimoji="0" lang="en-US" sz="20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 </a:t>
            </a:r>
            <a:r>
              <a:rPr kumimoji="0" lang="en-US" sz="2000" b="0" i="0" u="none" strike="noStrike" kern="1200" cap="none" spc="0" normalizeH="0" baseline="0" noProof="0" dirty="0" err="1" smtClean="0">
                <a:ln>
                  <a:noFill/>
                </a:ln>
                <a:solidFill>
                  <a:sysClr val="windowText" lastClr="000000">
                    <a:lumMod val="85000"/>
                    <a:lumOff val="15000"/>
                  </a:sysClr>
                </a:solidFill>
                <a:effectLst/>
                <a:uLnTx/>
                <a:uFillTx/>
                <a:latin typeface="Garamond"/>
                <a:ea typeface="+mn-ea"/>
                <a:cs typeface="+mn-cs"/>
              </a:rPr>
              <a:t>fibrofatty</a:t>
            </a:r>
            <a:r>
              <a:rPr kumimoji="0" lang="en-US" sz="20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 tissue.</a:t>
            </a:r>
          </a:p>
          <a:p>
            <a:pPr marL="742950"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Coronary arteries are vasa </a:t>
            </a:r>
            <a:r>
              <a:rPr kumimoji="0" lang="en-US" b="0" i="0" u="none" strike="noStrike" kern="1200" cap="none" spc="0" normalizeH="0" baseline="0" noProof="0" dirty="0" err="1" smtClean="0">
                <a:ln>
                  <a:noFill/>
                </a:ln>
                <a:solidFill>
                  <a:sysClr val="windowText" lastClr="000000">
                    <a:lumMod val="85000"/>
                    <a:lumOff val="15000"/>
                  </a:sysClr>
                </a:solidFill>
                <a:effectLst/>
                <a:uLnTx/>
                <a:uFillTx/>
                <a:latin typeface="Garamond"/>
                <a:ea typeface="+mn-ea"/>
                <a:cs typeface="+mn-cs"/>
              </a:rPr>
              <a:t>vasorum</a:t>
            </a:r>
            <a:r>
              <a:rPr kumimoji="0" lang="en-US"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 of the ascending aorta.</a:t>
            </a:r>
          </a:p>
          <a:p>
            <a:pPr marL="742950"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Anatomically coronary arteries are not end-arteries but functionally they behave like end-arteries.</a:t>
            </a:r>
            <a:endParaRPr kumimoji="0" lang="en-US" b="0" i="0" u="none" strike="noStrike" kern="1200" cap="none" spc="0" normalizeH="0" baseline="0" noProof="0" dirty="0">
              <a:ln>
                <a:noFill/>
              </a:ln>
              <a:solidFill>
                <a:sysClr val="windowText" lastClr="000000">
                  <a:lumMod val="85000"/>
                  <a:lumOff val="15000"/>
                </a:sysClr>
              </a:solidFill>
              <a:effectLst/>
              <a:uLnTx/>
              <a:uFillTx/>
              <a:latin typeface="Garamond"/>
              <a:ea typeface="+mn-ea"/>
              <a:cs typeface="+mn-cs"/>
            </a:endParaRPr>
          </a:p>
        </p:txBody>
      </p:sp>
      <p:sp>
        <p:nvSpPr>
          <p:cNvPr id="4" name="Title 1"/>
          <p:cNvSpPr txBox="1">
            <a:spLocks/>
          </p:cNvSpPr>
          <p:nvPr/>
        </p:nvSpPr>
        <p:spPr>
          <a:xfrm>
            <a:off x="283654" y="3124200"/>
            <a:ext cx="8798362" cy="100753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w="3175" cmpd="sng">
                  <a:noFill/>
                </a:ln>
                <a:solidFill>
                  <a:srgbClr val="FF0000"/>
                </a:solidFill>
                <a:effectLst/>
                <a:uLnTx/>
                <a:uFillTx/>
                <a:latin typeface="Garamond"/>
                <a:ea typeface="+mj-ea"/>
                <a:cs typeface="+mj-cs"/>
              </a:rPr>
              <a:t>Coronary Arteries</a:t>
            </a:r>
            <a:endParaRPr kumimoji="0" lang="en-US" sz="4000" b="0" i="0" u="none" strike="noStrike" kern="1200" cap="none" spc="0" normalizeH="0" baseline="0" noProof="0" dirty="0">
              <a:ln w="3175" cmpd="sng">
                <a:noFill/>
              </a:ln>
              <a:solidFill>
                <a:srgbClr val="FF0000"/>
              </a:solidFill>
              <a:effectLst/>
              <a:uLnTx/>
              <a:uFillTx/>
              <a:latin typeface="Garamond"/>
              <a:ea typeface="+mj-ea"/>
              <a:cs typeface="+mj-cs"/>
            </a:endParaRPr>
          </a:p>
        </p:txBody>
      </p:sp>
      <p:sp>
        <p:nvSpPr>
          <p:cNvPr id="5" name="Content Placeholder 2"/>
          <p:cNvSpPr txBox="1">
            <a:spLocks/>
          </p:cNvSpPr>
          <p:nvPr/>
        </p:nvSpPr>
        <p:spPr>
          <a:xfrm>
            <a:off x="541032" y="4187152"/>
            <a:ext cx="8798364" cy="266204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There are two main coronary arteries which branch to supply the entire heart.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They are named the left and right coronary arteries, and arise from the left and right aortic sinuses  within the aorta.</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The aortic sinuses are small openings found within the aorta behind the left and right flaps of the aortic valve.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When the heart is relaxed, the back-flow of blood fills these valve pockets, therefore allowing blood to enter the coronary arteries.</a:t>
            </a:r>
            <a:endParaRPr kumimoji="0" lang="en-US" sz="2000" b="0" i="0" u="none" strike="noStrike" kern="1200" cap="none" spc="0" normalizeH="0" baseline="0" noProof="0" dirty="0">
              <a:ln>
                <a:noFill/>
              </a:ln>
              <a:solidFill>
                <a:sysClr val="windowText" lastClr="000000">
                  <a:lumMod val="85000"/>
                  <a:lumOff val="15000"/>
                </a:sysClr>
              </a:solidFill>
              <a:effectLst/>
              <a:uLnTx/>
              <a:uFillTx/>
              <a:latin typeface="Garamond"/>
              <a:ea typeface="+mn-ea"/>
              <a:cs typeface="+mn-cs"/>
            </a:endParaRPr>
          </a:p>
        </p:txBody>
      </p:sp>
    </p:spTree>
    <p:extLst>
      <p:ext uri="{BB962C8B-B14F-4D97-AF65-F5344CB8AC3E}">
        <p14:creationId xmlns:p14="http://schemas.microsoft.com/office/powerpoint/2010/main" val="1386586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071"/>
            <a:ext cx="9959788" cy="679512"/>
          </a:xfrm>
          <a:prstGeom prst="rect">
            <a:avLst/>
          </a:prstGeom>
          <a:effectLst/>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w="3175" cmpd="sng">
                  <a:noFill/>
                </a:ln>
                <a:solidFill>
                  <a:srgbClr val="FF0000"/>
                </a:solidFill>
                <a:effectLst/>
                <a:uLnTx/>
                <a:uFillTx/>
                <a:latin typeface="Garamond"/>
                <a:ea typeface="+mj-ea"/>
                <a:cs typeface="+mj-cs"/>
              </a:rPr>
              <a:t>Characteristics of Coronary Arteries </a:t>
            </a:r>
            <a:endParaRPr kumimoji="0" lang="en-US" sz="4000" b="0" i="0" u="none" strike="noStrike" kern="1200" cap="none" spc="0" normalizeH="0" baseline="0" noProof="0" dirty="0">
              <a:ln w="3175" cmpd="sng">
                <a:noFill/>
              </a:ln>
              <a:solidFill>
                <a:srgbClr val="FF0000"/>
              </a:solidFill>
              <a:effectLst/>
              <a:uLnTx/>
              <a:uFillTx/>
              <a:latin typeface="Garamond"/>
              <a:ea typeface="+mj-ea"/>
              <a:cs typeface="+mj-cs"/>
            </a:endParaRPr>
          </a:p>
        </p:txBody>
      </p:sp>
      <p:sp>
        <p:nvSpPr>
          <p:cNvPr id="3" name="Content Placeholder 2"/>
          <p:cNvSpPr txBox="1">
            <a:spLocks/>
          </p:cNvSpPr>
          <p:nvPr/>
        </p:nvSpPr>
        <p:spPr>
          <a:xfrm>
            <a:off x="690282" y="626785"/>
            <a:ext cx="9269506" cy="266204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914400" marR="0" lvl="1" indent="-457200" algn="l" defTabSz="457200" rtl="0" eaLnBrk="1" fontAlgn="auto" latinLnBrk="0" hangingPunct="1">
              <a:lnSpc>
                <a:spcPct val="100000"/>
              </a:lnSpc>
              <a:spcBef>
                <a:spcPct val="20000"/>
              </a:spcBef>
              <a:spcAft>
                <a:spcPts val="600"/>
              </a:spcAft>
              <a:buClr>
                <a:srgbClr val="83992A"/>
              </a:buClr>
              <a:buSzPct val="115000"/>
              <a:buFont typeface="+mj-lt"/>
              <a:buAutoNum type="alphaUcPeriod"/>
              <a:tabLst/>
              <a:defRPr/>
            </a:pPr>
            <a:r>
              <a:rPr kumimoji="0" lang="en-US" sz="20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Coronary arteries are vasa </a:t>
            </a:r>
            <a:r>
              <a:rPr kumimoji="0" lang="en-US" sz="2000" b="0" i="0" u="none" strike="noStrike" kern="1200" cap="none" spc="0" normalizeH="0" baseline="0" noProof="0" dirty="0" err="1" smtClean="0">
                <a:ln>
                  <a:noFill/>
                </a:ln>
                <a:solidFill>
                  <a:sysClr val="windowText" lastClr="000000">
                    <a:lumMod val="85000"/>
                    <a:lumOff val="15000"/>
                  </a:sysClr>
                </a:solidFill>
                <a:effectLst/>
                <a:uLnTx/>
                <a:uFillTx/>
                <a:latin typeface="Garamond"/>
                <a:ea typeface="+mn-ea"/>
                <a:cs typeface="+mn-cs"/>
              </a:rPr>
              <a:t>vasorum</a:t>
            </a:r>
            <a:r>
              <a:rPr kumimoji="0" lang="en-US" sz="20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 of the ascending aorta.</a:t>
            </a:r>
          </a:p>
          <a:p>
            <a:pPr marL="914400" marR="0" lvl="1" indent="-457200" algn="l" defTabSz="457200" rtl="0" eaLnBrk="1" fontAlgn="auto" latinLnBrk="0" hangingPunct="1">
              <a:lnSpc>
                <a:spcPct val="100000"/>
              </a:lnSpc>
              <a:spcBef>
                <a:spcPct val="20000"/>
              </a:spcBef>
              <a:spcAft>
                <a:spcPts val="600"/>
              </a:spcAft>
              <a:buClr>
                <a:srgbClr val="83992A"/>
              </a:buClr>
              <a:buSzPct val="115000"/>
              <a:buFont typeface="+mj-lt"/>
              <a:buAutoNum type="alphaUcPeriod"/>
              <a:tabLst/>
              <a:defRPr/>
            </a:pPr>
            <a:r>
              <a:rPr kumimoji="0" lang="en-US" sz="20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Anatomically coronary arteries are not end-arteries but functionally they behave like end-arteries.</a:t>
            </a:r>
          </a:p>
          <a:p>
            <a:pPr marL="914400" marR="0" lvl="1" indent="-457200" algn="l" defTabSz="457200" rtl="0" eaLnBrk="1" fontAlgn="auto" latinLnBrk="0" hangingPunct="1">
              <a:lnSpc>
                <a:spcPct val="100000"/>
              </a:lnSpc>
              <a:spcBef>
                <a:spcPct val="20000"/>
              </a:spcBef>
              <a:spcAft>
                <a:spcPts val="600"/>
              </a:spcAft>
              <a:buClr>
                <a:srgbClr val="83992A"/>
              </a:buClr>
              <a:buSzPct val="115000"/>
              <a:buFont typeface="+mj-lt"/>
              <a:buAutoNum type="alphaUcPeriod"/>
              <a:tabLst/>
              <a:defRPr/>
            </a:pPr>
            <a:r>
              <a:rPr kumimoji="0" lang="en-US" sz="20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The only branches of ascending aorta.</a:t>
            </a:r>
          </a:p>
          <a:p>
            <a:pPr marL="914400" marR="0" lvl="1" indent="-457200" algn="l" defTabSz="457200" rtl="0" eaLnBrk="1" fontAlgn="auto" latinLnBrk="0" hangingPunct="1">
              <a:lnSpc>
                <a:spcPct val="100000"/>
              </a:lnSpc>
              <a:spcBef>
                <a:spcPct val="20000"/>
              </a:spcBef>
              <a:spcAft>
                <a:spcPts val="600"/>
              </a:spcAft>
              <a:buClr>
                <a:srgbClr val="83992A"/>
              </a:buClr>
              <a:buSzPct val="115000"/>
              <a:buFont typeface="+mj-lt"/>
              <a:buAutoNum type="alphaUcPeriod"/>
              <a:tabLst/>
              <a:defRPr/>
            </a:pPr>
            <a:r>
              <a:rPr kumimoji="0" lang="en-US" sz="2000" b="0" i="0" u="none" strike="noStrike" kern="1200" cap="none" spc="0" normalizeH="0" baseline="0" noProof="0" dirty="0" smtClean="0">
                <a:ln>
                  <a:noFill/>
                </a:ln>
                <a:solidFill>
                  <a:sysClr val="windowText" lastClr="000000">
                    <a:lumMod val="85000"/>
                    <a:lumOff val="15000"/>
                  </a:sysClr>
                </a:solidFill>
                <a:effectLst/>
                <a:uLnTx/>
                <a:uFillTx/>
                <a:latin typeface="Garamond"/>
                <a:ea typeface="+mn-ea"/>
                <a:cs typeface="+mn-cs"/>
              </a:rPr>
              <a:t>The only arteries which get filled up during diastole of heart.</a:t>
            </a:r>
            <a:endParaRPr kumimoji="0" lang="en-US" sz="2000" b="0" i="0" u="none" strike="noStrike" kern="1200" cap="none" spc="0" normalizeH="0" baseline="0" noProof="0" dirty="0">
              <a:ln>
                <a:noFill/>
              </a:ln>
              <a:solidFill>
                <a:sysClr val="windowText" lastClr="000000">
                  <a:lumMod val="85000"/>
                  <a:lumOff val="15000"/>
                </a:sysClr>
              </a:solidFill>
              <a:effectLst/>
              <a:uLnTx/>
              <a:uFillTx/>
              <a:latin typeface="Garamond"/>
              <a:ea typeface="+mn-ea"/>
              <a:cs typeface="+mn-cs"/>
            </a:endParaRPr>
          </a:p>
        </p:txBody>
      </p:sp>
      <p:pic>
        <p:nvPicPr>
          <p:cNvPr id="4" name="Picture 2"/>
          <p:cNvPicPr>
            <a:picLocks noChangeAspect="1" noChangeArrowheads="1"/>
          </p:cNvPicPr>
          <p:nvPr/>
        </p:nvPicPr>
        <p:blipFill>
          <a:blip r:embed="rId2"/>
          <a:srcRect/>
          <a:stretch>
            <a:fillRect/>
          </a:stretch>
        </p:blipFill>
        <p:spPr bwMode="auto">
          <a:xfrm>
            <a:off x="394447" y="2296391"/>
            <a:ext cx="9565341" cy="4475018"/>
          </a:xfrm>
          <a:prstGeom prst="rect">
            <a:avLst/>
          </a:prstGeom>
          <a:noFill/>
          <a:ln w="9525">
            <a:noFill/>
            <a:miter lim="800000"/>
            <a:headEnd/>
            <a:tailEnd/>
          </a:ln>
          <a:effectLst/>
        </p:spPr>
      </p:pic>
    </p:spTree>
    <p:extLst>
      <p:ext uri="{BB962C8B-B14F-4D97-AF65-F5344CB8AC3E}">
        <p14:creationId xmlns:p14="http://schemas.microsoft.com/office/powerpoint/2010/main" val="2518731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p:cNvSpPr>
          <p:nvPr/>
        </p:nvSpPr>
        <p:spPr>
          <a:xfrm>
            <a:off x="1752600" y="2286000"/>
            <a:ext cx="6353175" cy="1859483"/>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6000" dirty="0" smtClean="0">
                <a:solidFill>
                  <a:srgbClr val="FF0000"/>
                </a:solidFill>
                <a:latin typeface="Algerian" pitchFamily="82" charset="0"/>
              </a:rPr>
              <a:t>Thank</a:t>
            </a:r>
            <a:r>
              <a:rPr lang="en-US" sz="6000" spc="-35" dirty="0" smtClean="0">
                <a:solidFill>
                  <a:srgbClr val="FF0000"/>
                </a:solidFill>
                <a:latin typeface="Algerian" pitchFamily="82" charset="0"/>
              </a:rPr>
              <a:t> </a:t>
            </a:r>
            <a:r>
              <a:rPr lang="en-US" sz="6000" dirty="0" smtClean="0">
                <a:solidFill>
                  <a:srgbClr val="FF0000"/>
                </a:solidFill>
                <a:latin typeface="Algerian" pitchFamily="82" charset="0"/>
              </a:rPr>
              <a:t>you</a:t>
            </a:r>
            <a:r>
              <a:rPr lang="en-US" sz="6000" spc="-30" dirty="0" smtClean="0">
                <a:solidFill>
                  <a:srgbClr val="FF0000"/>
                </a:solidFill>
                <a:latin typeface="Algerian" pitchFamily="82" charset="0"/>
              </a:rPr>
              <a:t> </a:t>
            </a:r>
            <a:r>
              <a:rPr lang="en-US" sz="6000" dirty="0" smtClean="0">
                <a:solidFill>
                  <a:srgbClr val="FF0000"/>
                </a:solidFill>
                <a:latin typeface="Algerian" pitchFamily="82" charset="0"/>
              </a:rPr>
              <a:t>for</a:t>
            </a:r>
            <a:r>
              <a:rPr lang="en-US" sz="6000" spc="-25" dirty="0" smtClean="0">
                <a:solidFill>
                  <a:srgbClr val="FF0000"/>
                </a:solidFill>
                <a:latin typeface="Algerian" pitchFamily="82" charset="0"/>
              </a:rPr>
              <a:t> </a:t>
            </a:r>
            <a:r>
              <a:rPr lang="en-US" sz="6000" dirty="0" smtClean="0">
                <a:solidFill>
                  <a:srgbClr val="FF0000"/>
                </a:solidFill>
                <a:latin typeface="Algerian" pitchFamily="82" charset="0"/>
              </a:rPr>
              <a:t>your</a:t>
            </a:r>
            <a:r>
              <a:rPr lang="en-US" sz="6000" spc="-25" dirty="0" smtClean="0">
                <a:solidFill>
                  <a:srgbClr val="FF0000"/>
                </a:solidFill>
                <a:latin typeface="Algerian" pitchFamily="82" charset="0"/>
              </a:rPr>
              <a:t> </a:t>
            </a:r>
            <a:r>
              <a:rPr lang="en-US" sz="6000" spc="-10" dirty="0" smtClean="0">
                <a:solidFill>
                  <a:srgbClr val="FF0000"/>
                </a:solidFill>
                <a:latin typeface="Algerian" pitchFamily="82" charset="0"/>
              </a:rPr>
              <a:t>attention</a:t>
            </a:r>
            <a:endParaRPr lang="en-US" sz="6000" dirty="0">
              <a:solidFill>
                <a:srgbClr val="FF0000"/>
              </a:solidFill>
              <a:latin typeface="Algerian" pitchFamily="82" charset="0"/>
            </a:endParaRPr>
          </a:p>
        </p:txBody>
      </p:sp>
    </p:spTree>
    <p:extLst>
      <p:ext uri="{BB962C8B-B14F-4D97-AF65-F5344CB8AC3E}">
        <p14:creationId xmlns:p14="http://schemas.microsoft.com/office/powerpoint/2010/main" val="4289247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2357" y="2473037"/>
            <a:ext cx="5187062" cy="3408625"/>
          </a:xfrm>
          <a:prstGeom prst="rect">
            <a:avLst/>
          </a:prstGeom>
        </p:spPr>
        <p:txBody>
          <a:bodyPr vert="horz" wrap="square" lIns="0" tIns="12700" rIns="0" bIns="0" rtlCol="0">
            <a:spAutoFit/>
          </a:bodyPr>
          <a:lstStyle/>
          <a:p>
            <a:pPr>
              <a:lnSpc>
                <a:spcPct val="100000"/>
              </a:lnSpc>
              <a:spcBef>
                <a:spcPts val="2705"/>
              </a:spcBef>
            </a:pPr>
            <a:endParaRPr sz="2400" dirty="0">
              <a:latin typeface="Garamond" pitchFamily="18" charset="0"/>
              <a:cs typeface="Arial MT"/>
            </a:endParaRPr>
          </a:p>
          <a:p>
            <a:pPr marL="586740" indent="-515620">
              <a:lnSpc>
                <a:spcPct val="100000"/>
              </a:lnSpc>
              <a:buAutoNum type="alphaLcPeriod"/>
              <a:tabLst>
                <a:tab pos="586740" algn="l"/>
              </a:tabLst>
            </a:pPr>
            <a:r>
              <a:rPr sz="2800" b="1" spc="-10" dirty="0" smtClean="0">
                <a:solidFill>
                  <a:srgbClr val="C00000"/>
                </a:solidFill>
                <a:latin typeface="Garamond" pitchFamily="18" charset="0"/>
                <a:cs typeface="Arial"/>
              </a:rPr>
              <a:t>A</a:t>
            </a:r>
            <a:r>
              <a:rPr lang="en-US" sz="2800" b="1" spc="-10" dirty="0" smtClean="0">
                <a:solidFill>
                  <a:srgbClr val="C00000"/>
                </a:solidFill>
                <a:latin typeface="Garamond" pitchFamily="18" charset="0"/>
                <a:cs typeface="Arial"/>
              </a:rPr>
              <a:t>rteries </a:t>
            </a:r>
            <a:endParaRPr sz="2800" dirty="0">
              <a:latin typeface="Garamond" pitchFamily="18" charset="0"/>
              <a:cs typeface="Arial"/>
            </a:endParaRPr>
          </a:p>
          <a:p>
            <a:pPr marL="586740" indent="-515620">
              <a:lnSpc>
                <a:spcPct val="100000"/>
              </a:lnSpc>
              <a:spcBef>
                <a:spcPts val="1680"/>
              </a:spcBef>
              <a:buAutoNum type="alphaLcPeriod"/>
              <a:tabLst>
                <a:tab pos="586740" algn="l"/>
              </a:tabLst>
            </a:pPr>
            <a:r>
              <a:rPr sz="2800" b="1" spc="-10" dirty="0" smtClean="0">
                <a:solidFill>
                  <a:srgbClr val="C00000"/>
                </a:solidFill>
                <a:latin typeface="Garamond" pitchFamily="18" charset="0"/>
                <a:cs typeface="Arial"/>
              </a:rPr>
              <a:t>Arterioles</a:t>
            </a:r>
            <a:r>
              <a:rPr lang="en-US" sz="2800" b="1" spc="-10" dirty="0" smtClean="0">
                <a:solidFill>
                  <a:srgbClr val="C00000"/>
                </a:solidFill>
                <a:latin typeface="Garamond" pitchFamily="18" charset="0"/>
                <a:cs typeface="Arial"/>
              </a:rPr>
              <a:t> </a:t>
            </a:r>
            <a:endParaRPr sz="2800" dirty="0">
              <a:latin typeface="Garamond" pitchFamily="18" charset="0"/>
              <a:cs typeface="Arial"/>
            </a:endParaRPr>
          </a:p>
          <a:p>
            <a:pPr marL="586740" indent="-515620">
              <a:lnSpc>
                <a:spcPct val="100000"/>
              </a:lnSpc>
              <a:spcBef>
                <a:spcPts val="1685"/>
              </a:spcBef>
              <a:buAutoNum type="alphaLcPeriod"/>
              <a:tabLst>
                <a:tab pos="586740" algn="l"/>
              </a:tabLst>
            </a:pPr>
            <a:r>
              <a:rPr sz="2800" b="1" spc="-10" dirty="0" smtClean="0">
                <a:solidFill>
                  <a:srgbClr val="C00000"/>
                </a:solidFill>
                <a:latin typeface="Garamond" pitchFamily="18" charset="0"/>
                <a:cs typeface="Arial"/>
              </a:rPr>
              <a:t>C</a:t>
            </a:r>
            <a:r>
              <a:rPr lang="en-US" sz="2800" b="1" spc="-10" dirty="0" smtClean="0">
                <a:solidFill>
                  <a:srgbClr val="C00000"/>
                </a:solidFill>
                <a:latin typeface="Garamond" pitchFamily="18" charset="0"/>
                <a:cs typeface="Arial"/>
              </a:rPr>
              <a:t>apillaries</a:t>
            </a:r>
            <a:endParaRPr sz="2800" dirty="0">
              <a:latin typeface="Garamond" pitchFamily="18" charset="0"/>
              <a:cs typeface="Arial"/>
            </a:endParaRPr>
          </a:p>
          <a:p>
            <a:pPr marL="586740" indent="-515620">
              <a:lnSpc>
                <a:spcPct val="100000"/>
              </a:lnSpc>
              <a:spcBef>
                <a:spcPts val="1680"/>
              </a:spcBef>
              <a:buAutoNum type="alphaLcPeriod"/>
              <a:tabLst>
                <a:tab pos="586740" algn="l"/>
              </a:tabLst>
            </a:pPr>
            <a:r>
              <a:rPr sz="2800" b="1" spc="-10" dirty="0" err="1" smtClean="0">
                <a:solidFill>
                  <a:srgbClr val="C00000"/>
                </a:solidFill>
                <a:latin typeface="Garamond" pitchFamily="18" charset="0"/>
                <a:cs typeface="Arial"/>
              </a:rPr>
              <a:t>Venul</a:t>
            </a:r>
            <a:r>
              <a:rPr lang="en-US" sz="2800" b="1" spc="-10" dirty="0" err="1" smtClean="0">
                <a:solidFill>
                  <a:srgbClr val="C00000"/>
                </a:solidFill>
                <a:latin typeface="Garamond" pitchFamily="18" charset="0"/>
                <a:cs typeface="Arial"/>
              </a:rPr>
              <a:t>es</a:t>
            </a:r>
            <a:endParaRPr sz="2800" dirty="0">
              <a:latin typeface="Garamond" pitchFamily="18" charset="0"/>
              <a:cs typeface="Arial"/>
            </a:endParaRPr>
          </a:p>
          <a:p>
            <a:pPr marL="586740" indent="-515620">
              <a:lnSpc>
                <a:spcPct val="100000"/>
              </a:lnSpc>
              <a:spcBef>
                <a:spcPts val="1685"/>
              </a:spcBef>
              <a:buAutoNum type="alphaLcPeriod"/>
              <a:tabLst>
                <a:tab pos="586740" algn="l"/>
              </a:tabLst>
            </a:pPr>
            <a:r>
              <a:rPr sz="2800" b="1" spc="-20" dirty="0" smtClean="0">
                <a:solidFill>
                  <a:srgbClr val="C00000"/>
                </a:solidFill>
                <a:latin typeface="Garamond" pitchFamily="18" charset="0"/>
                <a:cs typeface="Arial"/>
              </a:rPr>
              <a:t>V</a:t>
            </a:r>
            <a:r>
              <a:rPr lang="en-US" sz="2800" b="1" spc="-20" dirty="0" smtClean="0">
                <a:solidFill>
                  <a:srgbClr val="C00000"/>
                </a:solidFill>
                <a:latin typeface="Garamond" pitchFamily="18" charset="0"/>
                <a:cs typeface="Arial"/>
              </a:rPr>
              <a:t>eins </a:t>
            </a:r>
            <a:endParaRPr sz="2800" dirty="0">
              <a:latin typeface="Garamond" pitchFamily="18" charset="0"/>
              <a:cs typeface="Arial"/>
            </a:endParaRPr>
          </a:p>
        </p:txBody>
      </p:sp>
      <p:pic>
        <p:nvPicPr>
          <p:cNvPr id="3" name="object 3"/>
          <p:cNvPicPr/>
          <p:nvPr/>
        </p:nvPicPr>
        <p:blipFill>
          <a:blip r:embed="rId2" cstate="print"/>
          <a:stretch>
            <a:fillRect/>
          </a:stretch>
        </p:blipFill>
        <p:spPr>
          <a:xfrm>
            <a:off x="3733800" y="3124200"/>
            <a:ext cx="6132830" cy="3886201"/>
          </a:xfrm>
          <a:prstGeom prst="rect">
            <a:avLst/>
          </a:prstGeom>
        </p:spPr>
      </p:pic>
      <p:sp>
        <p:nvSpPr>
          <p:cNvPr id="4" name="object 4"/>
          <p:cNvSpPr txBox="1">
            <a:spLocks noGrp="1"/>
          </p:cNvSpPr>
          <p:nvPr>
            <p:ph type="title"/>
          </p:nvPr>
        </p:nvSpPr>
        <p:spPr>
          <a:xfrm>
            <a:off x="55968" y="1981200"/>
            <a:ext cx="10260524" cy="751488"/>
          </a:xfrm>
          <a:prstGeom prst="rect">
            <a:avLst/>
          </a:prstGeom>
        </p:spPr>
        <p:txBody>
          <a:bodyPr vert="horz" wrap="square" lIns="0" tIns="12700" rIns="0" bIns="0" rtlCol="0">
            <a:spAutoFit/>
          </a:bodyPr>
          <a:lstStyle/>
          <a:p>
            <a:pPr marL="12700">
              <a:spcBef>
                <a:spcPts val="100"/>
              </a:spcBef>
            </a:pPr>
            <a:r>
              <a:rPr lang="en-US" sz="2400" dirty="0">
                <a:latin typeface="Garamond" pitchFamily="18" charset="0"/>
                <a:cs typeface="Arial" pitchFamily="34" charset="0"/>
              </a:rPr>
              <a:t>Systemic </a:t>
            </a:r>
            <a:r>
              <a:rPr lang="en-US" sz="2400" dirty="0" smtClean="0">
                <a:latin typeface="Garamond" pitchFamily="18" charset="0"/>
                <a:cs typeface="Arial" pitchFamily="34" charset="0"/>
              </a:rPr>
              <a:t>circulation include 5</a:t>
            </a:r>
            <a:r>
              <a:rPr lang="en-US" sz="2400" spc="-45" dirty="0" smtClean="0">
                <a:latin typeface="Garamond" pitchFamily="18" charset="0"/>
                <a:cs typeface="Arial" pitchFamily="34" charset="0"/>
              </a:rPr>
              <a:t> </a:t>
            </a:r>
            <a:r>
              <a:rPr lang="en-US" sz="2400" dirty="0">
                <a:latin typeface="Garamond" pitchFamily="18" charset="0"/>
                <a:cs typeface="Arial" pitchFamily="34" charset="0"/>
              </a:rPr>
              <a:t>types</a:t>
            </a:r>
            <a:r>
              <a:rPr lang="en-US" sz="2400" spc="5" dirty="0">
                <a:latin typeface="Garamond" pitchFamily="18" charset="0"/>
                <a:cs typeface="Arial" pitchFamily="34" charset="0"/>
              </a:rPr>
              <a:t> </a:t>
            </a:r>
            <a:r>
              <a:rPr lang="en-US" sz="2400" dirty="0">
                <a:latin typeface="Garamond" pitchFamily="18" charset="0"/>
                <a:cs typeface="Arial" pitchFamily="34" charset="0"/>
              </a:rPr>
              <a:t>of</a:t>
            </a:r>
            <a:r>
              <a:rPr lang="en-US" sz="2400" spc="-55" dirty="0">
                <a:latin typeface="Garamond" pitchFamily="18" charset="0"/>
                <a:cs typeface="Arial" pitchFamily="34" charset="0"/>
              </a:rPr>
              <a:t> </a:t>
            </a:r>
            <a:r>
              <a:rPr lang="en-US" sz="2400" dirty="0">
                <a:latin typeface="Garamond" pitchFamily="18" charset="0"/>
                <a:cs typeface="Arial" pitchFamily="34" charset="0"/>
              </a:rPr>
              <a:t>blood</a:t>
            </a:r>
            <a:r>
              <a:rPr lang="en-US" sz="2400" spc="-45" dirty="0">
                <a:latin typeface="Garamond" pitchFamily="18" charset="0"/>
                <a:cs typeface="Arial" pitchFamily="34" charset="0"/>
              </a:rPr>
              <a:t> </a:t>
            </a:r>
            <a:r>
              <a:rPr lang="en-US" sz="2400" spc="-10" dirty="0">
                <a:latin typeface="Garamond" pitchFamily="18" charset="0"/>
                <a:cs typeface="Arial" pitchFamily="34" charset="0"/>
              </a:rPr>
              <a:t>vessels</a:t>
            </a:r>
            <a:r>
              <a:rPr lang="en-US" sz="2400" dirty="0">
                <a:latin typeface="Arial" pitchFamily="34" charset="0"/>
                <a:cs typeface="Arial" pitchFamily="34" charset="0"/>
              </a:rPr>
              <a:t/>
            </a:r>
            <a:br>
              <a:rPr lang="en-US" sz="2400" dirty="0">
                <a:latin typeface="Arial" pitchFamily="34" charset="0"/>
                <a:cs typeface="Arial" pitchFamily="34" charset="0"/>
              </a:rPr>
            </a:br>
            <a:endParaRPr sz="2400" dirty="0">
              <a:latin typeface="Arial" pitchFamily="34" charset="0"/>
              <a:cs typeface="Arial" pitchFamily="34" charset="0"/>
            </a:endParaRPr>
          </a:p>
        </p:txBody>
      </p:sp>
      <p:sp>
        <p:nvSpPr>
          <p:cNvPr id="5" name="مستطيل 4"/>
          <p:cNvSpPr/>
          <p:nvPr/>
        </p:nvSpPr>
        <p:spPr>
          <a:xfrm>
            <a:off x="55968" y="234135"/>
            <a:ext cx="9886513" cy="1200329"/>
          </a:xfrm>
          <a:prstGeom prst="rect">
            <a:avLst/>
          </a:prstGeom>
        </p:spPr>
        <p:txBody>
          <a:bodyPr wrap="square">
            <a:spAutoFit/>
          </a:bodyPr>
          <a:lstStyle/>
          <a:p>
            <a:r>
              <a:rPr lang="en-US" sz="2400" dirty="0" smtClean="0">
                <a:solidFill>
                  <a:srgbClr val="FF0000"/>
                </a:solidFill>
                <a:latin typeface="Garamond" pitchFamily="18" charset="0"/>
                <a:cs typeface="Arial" pitchFamily="34" charset="0"/>
              </a:rPr>
              <a:t>Systemic circulation :</a:t>
            </a:r>
            <a:r>
              <a:rPr lang="en-US" sz="2400" dirty="0" smtClean="0">
                <a:latin typeface="Garamond" pitchFamily="18" charset="0"/>
                <a:cs typeface="Arial" pitchFamily="34" charset="0"/>
              </a:rPr>
              <a:t>is the portion of the cardiovascular system which carries oxygenated blood away from the heart, to the body, and returns deoxygenated blood back to the heart. The term is contrasted with pulmonary circulation.</a:t>
            </a:r>
          </a:p>
        </p:txBody>
      </p:sp>
    </p:spTree>
    <p:extLst>
      <p:ext uri="{BB962C8B-B14F-4D97-AF65-F5344CB8AC3E}">
        <p14:creationId xmlns:p14="http://schemas.microsoft.com/office/powerpoint/2010/main" val="4223594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0"/>
            <a:ext cx="10058400" cy="6950621"/>
          </a:xfrm>
          <a:prstGeom prst="rect">
            <a:avLst/>
          </a:prstGeom>
        </p:spPr>
        <p:txBody>
          <a:bodyPr wrap="square">
            <a:spAutoFit/>
          </a:bodyPr>
          <a:lstStyle/>
          <a:p>
            <a:pPr algn="just">
              <a:lnSpc>
                <a:spcPct val="150000"/>
              </a:lnSpc>
            </a:pPr>
            <a:r>
              <a:rPr lang="en-US" sz="2400" dirty="0" smtClean="0">
                <a:solidFill>
                  <a:srgbClr val="FF0000"/>
                </a:solidFill>
                <a:latin typeface="Garamond" pitchFamily="18" charset="0"/>
                <a:cs typeface="Arial" pitchFamily="34" charset="0"/>
              </a:rPr>
              <a:t>A-Arteries</a:t>
            </a:r>
          </a:p>
          <a:p>
            <a:pPr algn="just">
              <a:lnSpc>
                <a:spcPct val="150000"/>
              </a:lnSpc>
            </a:pPr>
            <a:r>
              <a:rPr lang="en-US" sz="2400" dirty="0" smtClean="0">
                <a:latin typeface="Garamond" pitchFamily="18" charset="0"/>
                <a:cs typeface="Arial" pitchFamily="34" charset="0"/>
              </a:rPr>
              <a:t>Oxygenated blood enters the systemic circulation when leaving the left ventricle, through the aortic semi-lunar valve. The first part of the systemic circulation is the artery aorta, a massive and thick-walled artery. The aorta arches and gives off major arteries to the upper body before piercing the diaphragm in order to supply the lower parts of the body with its various branches.</a:t>
            </a:r>
            <a:endParaRPr lang="en-US" sz="2400" dirty="0">
              <a:latin typeface="Garamond" pitchFamily="18" charset="0"/>
              <a:cs typeface="Arial" pitchFamily="34" charset="0"/>
            </a:endParaRPr>
          </a:p>
          <a:p>
            <a:pPr marL="12700" marR="5080" algn="just">
              <a:lnSpc>
                <a:spcPct val="150000"/>
              </a:lnSpc>
              <a:spcBef>
                <a:spcPts val="95"/>
              </a:spcBef>
            </a:pPr>
            <a:r>
              <a:rPr lang="en-US" sz="2400" dirty="0" smtClean="0">
                <a:solidFill>
                  <a:srgbClr val="FF0000"/>
                </a:solidFill>
                <a:latin typeface="Garamond" pitchFamily="18" charset="0"/>
                <a:cs typeface="Arial" pitchFamily="34" charset="0"/>
              </a:rPr>
              <a:t>B-Arterioles</a:t>
            </a:r>
          </a:p>
          <a:p>
            <a:pPr marL="12700" marR="5080" algn="just">
              <a:lnSpc>
                <a:spcPct val="150000"/>
              </a:lnSpc>
              <a:spcBef>
                <a:spcPts val="95"/>
              </a:spcBef>
            </a:pPr>
            <a:r>
              <a:rPr lang="en-US" sz="2400" dirty="0" smtClean="0">
                <a:latin typeface="Garamond" pitchFamily="18" charset="0"/>
                <a:cs typeface="Arial" pitchFamily="34" charset="0"/>
              </a:rPr>
              <a:t>The</a:t>
            </a:r>
            <a:r>
              <a:rPr lang="en-US" sz="2400" spc="-50" dirty="0" smtClean="0">
                <a:latin typeface="Garamond" pitchFamily="18" charset="0"/>
                <a:cs typeface="Arial" pitchFamily="34" charset="0"/>
              </a:rPr>
              <a:t> </a:t>
            </a:r>
            <a:r>
              <a:rPr lang="en-US" sz="2400" dirty="0" smtClean="0">
                <a:latin typeface="Garamond" pitchFamily="18" charset="0"/>
                <a:cs typeface="Arial" pitchFamily="34" charset="0"/>
              </a:rPr>
              <a:t>smallest</a:t>
            </a:r>
            <a:r>
              <a:rPr lang="en-US" sz="2400" spc="-85" dirty="0" smtClean="0">
                <a:latin typeface="Garamond" pitchFamily="18" charset="0"/>
                <a:cs typeface="Arial" pitchFamily="34" charset="0"/>
              </a:rPr>
              <a:t> </a:t>
            </a:r>
            <a:r>
              <a:rPr lang="en-US" sz="2400" dirty="0" smtClean="0">
                <a:latin typeface="Garamond" pitchFamily="18" charset="0"/>
                <a:cs typeface="Arial" pitchFamily="34" charset="0"/>
              </a:rPr>
              <a:t>branches</a:t>
            </a:r>
            <a:r>
              <a:rPr lang="en-US" sz="2400" spc="-60" dirty="0" smtClean="0">
                <a:latin typeface="Garamond" pitchFamily="18" charset="0"/>
                <a:cs typeface="Arial" pitchFamily="34" charset="0"/>
              </a:rPr>
              <a:t> </a:t>
            </a:r>
            <a:r>
              <a:rPr lang="en-US" sz="2400" dirty="0" smtClean="0">
                <a:latin typeface="Garamond" pitchFamily="18" charset="0"/>
                <a:cs typeface="Arial" pitchFamily="34" charset="0"/>
              </a:rPr>
              <a:t>of</a:t>
            </a:r>
            <a:r>
              <a:rPr lang="en-US" sz="2400" spc="-65" dirty="0" smtClean="0">
                <a:latin typeface="Garamond" pitchFamily="18" charset="0"/>
                <a:cs typeface="Arial" pitchFamily="34" charset="0"/>
              </a:rPr>
              <a:t> </a:t>
            </a:r>
            <a:r>
              <a:rPr lang="en-US" sz="2400" dirty="0" smtClean="0">
                <a:latin typeface="Garamond" pitchFamily="18" charset="0"/>
                <a:cs typeface="Arial" pitchFamily="34" charset="0"/>
              </a:rPr>
              <a:t>the</a:t>
            </a:r>
            <a:r>
              <a:rPr lang="en-US" sz="2400" spc="-60" dirty="0" smtClean="0">
                <a:latin typeface="Garamond" pitchFamily="18" charset="0"/>
                <a:cs typeface="Arial" pitchFamily="34" charset="0"/>
              </a:rPr>
              <a:t> </a:t>
            </a:r>
            <a:r>
              <a:rPr lang="en-US" sz="2400" dirty="0" smtClean="0">
                <a:latin typeface="Garamond" pitchFamily="18" charset="0"/>
                <a:cs typeface="Arial" pitchFamily="34" charset="0"/>
              </a:rPr>
              <a:t>arteries.</a:t>
            </a:r>
            <a:r>
              <a:rPr lang="en-US" sz="2400" spc="-100" dirty="0" smtClean="0">
                <a:latin typeface="Garamond" pitchFamily="18" charset="0"/>
                <a:cs typeface="Arial" pitchFamily="34" charset="0"/>
              </a:rPr>
              <a:t> </a:t>
            </a:r>
            <a:r>
              <a:rPr lang="en-US" sz="2400" spc="-20" dirty="0" smtClean="0">
                <a:latin typeface="Garamond" pitchFamily="18" charset="0"/>
                <a:cs typeface="Arial" pitchFamily="34" charset="0"/>
              </a:rPr>
              <a:t>They </a:t>
            </a:r>
            <a:r>
              <a:rPr lang="en-US" sz="2400" dirty="0" smtClean="0">
                <a:latin typeface="Garamond" pitchFamily="18" charset="0"/>
                <a:cs typeface="Arial" pitchFamily="34" charset="0"/>
              </a:rPr>
              <a:t>role</a:t>
            </a:r>
            <a:r>
              <a:rPr lang="en-US" sz="2400" spc="-55" dirty="0" smtClean="0">
                <a:latin typeface="Garamond" pitchFamily="18" charset="0"/>
                <a:cs typeface="Arial" pitchFamily="34" charset="0"/>
              </a:rPr>
              <a:t> </a:t>
            </a:r>
            <a:r>
              <a:rPr lang="en-US" sz="2400" dirty="0" smtClean="0">
                <a:latin typeface="Garamond" pitchFamily="18" charset="0"/>
                <a:cs typeface="Arial" pitchFamily="34" charset="0"/>
              </a:rPr>
              <a:t>consist</a:t>
            </a:r>
            <a:r>
              <a:rPr lang="en-US" sz="2400" spc="-70" dirty="0" smtClean="0">
                <a:latin typeface="Garamond" pitchFamily="18" charset="0"/>
                <a:cs typeface="Arial" pitchFamily="34" charset="0"/>
              </a:rPr>
              <a:t> </a:t>
            </a:r>
            <a:r>
              <a:rPr lang="en-US" sz="2400" dirty="0" smtClean="0">
                <a:latin typeface="Garamond" pitchFamily="18" charset="0"/>
                <a:cs typeface="Arial" pitchFamily="34" charset="0"/>
              </a:rPr>
              <a:t>in</a:t>
            </a:r>
            <a:r>
              <a:rPr lang="en-US" sz="2400" spc="-50" dirty="0" smtClean="0">
                <a:latin typeface="Garamond" pitchFamily="18" charset="0"/>
                <a:cs typeface="Arial" pitchFamily="34" charset="0"/>
              </a:rPr>
              <a:t> </a:t>
            </a:r>
            <a:r>
              <a:rPr lang="en-US" sz="2400" dirty="0" smtClean="0">
                <a:latin typeface="Garamond" pitchFamily="18" charset="0"/>
                <a:cs typeface="Arial" pitchFamily="34" charset="0"/>
              </a:rPr>
              <a:t>controlling</a:t>
            </a:r>
            <a:r>
              <a:rPr lang="en-US" sz="2400" spc="-75" dirty="0" smtClean="0">
                <a:latin typeface="Garamond" pitchFamily="18" charset="0"/>
                <a:cs typeface="Arial" pitchFamily="34" charset="0"/>
              </a:rPr>
              <a:t> </a:t>
            </a:r>
            <a:r>
              <a:rPr lang="en-US" sz="2400" dirty="0" smtClean="0">
                <a:latin typeface="Garamond" pitchFamily="18" charset="0"/>
                <a:cs typeface="Arial" pitchFamily="34" charset="0"/>
              </a:rPr>
              <a:t>the</a:t>
            </a:r>
            <a:r>
              <a:rPr lang="en-US" sz="2400" spc="-55" dirty="0" smtClean="0">
                <a:latin typeface="Garamond" pitchFamily="18" charset="0"/>
                <a:cs typeface="Arial" pitchFamily="34" charset="0"/>
              </a:rPr>
              <a:t> </a:t>
            </a:r>
            <a:r>
              <a:rPr lang="en-US" sz="2400" dirty="0" smtClean="0">
                <a:latin typeface="Garamond" pitchFamily="18" charset="0"/>
                <a:cs typeface="Arial" pitchFamily="34" charset="0"/>
              </a:rPr>
              <a:t>flow</a:t>
            </a:r>
            <a:r>
              <a:rPr lang="en-US" sz="2400" spc="-55" dirty="0" smtClean="0">
                <a:latin typeface="Garamond" pitchFamily="18" charset="0"/>
                <a:cs typeface="Arial" pitchFamily="34" charset="0"/>
              </a:rPr>
              <a:t> </a:t>
            </a:r>
            <a:r>
              <a:rPr lang="en-US" sz="2400" dirty="0" smtClean="0">
                <a:latin typeface="Garamond" pitchFamily="18" charset="0"/>
                <a:cs typeface="Arial" pitchFamily="34" charset="0"/>
              </a:rPr>
              <a:t>of</a:t>
            </a:r>
            <a:r>
              <a:rPr lang="en-US" sz="2400" spc="-65" dirty="0" smtClean="0">
                <a:latin typeface="Garamond" pitchFamily="18" charset="0"/>
                <a:cs typeface="Arial" pitchFamily="34" charset="0"/>
              </a:rPr>
              <a:t> </a:t>
            </a:r>
            <a:r>
              <a:rPr lang="en-US" sz="2400" dirty="0" smtClean="0">
                <a:latin typeface="Garamond" pitchFamily="18" charset="0"/>
                <a:cs typeface="Arial" pitchFamily="34" charset="0"/>
              </a:rPr>
              <a:t>blood</a:t>
            </a:r>
            <a:r>
              <a:rPr lang="en-US" sz="2400" spc="-75" dirty="0" smtClean="0">
                <a:latin typeface="Garamond" pitchFamily="18" charset="0"/>
                <a:cs typeface="Arial" pitchFamily="34" charset="0"/>
              </a:rPr>
              <a:t> </a:t>
            </a:r>
            <a:r>
              <a:rPr lang="en-US" sz="2400" dirty="0" smtClean="0">
                <a:latin typeface="Garamond" pitchFamily="18" charset="0"/>
                <a:cs typeface="Arial" pitchFamily="34" charset="0"/>
              </a:rPr>
              <a:t>into</a:t>
            </a:r>
            <a:r>
              <a:rPr lang="en-US" sz="2400" spc="-50" dirty="0" smtClean="0">
                <a:latin typeface="Garamond" pitchFamily="18" charset="0"/>
                <a:cs typeface="Arial" pitchFamily="34" charset="0"/>
              </a:rPr>
              <a:t> </a:t>
            </a:r>
            <a:r>
              <a:rPr lang="en-US" sz="2400" dirty="0" smtClean="0">
                <a:latin typeface="Garamond" pitchFamily="18" charset="0"/>
                <a:cs typeface="Arial" pitchFamily="34" charset="0"/>
              </a:rPr>
              <a:t>the</a:t>
            </a:r>
            <a:r>
              <a:rPr lang="en-US" sz="2400" spc="-55" dirty="0" smtClean="0">
                <a:latin typeface="Garamond" pitchFamily="18" charset="0"/>
                <a:cs typeface="Arial" pitchFamily="34" charset="0"/>
              </a:rPr>
              <a:t> </a:t>
            </a:r>
            <a:r>
              <a:rPr lang="en-US" sz="2400" spc="-10" dirty="0" smtClean="0">
                <a:latin typeface="Garamond" pitchFamily="18" charset="0"/>
                <a:cs typeface="Arial" pitchFamily="34" charset="0"/>
              </a:rPr>
              <a:t>capillary </a:t>
            </a:r>
            <a:r>
              <a:rPr lang="en-US" sz="2400" dirty="0" smtClean="0">
                <a:latin typeface="Garamond" pitchFamily="18" charset="0"/>
                <a:cs typeface="Arial" pitchFamily="34" charset="0"/>
              </a:rPr>
              <a:t>system.</a:t>
            </a:r>
            <a:r>
              <a:rPr lang="en-US" sz="2400" spc="-40" dirty="0" smtClean="0">
                <a:latin typeface="Garamond" pitchFamily="18" charset="0"/>
                <a:cs typeface="Arial" pitchFamily="34" charset="0"/>
              </a:rPr>
              <a:t> </a:t>
            </a:r>
            <a:r>
              <a:rPr lang="en-US" sz="2400" dirty="0" smtClean="0">
                <a:latin typeface="Garamond" pitchFamily="18" charset="0"/>
                <a:cs typeface="Arial" pitchFamily="34" charset="0"/>
              </a:rPr>
              <a:t>This</a:t>
            </a:r>
            <a:r>
              <a:rPr lang="en-US" sz="2400" spc="-50" dirty="0" smtClean="0">
                <a:latin typeface="Garamond" pitchFamily="18" charset="0"/>
                <a:cs typeface="Arial" pitchFamily="34" charset="0"/>
              </a:rPr>
              <a:t> </a:t>
            </a:r>
            <a:r>
              <a:rPr lang="en-US" sz="2400" dirty="0" smtClean="0">
                <a:latin typeface="Garamond" pitchFamily="18" charset="0"/>
                <a:cs typeface="Arial" pitchFamily="34" charset="0"/>
              </a:rPr>
              <a:t>is</a:t>
            </a:r>
            <a:r>
              <a:rPr lang="en-US" sz="2400" spc="-50" dirty="0" smtClean="0">
                <a:latin typeface="Garamond" pitchFamily="18" charset="0"/>
                <a:cs typeface="Arial" pitchFamily="34" charset="0"/>
              </a:rPr>
              <a:t> </a:t>
            </a:r>
            <a:r>
              <a:rPr lang="en-US" sz="2400" dirty="0" smtClean="0">
                <a:latin typeface="Garamond" pitchFamily="18" charset="0"/>
                <a:cs typeface="Arial" pitchFamily="34" charset="0"/>
              </a:rPr>
              <a:t>achieved</a:t>
            </a:r>
            <a:r>
              <a:rPr lang="en-US" sz="2400" spc="-45" dirty="0" smtClean="0">
                <a:latin typeface="Garamond" pitchFamily="18" charset="0"/>
                <a:cs typeface="Arial" pitchFamily="34" charset="0"/>
              </a:rPr>
              <a:t> </a:t>
            </a:r>
            <a:r>
              <a:rPr lang="en-US" sz="2400" dirty="0" smtClean="0">
                <a:latin typeface="Garamond" pitchFamily="18" charset="0"/>
                <a:cs typeface="Arial" pitchFamily="34" charset="0"/>
              </a:rPr>
              <a:t>by</a:t>
            </a:r>
            <a:r>
              <a:rPr lang="en-US" sz="2400" spc="-60" dirty="0" smtClean="0">
                <a:latin typeface="Garamond" pitchFamily="18" charset="0"/>
                <a:cs typeface="Arial" pitchFamily="34" charset="0"/>
              </a:rPr>
              <a:t> </a:t>
            </a:r>
            <a:r>
              <a:rPr lang="en-US" sz="2400" dirty="0" smtClean="0">
                <a:latin typeface="Garamond" pitchFamily="18" charset="0"/>
                <a:cs typeface="Arial" pitchFamily="34" charset="0"/>
              </a:rPr>
              <a:t>an</a:t>
            </a:r>
            <a:r>
              <a:rPr lang="en-US" sz="2400" spc="-45" dirty="0" smtClean="0">
                <a:latin typeface="Garamond" pitchFamily="18" charset="0"/>
                <a:cs typeface="Arial" pitchFamily="34" charset="0"/>
              </a:rPr>
              <a:t> </a:t>
            </a:r>
            <a:r>
              <a:rPr lang="en-US" sz="2400" dirty="0" smtClean="0">
                <a:latin typeface="Garamond" pitchFamily="18" charset="0"/>
                <a:cs typeface="Arial" pitchFamily="34" charset="0"/>
              </a:rPr>
              <a:t>action</a:t>
            </a:r>
            <a:r>
              <a:rPr lang="en-US" sz="2400" spc="-45" dirty="0" smtClean="0">
                <a:latin typeface="Garamond" pitchFamily="18" charset="0"/>
                <a:cs typeface="Arial" pitchFamily="34" charset="0"/>
              </a:rPr>
              <a:t> </a:t>
            </a:r>
            <a:r>
              <a:rPr lang="en-US" sz="2400" dirty="0" smtClean="0">
                <a:latin typeface="Garamond" pitchFamily="18" charset="0"/>
                <a:cs typeface="Arial" pitchFamily="34" charset="0"/>
              </a:rPr>
              <a:t>of</a:t>
            </a:r>
            <a:r>
              <a:rPr lang="en-US" sz="2400" spc="-60" dirty="0" smtClean="0">
                <a:latin typeface="Garamond" pitchFamily="18" charset="0"/>
                <a:cs typeface="Arial" pitchFamily="34" charset="0"/>
              </a:rPr>
              <a:t> </a:t>
            </a:r>
            <a:r>
              <a:rPr lang="en-US" sz="2400" dirty="0" smtClean="0">
                <a:latin typeface="Garamond" pitchFamily="18" charset="0"/>
                <a:cs typeface="Arial" pitchFamily="34" charset="0"/>
              </a:rPr>
              <a:t>muscle</a:t>
            </a:r>
            <a:r>
              <a:rPr lang="en-US" sz="2400" spc="-40" dirty="0" smtClean="0">
                <a:latin typeface="Garamond" pitchFamily="18" charset="0"/>
                <a:cs typeface="Arial" pitchFamily="34" charset="0"/>
              </a:rPr>
              <a:t> </a:t>
            </a:r>
            <a:r>
              <a:rPr lang="en-US" sz="2400" dirty="0" smtClean="0">
                <a:latin typeface="Garamond" pitchFamily="18" charset="0"/>
                <a:cs typeface="Arial" pitchFamily="34" charset="0"/>
              </a:rPr>
              <a:t>cells</a:t>
            </a:r>
            <a:r>
              <a:rPr lang="en-US" sz="2400" spc="-60" dirty="0" smtClean="0">
                <a:latin typeface="Garamond" pitchFamily="18" charset="0"/>
                <a:cs typeface="Arial" pitchFamily="34" charset="0"/>
              </a:rPr>
              <a:t> </a:t>
            </a:r>
            <a:r>
              <a:rPr lang="en-US" sz="2400" dirty="0" smtClean="0">
                <a:latin typeface="Garamond" pitchFamily="18" charset="0"/>
                <a:cs typeface="Arial" pitchFamily="34" charset="0"/>
              </a:rPr>
              <a:t>in</a:t>
            </a:r>
            <a:r>
              <a:rPr lang="en-US" sz="2400" spc="-50" dirty="0" smtClean="0">
                <a:latin typeface="Garamond" pitchFamily="18" charset="0"/>
                <a:cs typeface="Arial" pitchFamily="34" charset="0"/>
              </a:rPr>
              <a:t> </a:t>
            </a:r>
            <a:r>
              <a:rPr lang="en-US" sz="2400" spc="-10" dirty="0" smtClean="0">
                <a:latin typeface="Garamond" pitchFamily="18" charset="0"/>
                <a:cs typeface="Arial" pitchFamily="34" charset="0"/>
              </a:rPr>
              <a:t>their walls.</a:t>
            </a:r>
            <a:r>
              <a:rPr lang="en-US" sz="2400" dirty="0">
                <a:latin typeface="Garamond" pitchFamily="18" charset="0"/>
                <a:cs typeface="Arial" pitchFamily="34" charset="0"/>
              </a:rPr>
              <a:t> </a:t>
            </a:r>
            <a:r>
              <a:rPr lang="en-US" sz="2400" dirty="0" smtClean="0">
                <a:latin typeface="Garamond" pitchFamily="18" charset="0"/>
                <a:cs typeface="Arial" pitchFamily="34" charset="0"/>
              </a:rPr>
              <a:t>Arterioles</a:t>
            </a:r>
            <a:r>
              <a:rPr lang="en-US" sz="2400" spc="-60" dirty="0" smtClean="0">
                <a:latin typeface="Garamond" pitchFamily="18" charset="0"/>
                <a:cs typeface="Arial" pitchFamily="34" charset="0"/>
              </a:rPr>
              <a:t> </a:t>
            </a:r>
            <a:r>
              <a:rPr lang="en-US" sz="2400" dirty="0" smtClean="0">
                <a:latin typeface="Garamond" pitchFamily="18" charset="0"/>
                <a:cs typeface="Arial" pitchFamily="34" charset="0"/>
              </a:rPr>
              <a:t>and</a:t>
            </a:r>
            <a:r>
              <a:rPr lang="en-US" sz="2400" spc="-85" dirty="0" smtClean="0">
                <a:latin typeface="Garamond" pitchFamily="18" charset="0"/>
                <a:cs typeface="Arial" pitchFamily="34" charset="0"/>
              </a:rPr>
              <a:t> </a:t>
            </a:r>
            <a:r>
              <a:rPr lang="en-US" sz="2400" dirty="0" smtClean="0">
                <a:latin typeface="Garamond" pitchFamily="18" charset="0"/>
                <a:cs typeface="Arial" pitchFamily="34" charset="0"/>
              </a:rPr>
              <a:t>small</a:t>
            </a:r>
            <a:r>
              <a:rPr lang="en-US" sz="2400" spc="-60" dirty="0" smtClean="0">
                <a:latin typeface="Garamond" pitchFamily="18" charset="0"/>
                <a:cs typeface="Arial" pitchFamily="34" charset="0"/>
              </a:rPr>
              <a:t> </a:t>
            </a:r>
            <a:r>
              <a:rPr lang="en-US" sz="2400" dirty="0" smtClean="0">
                <a:latin typeface="Garamond" pitchFamily="18" charset="0"/>
                <a:cs typeface="Arial" pitchFamily="34" charset="0"/>
              </a:rPr>
              <a:t>arteries</a:t>
            </a:r>
            <a:r>
              <a:rPr lang="en-US" sz="2400" spc="-60" dirty="0" smtClean="0">
                <a:latin typeface="Garamond" pitchFamily="18" charset="0"/>
                <a:cs typeface="Arial" pitchFamily="34" charset="0"/>
              </a:rPr>
              <a:t> </a:t>
            </a:r>
            <a:r>
              <a:rPr lang="en-US" sz="2400" dirty="0" smtClean="0">
                <a:latin typeface="Garamond" pitchFamily="18" charset="0"/>
                <a:cs typeface="Arial" pitchFamily="34" charset="0"/>
              </a:rPr>
              <a:t>are</a:t>
            </a:r>
            <a:r>
              <a:rPr lang="en-US" sz="2400" spc="-55" dirty="0" smtClean="0">
                <a:latin typeface="Garamond" pitchFamily="18" charset="0"/>
                <a:cs typeface="Arial" pitchFamily="34" charset="0"/>
              </a:rPr>
              <a:t> </a:t>
            </a:r>
            <a:r>
              <a:rPr lang="en-US" sz="2400" dirty="0" smtClean="0">
                <a:latin typeface="Garamond" pitchFamily="18" charset="0"/>
                <a:cs typeface="Arial" pitchFamily="34" charset="0"/>
              </a:rPr>
              <a:t>known</a:t>
            </a:r>
            <a:r>
              <a:rPr lang="en-US" sz="2400" spc="-45" dirty="0" smtClean="0">
                <a:latin typeface="Garamond" pitchFamily="18" charset="0"/>
                <a:cs typeface="Arial" pitchFamily="34" charset="0"/>
              </a:rPr>
              <a:t> </a:t>
            </a:r>
            <a:r>
              <a:rPr lang="en-US" sz="2400" dirty="0" smtClean="0">
                <a:latin typeface="Garamond" pitchFamily="18" charset="0"/>
                <a:cs typeface="Arial" pitchFamily="34" charset="0"/>
              </a:rPr>
              <a:t>as</a:t>
            </a:r>
            <a:r>
              <a:rPr lang="en-US" sz="2400" spc="-60" dirty="0" smtClean="0">
                <a:latin typeface="Garamond" pitchFamily="18" charset="0"/>
                <a:cs typeface="Arial" pitchFamily="34" charset="0"/>
              </a:rPr>
              <a:t> </a:t>
            </a:r>
            <a:r>
              <a:rPr lang="en-US" sz="2400" spc="-10" dirty="0" smtClean="0">
                <a:latin typeface="Garamond" pitchFamily="18" charset="0"/>
                <a:cs typeface="Arial" pitchFamily="34" charset="0"/>
              </a:rPr>
              <a:t>resistance </a:t>
            </a:r>
            <a:r>
              <a:rPr lang="en-US" sz="2400" dirty="0" smtClean="0">
                <a:latin typeface="Garamond" pitchFamily="18" charset="0"/>
                <a:cs typeface="Arial" pitchFamily="34" charset="0"/>
              </a:rPr>
              <a:t>vessels,</a:t>
            </a:r>
            <a:r>
              <a:rPr lang="en-US" sz="2400" spc="-50" dirty="0" smtClean="0">
                <a:latin typeface="Garamond" pitchFamily="18" charset="0"/>
                <a:cs typeface="Arial" pitchFamily="34" charset="0"/>
              </a:rPr>
              <a:t> </a:t>
            </a:r>
            <a:r>
              <a:rPr lang="en-US" sz="2400" dirty="0" smtClean="0">
                <a:latin typeface="Garamond" pitchFamily="18" charset="0"/>
                <a:cs typeface="Arial" pitchFamily="34" charset="0"/>
              </a:rPr>
              <a:t>because</a:t>
            </a:r>
            <a:r>
              <a:rPr lang="en-US" sz="2400" spc="-70" dirty="0" smtClean="0">
                <a:latin typeface="Garamond" pitchFamily="18" charset="0"/>
                <a:cs typeface="Arial" pitchFamily="34" charset="0"/>
              </a:rPr>
              <a:t> </a:t>
            </a:r>
            <a:r>
              <a:rPr lang="en-US" sz="2400" dirty="0" smtClean="0">
                <a:latin typeface="Garamond" pitchFamily="18" charset="0"/>
                <a:cs typeface="Arial" pitchFamily="34" charset="0"/>
              </a:rPr>
              <a:t>they</a:t>
            </a:r>
            <a:r>
              <a:rPr lang="en-US" sz="2400" spc="-50" dirty="0" smtClean="0">
                <a:latin typeface="Garamond" pitchFamily="18" charset="0"/>
                <a:cs typeface="Arial" pitchFamily="34" charset="0"/>
              </a:rPr>
              <a:t> </a:t>
            </a:r>
            <a:r>
              <a:rPr lang="en-US" sz="2400" dirty="0" smtClean="0">
                <a:latin typeface="Garamond" pitchFamily="18" charset="0"/>
                <a:cs typeface="Arial" pitchFamily="34" charset="0"/>
              </a:rPr>
              <a:t>form</a:t>
            </a:r>
            <a:r>
              <a:rPr lang="en-US" sz="2400" spc="-35" dirty="0" smtClean="0">
                <a:latin typeface="Garamond" pitchFamily="18" charset="0"/>
                <a:cs typeface="Arial" pitchFamily="34" charset="0"/>
              </a:rPr>
              <a:t> </a:t>
            </a:r>
            <a:r>
              <a:rPr lang="en-US" sz="2400" dirty="0" smtClean="0">
                <a:latin typeface="Garamond" pitchFamily="18" charset="0"/>
                <a:cs typeface="Arial" pitchFamily="34" charset="0"/>
              </a:rPr>
              <a:t>a</a:t>
            </a:r>
            <a:r>
              <a:rPr lang="en-US" sz="2400" spc="-45" dirty="0" smtClean="0">
                <a:latin typeface="Garamond" pitchFamily="18" charset="0"/>
                <a:cs typeface="Arial" pitchFamily="34" charset="0"/>
              </a:rPr>
              <a:t> </a:t>
            </a:r>
            <a:r>
              <a:rPr lang="en-US" sz="2400" dirty="0" smtClean="0">
                <a:latin typeface="Garamond" pitchFamily="18" charset="0"/>
                <a:cs typeface="Arial" pitchFamily="34" charset="0"/>
              </a:rPr>
              <a:t>main</a:t>
            </a:r>
            <a:r>
              <a:rPr lang="en-US" sz="2400" spc="-70" dirty="0" smtClean="0">
                <a:latin typeface="Garamond" pitchFamily="18" charset="0"/>
                <a:cs typeface="Arial" pitchFamily="34" charset="0"/>
              </a:rPr>
              <a:t> </a:t>
            </a:r>
            <a:r>
              <a:rPr lang="en-US" sz="2400" dirty="0" smtClean="0">
                <a:latin typeface="Garamond" pitchFamily="18" charset="0"/>
                <a:cs typeface="Arial" pitchFamily="34" charset="0"/>
              </a:rPr>
              <a:t>portion</a:t>
            </a:r>
            <a:r>
              <a:rPr lang="en-US" sz="2400" spc="-40" dirty="0" smtClean="0">
                <a:latin typeface="Garamond" pitchFamily="18" charset="0"/>
                <a:cs typeface="Arial" pitchFamily="34" charset="0"/>
              </a:rPr>
              <a:t> </a:t>
            </a:r>
            <a:r>
              <a:rPr lang="en-US" sz="2400" dirty="0" smtClean="0">
                <a:latin typeface="Garamond" pitchFamily="18" charset="0"/>
                <a:cs typeface="Arial" pitchFamily="34" charset="0"/>
              </a:rPr>
              <a:t>of</a:t>
            </a:r>
            <a:r>
              <a:rPr lang="en-US" sz="2400" spc="-55" dirty="0" smtClean="0">
                <a:latin typeface="Garamond" pitchFamily="18" charset="0"/>
                <a:cs typeface="Arial" pitchFamily="34" charset="0"/>
              </a:rPr>
              <a:t> </a:t>
            </a:r>
            <a:r>
              <a:rPr lang="en-US" sz="2400" dirty="0" smtClean="0">
                <a:latin typeface="Garamond" pitchFamily="18" charset="0"/>
                <a:cs typeface="Arial" pitchFamily="34" charset="0"/>
              </a:rPr>
              <a:t>a</a:t>
            </a:r>
            <a:r>
              <a:rPr lang="en-US" sz="2400" spc="-55" dirty="0" smtClean="0">
                <a:latin typeface="Garamond" pitchFamily="18" charset="0"/>
                <a:cs typeface="Arial" pitchFamily="34" charset="0"/>
              </a:rPr>
              <a:t> </a:t>
            </a:r>
            <a:r>
              <a:rPr lang="en-US" sz="2400" spc="-10" dirty="0" smtClean="0">
                <a:latin typeface="Garamond" pitchFamily="18" charset="0"/>
                <a:cs typeface="Arial" pitchFamily="34" charset="0"/>
              </a:rPr>
              <a:t>peripheral </a:t>
            </a:r>
            <a:r>
              <a:rPr lang="en-US" sz="2400" dirty="0" smtClean="0">
                <a:latin typeface="Garamond" pitchFamily="18" charset="0"/>
                <a:cs typeface="Arial" pitchFamily="34" charset="0"/>
              </a:rPr>
              <a:t>resistance</a:t>
            </a:r>
            <a:r>
              <a:rPr lang="en-US" sz="2400" spc="-114" dirty="0" smtClean="0">
                <a:latin typeface="Garamond" pitchFamily="18" charset="0"/>
                <a:cs typeface="Arial" pitchFamily="34" charset="0"/>
              </a:rPr>
              <a:t> </a:t>
            </a:r>
            <a:r>
              <a:rPr lang="en-US" sz="2400" spc="-10" dirty="0" smtClean="0">
                <a:latin typeface="Garamond" pitchFamily="18" charset="0"/>
                <a:cs typeface="Arial" pitchFamily="34" charset="0"/>
              </a:rPr>
              <a:t>value.</a:t>
            </a:r>
            <a:endParaRPr lang="en-US" sz="2400" dirty="0" smtClean="0">
              <a:latin typeface="Garamond" pitchFamily="18" charset="0"/>
              <a:cs typeface="Arial" pitchFamily="34" charset="0"/>
            </a:endParaRPr>
          </a:p>
          <a:p>
            <a:endParaRPr lang="en-US" sz="2400" dirty="0">
              <a:latin typeface="Garamond" pitchFamily="18" charset="0"/>
            </a:endParaRPr>
          </a:p>
          <a:p>
            <a:endParaRPr lang="en-US" sz="2400" dirty="0">
              <a:latin typeface="Garamond" pitchFamily="18" charset="0"/>
            </a:endParaRPr>
          </a:p>
        </p:txBody>
      </p:sp>
    </p:spTree>
    <p:extLst>
      <p:ext uri="{BB962C8B-B14F-4D97-AF65-F5344CB8AC3E}">
        <p14:creationId xmlns:p14="http://schemas.microsoft.com/office/powerpoint/2010/main" val="3524830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892" y="3886200"/>
            <a:ext cx="9982200" cy="3693319"/>
          </a:xfrm>
          <a:prstGeom prst="rect">
            <a:avLst/>
          </a:prstGeom>
        </p:spPr>
        <p:txBody>
          <a:bodyPr wrap="square">
            <a:spAutoFit/>
          </a:bodyPr>
          <a:lstStyle/>
          <a:p>
            <a:pPr algn="just">
              <a:lnSpc>
                <a:spcPct val="150000"/>
              </a:lnSpc>
            </a:pPr>
            <a:r>
              <a:rPr lang="en-US" sz="2400" dirty="0" smtClean="0">
                <a:solidFill>
                  <a:srgbClr val="FF0000"/>
                </a:solidFill>
                <a:latin typeface="Garamond" pitchFamily="18" charset="0"/>
                <a:cs typeface="Arial" pitchFamily="34" charset="0"/>
              </a:rPr>
              <a:t>D-</a:t>
            </a:r>
            <a:r>
              <a:rPr lang="en-US" sz="2400" dirty="0" err="1" smtClean="0">
                <a:solidFill>
                  <a:srgbClr val="FF0000"/>
                </a:solidFill>
                <a:latin typeface="Garamond" pitchFamily="18" charset="0"/>
                <a:cs typeface="Arial" pitchFamily="34" charset="0"/>
              </a:rPr>
              <a:t>Venules</a:t>
            </a:r>
            <a:endParaRPr lang="en-US" sz="2400" dirty="0">
              <a:solidFill>
                <a:srgbClr val="FF0000"/>
              </a:solidFill>
              <a:latin typeface="Garamond" pitchFamily="18" charset="0"/>
              <a:cs typeface="Arial" pitchFamily="34" charset="0"/>
            </a:endParaRPr>
          </a:p>
          <a:p>
            <a:pPr algn="just">
              <a:lnSpc>
                <a:spcPct val="150000"/>
              </a:lnSpc>
            </a:pPr>
            <a:r>
              <a:rPr lang="en-US" sz="2400" dirty="0">
                <a:latin typeface="Garamond" pitchFamily="18" charset="0"/>
                <a:cs typeface="Arial" pitchFamily="34" charset="0"/>
              </a:rPr>
              <a:t>The deoxygenated blood is then collected by </a:t>
            </a:r>
            <a:r>
              <a:rPr lang="en-US" sz="2400" dirty="0" err="1">
                <a:latin typeface="Garamond" pitchFamily="18" charset="0"/>
                <a:cs typeface="Arial" pitchFamily="34" charset="0"/>
              </a:rPr>
              <a:t>venules</a:t>
            </a:r>
            <a:r>
              <a:rPr lang="en-US" sz="2400" dirty="0">
                <a:latin typeface="Garamond" pitchFamily="18" charset="0"/>
                <a:cs typeface="Arial" pitchFamily="34" charset="0"/>
              </a:rPr>
              <a:t>, from where it flows first into veins, and then into the inferior and superior venae </a:t>
            </a:r>
            <a:r>
              <a:rPr lang="en-US" sz="2400" dirty="0" err="1">
                <a:latin typeface="Garamond" pitchFamily="18" charset="0"/>
                <a:cs typeface="Arial" pitchFamily="34" charset="0"/>
              </a:rPr>
              <a:t>cavae</a:t>
            </a:r>
            <a:r>
              <a:rPr lang="en-US" sz="2400" dirty="0">
                <a:latin typeface="Garamond" pitchFamily="18" charset="0"/>
                <a:cs typeface="Arial" pitchFamily="34" charset="0"/>
              </a:rPr>
              <a:t>, which return it to the right heart, completing the systemic cycle. The blood is then re-oxygenated through the pulmonary circulation before returning again to the systemic circulation.</a:t>
            </a:r>
          </a:p>
          <a:p>
            <a:r>
              <a:rPr lang="en-US" dirty="0"/>
              <a:t> </a:t>
            </a:r>
          </a:p>
        </p:txBody>
      </p:sp>
      <p:sp>
        <p:nvSpPr>
          <p:cNvPr id="3" name="مستطيل 2"/>
          <p:cNvSpPr/>
          <p:nvPr/>
        </p:nvSpPr>
        <p:spPr>
          <a:xfrm>
            <a:off x="14416" y="6178"/>
            <a:ext cx="10043984" cy="4339650"/>
          </a:xfrm>
          <a:prstGeom prst="rect">
            <a:avLst/>
          </a:prstGeom>
        </p:spPr>
        <p:txBody>
          <a:bodyPr wrap="square">
            <a:spAutoFit/>
          </a:bodyPr>
          <a:lstStyle/>
          <a:p>
            <a:pPr algn="just">
              <a:lnSpc>
                <a:spcPct val="150000"/>
              </a:lnSpc>
            </a:pPr>
            <a:r>
              <a:rPr lang="en-US" sz="2400" dirty="0">
                <a:solidFill>
                  <a:srgbClr val="FF0000"/>
                </a:solidFill>
                <a:latin typeface="Garamond" pitchFamily="18" charset="0"/>
                <a:cs typeface="Arial" pitchFamily="34" charset="0"/>
              </a:rPr>
              <a:t>C-Capillaries</a:t>
            </a:r>
          </a:p>
          <a:p>
            <a:pPr algn="just">
              <a:lnSpc>
                <a:spcPct val="150000"/>
              </a:lnSpc>
            </a:pPr>
            <a:r>
              <a:rPr lang="en-US" sz="2400" dirty="0">
                <a:latin typeface="Garamond" pitchFamily="18" charset="0"/>
                <a:cs typeface="Arial" pitchFamily="34" charset="0"/>
              </a:rPr>
              <a:t>Blood passes from arteries to capillaries, which are the thinnest and most numerous of the blood vessels. These capillaries help to join tissue with arterioles for transportation of nutrition to the cells, which absorb oxygen and nutrients in the blood. Peripheral tissues do not fully deoxygenate the blood, so venous blood does have oxygen, but in a lower concentration than in arterial blood. In addition, carbon dioxide and wastes are added.</a:t>
            </a:r>
          </a:p>
          <a:p>
            <a:r>
              <a:rPr lang="en-US" sz="2400" dirty="0">
                <a:latin typeface="Garamond" pitchFamily="18" charset="0"/>
              </a:rPr>
              <a:t> </a:t>
            </a:r>
          </a:p>
        </p:txBody>
      </p:sp>
    </p:spTree>
    <p:extLst>
      <p:ext uri="{BB962C8B-B14F-4D97-AF65-F5344CB8AC3E}">
        <p14:creationId xmlns:p14="http://schemas.microsoft.com/office/powerpoint/2010/main" val="1239579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0058400" cy="3901837"/>
          </a:xfrm>
          <a:prstGeom prst="rect">
            <a:avLst/>
          </a:prstGeom>
        </p:spPr>
        <p:txBody>
          <a:bodyPr wrap="square">
            <a:spAutoFit/>
          </a:bodyPr>
          <a:lstStyle/>
          <a:p>
            <a:pPr algn="just">
              <a:lnSpc>
                <a:spcPct val="150000"/>
              </a:lnSpc>
            </a:pPr>
            <a:r>
              <a:rPr lang="en-US" sz="2400" dirty="0" smtClean="0">
                <a:solidFill>
                  <a:srgbClr val="FF0000"/>
                </a:solidFill>
                <a:latin typeface="Garamond" pitchFamily="18" charset="0"/>
                <a:cs typeface="Arial" pitchFamily="34" charset="0"/>
              </a:rPr>
              <a:t>E-Veins</a:t>
            </a:r>
            <a:endParaRPr lang="en-US" sz="2400" dirty="0">
              <a:solidFill>
                <a:srgbClr val="FF0000"/>
              </a:solidFill>
              <a:latin typeface="Garamond" pitchFamily="18" charset="0"/>
              <a:cs typeface="Arial" pitchFamily="34" charset="0"/>
            </a:endParaRPr>
          </a:p>
          <a:p>
            <a:pPr algn="just">
              <a:lnSpc>
                <a:spcPct val="150000"/>
              </a:lnSpc>
            </a:pPr>
            <a:r>
              <a:rPr lang="en-US" sz="2400" dirty="0">
                <a:latin typeface="Garamond" pitchFamily="18" charset="0"/>
                <a:cs typeface="Arial" pitchFamily="34" charset="0"/>
              </a:rPr>
              <a:t>The relatively de-oxygenated blood collects in the venous system which coalesces into two major veins: the superior vena cava (roughly speaking from areas above the heart) and the inferior vena cava (roughly speaking from areas below the heart). These two great vessels exit the systemic circulation by emptying into the right atrium of the heart. The coronary sinus empties the heart's veins themselves into the right atrium.</a:t>
            </a:r>
          </a:p>
        </p:txBody>
      </p:sp>
    </p:spTree>
    <p:extLst>
      <p:ext uri="{BB962C8B-B14F-4D97-AF65-F5344CB8AC3E}">
        <p14:creationId xmlns:p14="http://schemas.microsoft.com/office/powerpoint/2010/main" val="3385172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499375" y="0"/>
            <a:ext cx="9239618" cy="716222"/>
          </a:xfrm>
          <a:prstGeom prst="rect">
            <a:avLst/>
          </a:prstGeom>
        </p:spPr>
        <p:txBody>
          <a:bodyPr vert="horz" wrap="square" lIns="0" tIns="36195" rIns="0" bIns="0" rtlCol="0">
            <a:spAutoFit/>
          </a:bodyPr>
          <a:lstStyle/>
          <a:p>
            <a:pPr marL="970915" marR="963294" algn="ctr">
              <a:lnSpc>
                <a:spcPts val="2520"/>
              </a:lnSpc>
              <a:spcBef>
                <a:spcPts val="285"/>
              </a:spcBef>
            </a:pPr>
            <a:r>
              <a:rPr sz="2400" dirty="0" smtClean="0">
                <a:solidFill>
                  <a:srgbClr val="FF0000"/>
                </a:solidFill>
                <a:latin typeface="Garamond" pitchFamily="18" charset="0"/>
                <a:cs typeface="Arial MT"/>
              </a:rPr>
              <a:t>Microcirculation</a:t>
            </a:r>
            <a:r>
              <a:rPr lang="en-US" sz="2400" dirty="0" smtClean="0">
                <a:solidFill>
                  <a:srgbClr val="FF0000"/>
                </a:solidFill>
                <a:latin typeface="Garamond" pitchFamily="18" charset="0"/>
                <a:cs typeface="Arial MT"/>
              </a:rPr>
              <a:t> and Starling law </a:t>
            </a:r>
            <a:r>
              <a:rPr lang="en-US" sz="2400" dirty="0">
                <a:solidFill>
                  <a:srgbClr val="FF0000"/>
                </a:solidFill>
                <a:latin typeface="Garamond" pitchFamily="18" charset="0"/>
                <a:cs typeface="Arial MT"/>
              </a:rPr>
              <a:t>of </a:t>
            </a:r>
            <a:r>
              <a:rPr lang="en-US" sz="2400" dirty="0" smtClean="0">
                <a:solidFill>
                  <a:srgbClr val="FF0000"/>
                </a:solidFill>
                <a:latin typeface="Garamond" pitchFamily="18" charset="0"/>
                <a:cs typeface="Arial MT"/>
              </a:rPr>
              <a:t>the capillaries</a:t>
            </a:r>
            <a:endParaRPr lang="en-US" sz="2400" dirty="0">
              <a:solidFill>
                <a:srgbClr val="FF0000"/>
              </a:solidFill>
              <a:latin typeface="Garamond" pitchFamily="18" charset="0"/>
              <a:cs typeface="Arial MT"/>
            </a:endParaRPr>
          </a:p>
          <a:p>
            <a:pPr marL="970915" marR="963294" algn="ctr">
              <a:lnSpc>
                <a:spcPts val="2520"/>
              </a:lnSpc>
              <a:spcBef>
                <a:spcPts val="285"/>
              </a:spcBef>
            </a:pPr>
            <a:endParaRPr sz="2200" dirty="0">
              <a:solidFill>
                <a:srgbClr val="FF0000"/>
              </a:solidFill>
              <a:latin typeface="Arial MT"/>
              <a:cs typeface="Arial MT"/>
            </a:endParaRPr>
          </a:p>
        </p:txBody>
      </p:sp>
      <p:sp>
        <p:nvSpPr>
          <p:cNvPr id="12" name="object 12"/>
          <p:cNvSpPr txBox="1"/>
          <p:nvPr/>
        </p:nvSpPr>
        <p:spPr>
          <a:xfrm>
            <a:off x="811832" y="3276600"/>
            <a:ext cx="7551644" cy="1516150"/>
          </a:xfrm>
          <a:prstGeom prst="rect">
            <a:avLst/>
          </a:prstGeom>
        </p:spPr>
        <p:txBody>
          <a:bodyPr vert="horz" wrap="square" lIns="0" tIns="12700" rIns="0" bIns="0" rtlCol="0">
            <a:spAutoFit/>
          </a:bodyPr>
          <a:lstStyle/>
          <a:p>
            <a:pPr marL="954405">
              <a:lnSpc>
                <a:spcPct val="100000"/>
              </a:lnSpc>
              <a:spcBef>
                <a:spcPts val="100"/>
              </a:spcBef>
            </a:pPr>
            <a:r>
              <a:rPr sz="2000" dirty="0">
                <a:solidFill>
                  <a:srgbClr val="005493"/>
                </a:solidFill>
                <a:latin typeface="Garamond" pitchFamily="18" charset="0"/>
                <a:cs typeface="Arial MT"/>
              </a:rPr>
              <a:t>Elements</a:t>
            </a:r>
            <a:r>
              <a:rPr sz="2000" spc="-40" dirty="0">
                <a:solidFill>
                  <a:srgbClr val="005493"/>
                </a:solidFill>
                <a:latin typeface="Garamond" pitchFamily="18" charset="0"/>
                <a:cs typeface="Arial MT"/>
              </a:rPr>
              <a:t> </a:t>
            </a:r>
            <a:r>
              <a:rPr sz="2000" dirty="0">
                <a:solidFill>
                  <a:srgbClr val="005493"/>
                </a:solidFill>
                <a:latin typeface="Garamond" pitchFamily="18" charset="0"/>
                <a:cs typeface="Arial MT"/>
              </a:rPr>
              <a:t>of</a:t>
            </a:r>
            <a:r>
              <a:rPr sz="2000" spc="-40" dirty="0">
                <a:solidFill>
                  <a:srgbClr val="005493"/>
                </a:solidFill>
                <a:latin typeface="Garamond" pitchFamily="18" charset="0"/>
                <a:cs typeface="Arial MT"/>
              </a:rPr>
              <a:t> </a:t>
            </a:r>
            <a:r>
              <a:rPr sz="2000" dirty="0">
                <a:solidFill>
                  <a:srgbClr val="005493"/>
                </a:solidFill>
                <a:latin typeface="Garamond" pitchFamily="18" charset="0"/>
                <a:cs typeface="Arial MT"/>
              </a:rPr>
              <a:t>Microcirculation</a:t>
            </a:r>
            <a:endParaRPr sz="2000" dirty="0">
              <a:latin typeface="Garamond" pitchFamily="18" charset="0"/>
              <a:cs typeface="Arial MT"/>
            </a:endParaRPr>
          </a:p>
          <a:p>
            <a:pPr>
              <a:lnSpc>
                <a:spcPct val="100000"/>
              </a:lnSpc>
              <a:spcBef>
                <a:spcPts val="25"/>
              </a:spcBef>
            </a:pPr>
            <a:endParaRPr sz="2000" dirty="0">
              <a:latin typeface="Garamond" pitchFamily="18" charset="0"/>
              <a:cs typeface="Arial MT"/>
            </a:endParaRPr>
          </a:p>
          <a:p>
            <a:pPr marL="169545" marR="2404110" indent="-157480">
              <a:lnSpc>
                <a:spcPts val="1789"/>
              </a:lnSpc>
              <a:buChar char="•"/>
              <a:tabLst>
                <a:tab pos="170180" algn="l"/>
              </a:tabLst>
            </a:pPr>
            <a:r>
              <a:rPr sz="2000" dirty="0">
                <a:latin typeface="Garamond" pitchFamily="18" charset="0"/>
                <a:cs typeface="Arial MT"/>
              </a:rPr>
              <a:t>Arterioles, capillaries, </a:t>
            </a:r>
            <a:r>
              <a:rPr sz="2000" spc="-425" dirty="0">
                <a:latin typeface="Garamond" pitchFamily="18" charset="0"/>
                <a:cs typeface="Arial MT"/>
              </a:rPr>
              <a:t> </a:t>
            </a:r>
            <a:r>
              <a:rPr sz="2000" dirty="0">
                <a:latin typeface="Garamond" pitchFamily="18" charset="0"/>
                <a:cs typeface="Arial MT"/>
              </a:rPr>
              <a:t>venules</a:t>
            </a:r>
          </a:p>
          <a:p>
            <a:pPr marL="169545" marR="2293620" indent="-157480">
              <a:lnSpc>
                <a:spcPts val="1789"/>
              </a:lnSpc>
              <a:spcBef>
                <a:spcPts val="320"/>
              </a:spcBef>
              <a:buChar char="•"/>
              <a:tabLst>
                <a:tab pos="170180" algn="l"/>
              </a:tabLst>
            </a:pPr>
            <a:r>
              <a:rPr sz="2000" dirty="0">
                <a:latin typeface="Garamond" pitchFamily="18" charset="0"/>
                <a:cs typeface="Arial MT"/>
              </a:rPr>
              <a:t>Structure</a:t>
            </a:r>
            <a:r>
              <a:rPr sz="2000" spc="-20" dirty="0">
                <a:latin typeface="Garamond" pitchFamily="18" charset="0"/>
                <a:cs typeface="Arial MT"/>
              </a:rPr>
              <a:t> </a:t>
            </a:r>
            <a:r>
              <a:rPr sz="2000" spc="5" dirty="0">
                <a:latin typeface="Garamond" pitchFamily="18" charset="0"/>
                <a:cs typeface="Arial MT"/>
              </a:rPr>
              <a:t>and</a:t>
            </a:r>
            <a:r>
              <a:rPr sz="2000" spc="-15" dirty="0">
                <a:latin typeface="Garamond" pitchFamily="18" charset="0"/>
                <a:cs typeface="Arial MT"/>
              </a:rPr>
              <a:t> </a:t>
            </a:r>
            <a:r>
              <a:rPr sz="2000" dirty="0">
                <a:latin typeface="Garamond" pitchFamily="18" charset="0"/>
                <a:cs typeface="Arial MT"/>
              </a:rPr>
              <a:t>function: </a:t>
            </a:r>
            <a:r>
              <a:rPr sz="2000" spc="-420" dirty="0">
                <a:latin typeface="Garamond" pitchFamily="18" charset="0"/>
                <a:cs typeface="Arial MT"/>
              </a:rPr>
              <a:t> </a:t>
            </a:r>
            <a:r>
              <a:rPr sz="2000" dirty="0">
                <a:latin typeface="Garamond" pitchFamily="18" charset="0"/>
                <a:cs typeface="Arial MT"/>
              </a:rPr>
              <a:t>transport</a:t>
            </a:r>
          </a:p>
          <a:p>
            <a:pPr marL="169545" indent="-157480">
              <a:lnSpc>
                <a:spcPct val="100000"/>
              </a:lnSpc>
              <a:spcBef>
                <a:spcPts val="245"/>
              </a:spcBef>
              <a:buChar char="•"/>
              <a:tabLst>
                <a:tab pos="170180" algn="l"/>
              </a:tabLst>
            </a:pPr>
            <a:r>
              <a:rPr sz="2000" dirty="0">
                <a:latin typeface="Garamond" pitchFamily="18" charset="0"/>
                <a:cs typeface="Arial MT"/>
              </a:rPr>
              <a:t>Fluid</a:t>
            </a:r>
            <a:r>
              <a:rPr sz="2000" spc="-25" dirty="0">
                <a:latin typeface="Garamond" pitchFamily="18" charset="0"/>
                <a:cs typeface="Arial MT"/>
              </a:rPr>
              <a:t> </a:t>
            </a:r>
            <a:r>
              <a:rPr sz="2000" dirty="0" smtClean="0">
                <a:latin typeface="Garamond" pitchFamily="18" charset="0"/>
                <a:cs typeface="Arial MT"/>
              </a:rPr>
              <a:t>balance</a:t>
            </a:r>
            <a:endParaRPr sz="2000" dirty="0">
              <a:latin typeface="Garamond" pitchFamily="18" charset="0"/>
              <a:cs typeface="Arial MT"/>
            </a:endParaRPr>
          </a:p>
        </p:txBody>
      </p:sp>
      <p:grpSp>
        <p:nvGrpSpPr>
          <p:cNvPr id="13" name="object 13"/>
          <p:cNvGrpSpPr/>
          <p:nvPr/>
        </p:nvGrpSpPr>
        <p:grpSpPr>
          <a:xfrm>
            <a:off x="451931" y="3181108"/>
            <a:ext cx="9157045" cy="4438892"/>
            <a:chOff x="906145" y="5189075"/>
            <a:chExt cx="5962650" cy="4482465"/>
          </a:xfrm>
        </p:grpSpPr>
        <p:sp>
          <p:nvSpPr>
            <p:cNvPr id="14" name="object 14"/>
            <p:cNvSpPr/>
            <p:nvPr/>
          </p:nvSpPr>
          <p:spPr>
            <a:xfrm>
              <a:off x="908067" y="9669538"/>
              <a:ext cx="5958205" cy="0"/>
            </a:xfrm>
            <a:custGeom>
              <a:avLst/>
              <a:gdLst/>
              <a:ahLst/>
              <a:cxnLst/>
              <a:rect l="l" t="t" r="r" b="b"/>
              <a:pathLst>
                <a:path w="5958205">
                  <a:moveTo>
                    <a:pt x="0" y="0"/>
                  </a:moveTo>
                  <a:lnTo>
                    <a:pt x="5958187" y="0"/>
                  </a:lnTo>
                </a:path>
              </a:pathLst>
            </a:custGeom>
            <a:ln w="3844">
              <a:solidFill>
                <a:srgbClr val="000000"/>
              </a:solidFill>
            </a:ln>
          </p:spPr>
          <p:txBody>
            <a:bodyPr wrap="square" lIns="0" tIns="0" rIns="0" bIns="0" rtlCol="0"/>
            <a:lstStyle/>
            <a:p>
              <a:endParaRPr/>
            </a:p>
          </p:txBody>
        </p:sp>
        <p:pic>
          <p:nvPicPr>
            <p:cNvPr id="15" name="object 15"/>
            <p:cNvPicPr/>
            <p:nvPr/>
          </p:nvPicPr>
          <p:blipFill>
            <a:blip r:embed="rId2" cstate="print"/>
            <a:stretch>
              <a:fillRect/>
            </a:stretch>
          </p:blipFill>
          <p:spPr>
            <a:xfrm>
              <a:off x="3613476" y="5847441"/>
              <a:ext cx="2980882" cy="3552154"/>
            </a:xfrm>
            <a:prstGeom prst="rect">
              <a:avLst/>
            </a:prstGeom>
          </p:spPr>
        </p:pic>
        <p:sp>
          <p:nvSpPr>
            <p:cNvPr id="16" name="object 16"/>
            <p:cNvSpPr/>
            <p:nvPr/>
          </p:nvSpPr>
          <p:spPr>
            <a:xfrm>
              <a:off x="908067" y="5190998"/>
              <a:ext cx="5958205" cy="4478655"/>
            </a:xfrm>
            <a:custGeom>
              <a:avLst/>
              <a:gdLst/>
              <a:ahLst/>
              <a:cxnLst/>
              <a:rect l="l" t="t" r="r" b="b"/>
              <a:pathLst>
                <a:path w="5958205" h="4478655">
                  <a:moveTo>
                    <a:pt x="5958187" y="0"/>
                  </a:moveTo>
                  <a:lnTo>
                    <a:pt x="0" y="0"/>
                  </a:lnTo>
                  <a:lnTo>
                    <a:pt x="0" y="4478540"/>
                  </a:lnTo>
                </a:path>
              </a:pathLst>
            </a:custGeom>
            <a:ln w="3844">
              <a:solidFill>
                <a:srgbClr val="000000"/>
              </a:solidFill>
            </a:ln>
          </p:spPr>
          <p:txBody>
            <a:bodyPr wrap="square" lIns="0" tIns="0" rIns="0" bIns="0" rtlCol="0"/>
            <a:lstStyle/>
            <a:p>
              <a:endParaRPr/>
            </a:p>
          </p:txBody>
        </p:sp>
      </p:grpSp>
      <p:sp>
        <p:nvSpPr>
          <p:cNvPr id="19" name="مستطيل 18"/>
          <p:cNvSpPr/>
          <p:nvPr/>
        </p:nvSpPr>
        <p:spPr>
          <a:xfrm>
            <a:off x="218064" y="318786"/>
            <a:ext cx="9624781" cy="2862322"/>
          </a:xfrm>
          <a:prstGeom prst="rect">
            <a:avLst/>
          </a:prstGeom>
        </p:spPr>
        <p:txBody>
          <a:bodyPr wrap="square">
            <a:spAutoFit/>
          </a:bodyPr>
          <a:lstStyle/>
          <a:p>
            <a:pPr algn="just">
              <a:lnSpc>
                <a:spcPct val="150000"/>
              </a:lnSpc>
            </a:pPr>
            <a:r>
              <a:rPr lang="en-US" sz="2400" dirty="0">
                <a:latin typeface="Garamond" pitchFamily="18" charset="0"/>
                <a:cs typeface="Arial" pitchFamily="34" charset="0"/>
              </a:rPr>
              <a:t>The microcirculation is responsible for the transfer of oxygen from the red blood cells in the capillaries to the cells to meet cellular energy requirements, support functional activity and remove carbon dioxide and waste. The microcirculation also assists in the regulation of vascular tone, solute exchange, the production of hormones, the inflammatory response and </a:t>
            </a:r>
            <a:r>
              <a:rPr lang="en-US" sz="2400" dirty="0" err="1">
                <a:latin typeface="Garamond" pitchFamily="18" charset="0"/>
                <a:cs typeface="Arial" pitchFamily="34" charset="0"/>
              </a:rPr>
              <a:t>haemostasis</a:t>
            </a:r>
            <a:endParaRPr lang="en-US" sz="2400" dirty="0">
              <a:latin typeface="Garamond" pitchFamily="18" charset="0"/>
              <a:cs typeface="Arial" pitchFamily="34" charset="0"/>
            </a:endParaRPr>
          </a:p>
        </p:txBody>
      </p:sp>
    </p:spTree>
    <p:extLst>
      <p:ext uri="{BB962C8B-B14F-4D97-AF65-F5344CB8AC3E}">
        <p14:creationId xmlns:p14="http://schemas.microsoft.com/office/powerpoint/2010/main" val="3841683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مستطيل 42"/>
          <p:cNvSpPr/>
          <p:nvPr/>
        </p:nvSpPr>
        <p:spPr>
          <a:xfrm>
            <a:off x="12357" y="0"/>
            <a:ext cx="10046043" cy="2805063"/>
          </a:xfrm>
          <a:prstGeom prst="rect">
            <a:avLst/>
          </a:prstGeom>
        </p:spPr>
        <p:txBody>
          <a:bodyPr wrap="square">
            <a:spAutoFit/>
          </a:bodyPr>
          <a:lstStyle/>
          <a:p>
            <a:pPr algn="just">
              <a:lnSpc>
                <a:spcPct val="150000"/>
              </a:lnSpc>
            </a:pPr>
            <a:r>
              <a:rPr lang="en-US" sz="2400" dirty="0">
                <a:latin typeface="Garamond" pitchFamily="18" charset="0"/>
              </a:rPr>
              <a:t>The principal function of the microcirculation is to permit the transfer of substances between the tissues and the circulation. This transfer occurs predominantly across the walls of the capillaries but some exchange occurs in the small </a:t>
            </a:r>
            <a:r>
              <a:rPr lang="en-US" sz="2400" dirty="0" err="1">
                <a:latin typeface="Garamond" pitchFamily="18" charset="0"/>
              </a:rPr>
              <a:t>venules</a:t>
            </a:r>
            <a:r>
              <a:rPr lang="en-US" sz="2400" dirty="0">
                <a:latin typeface="Garamond" pitchFamily="18" charset="0"/>
              </a:rPr>
              <a:t> also. Substances involved include water, electrolytes, gases (O</a:t>
            </a:r>
            <a:r>
              <a:rPr lang="en-US" sz="2400" baseline="-25000" dirty="0">
                <a:latin typeface="Garamond" pitchFamily="18" charset="0"/>
              </a:rPr>
              <a:t>2</a:t>
            </a:r>
            <a:r>
              <a:rPr lang="en-US" sz="2400" dirty="0">
                <a:latin typeface="Garamond" pitchFamily="18" charset="0"/>
              </a:rPr>
              <a:t>, CO</a:t>
            </a:r>
            <a:r>
              <a:rPr lang="en-US" sz="2400" baseline="-25000" dirty="0">
                <a:latin typeface="Garamond" pitchFamily="18" charset="0"/>
              </a:rPr>
              <a:t>2</a:t>
            </a:r>
            <a:r>
              <a:rPr lang="en-US" sz="2400" dirty="0">
                <a:latin typeface="Garamond" pitchFamily="18" charset="0"/>
              </a:rPr>
              <a:t>), nitrogenous wastes, glucose, lipids and drugs.</a:t>
            </a:r>
          </a:p>
        </p:txBody>
      </p:sp>
      <p:sp>
        <p:nvSpPr>
          <p:cNvPr id="27" name="object 7"/>
          <p:cNvSpPr txBox="1">
            <a:spLocks noGrp="1"/>
          </p:cNvSpPr>
          <p:nvPr>
            <p:ph type="title"/>
          </p:nvPr>
        </p:nvSpPr>
        <p:spPr>
          <a:xfrm>
            <a:off x="2182882" y="4006775"/>
            <a:ext cx="6216830" cy="351378"/>
          </a:xfrm>
          <a:prstGeom prst="rect">
            <a:avLst/>
          </a:prstGeom>
        </p:spPr>
        <p:txBody>
          <a:bodyPr vert="horz" wrap="square" lIns="0" tIns="12700" rIns="0" bIns="0" rtlCol="0">
            <a:spAutoFit/>
          </a:bodyPr>
          <a:lstStyle/>
          <a:p>
            <a:pPr marL="12700">
              <a:lnSpc>
                <a:spcPct val="100000"/>
              </a:lnSpc>
              <a:spcBef>
                <a:spcPts val="100"/>
              </a:spcBef>
            </a:pPr>
            <a:r>
              <a:rPr lang="en-US" spc="-5" dirty="0" smtClean="0"/>
              <a:t>1-</a:t>
            </a:r>
            <a:r>
              <a:rPr spc="-5" dirty="0" smtClean="0"/>
              <a:t>Diffusion</a:t>
            </a:r>
            <a:r>
              <a:rPr spc="-40" dirty="0" smtClean="0"/>
              <a:t> </a:t>
            </a:r>
            <a:r>
              <a:rPr dirty="0"/>
              <a:t>through</a:t>
            </a:r>
            <a:r>
              <a:rPr spc="-35" dirty="0"/>
              <a:t> </a:t>
            </a:r>
            <a:r>
              <a:rPr dirty="0"/>
              <a:t>Capillaries</a:t>
            </a:r>
          </a:p>
        </p:txBody>
      </p:sp>
      <p:sp>
        <p:nvSpPr>
          <p:cNvPr id="28" name="object 8"/>
          <p:cNvSpPr txBox="1"/>
          <p:nvPr/>
        </p:nvSpPr>
        <p:spPr>
          <a:xfrm>
            <a:off x="1126653" y="4371455"/>
            <a:ext cx="3324860" cy="948978"/>
          </a:xfrm>
          <a:prstGeom prst="rect">
            <a:avLst/>
          </a:prstGeom>
        </p:spPr>
        <p:txBody>
          <a:bodyPr vert="horz" wrap="square" lIns="0" tIns="25400" rIns="0" bIns="0" rtlCol="0">
            <a:spAutoFit/>
          </a:bodyPr>
          <a:lstStyle/>
          <a:p>
            <a:pPr marL="169545" marR="232410" indent="-157480">
              <a:lnSpc>
                <a:spcPts val="1650"/>
              </a:lnSpc>
              <a:spcBef>
                <a:spcPts val="200"/>
              </a:spcBef>
              <a:buChar char="•"/>
              <a:tabLst>
                <a:tab pos="170180" algn="l"/>
              </a:tabLst>
            </a:pPr>
            <a:r>
              <a:rPr sz="1400" spc="10" dirty="0">
                <a:latin typeface="Arial MT"/>
                <a:cs typeface="Arial MT"/>
              </a:rPr>
              <a:t>Dominant</a:t>
            </a:r>
            <a:r>
              <a:rPr sz="1400" spc="-20" dirty="0">
                <a:latin typeface="Arial MT"/>
                <a:cs typeface="Arial MT"/>
              </a:rPr>
              <a:t> </a:t>
            </a:r>
            <a:r>
              <a:rPr sz="1400" spc="10" dirty="0">
                <a:latin typeface="Arial MT"/>
                <a:cs typeface="Arial MT"/>
              </a:rPr>
              <a:t>mechanism,</a:t>
            </a:r>
            <a:r>
              <a:rPr sz="1400" spc="-20" dirty="0">
                <a:latin typeface="Arial MT"/>
                <a:cs typeface="Arial MT"/>
              </a:rPr>
              <a:t> </a:t>
            </a:r>
            <a:r>
              <a:rPr sz="1400" spc="5" dirty="0">
                <a:latin typeface="Arial MT"/>
                <a:cs typeface="Arial MT"/>
              </a:rPr>
              <a:t>rate </a:t>
            </a:r>
            <a:r>
              <a:rPr sz="1400" spc="-370" dirty="0">
                <a:latin typeface="Arial MT"/>
                <a:cs typeface="Arial MT"/>
              </a:rPr>
              <a:t> </a:t>
            </a:r>
            <a:r>
              <a:rPr sz="1400" spc="5" dirty="0">
                <a:latin typeface="Arial MT"/>
                <a:cs typeface="Arial MT"/>
              </a:rPr>
              <a:t>varies</a:t>
            </a:r>
            <a:r>
              <a:rPr sz="1400" dirty="0">
                <a:latin typeface="Arial MT"/>
                <a:cs typeface="Arial MT"/>
              </a:rPr>
              <a:t> </a:t>
            </a:r>
            <a:r>
              <a:rPr sz="1400" spc="10" dirty="0">
                <a:latin typeface="Arial MT"/>
                <a:cs typeface="Arial MT"/>
              </a:rPr>
              <a:t>by</a:t>
            </a:r>
            <a:r>
              <a:rPr sz="1400" spc="5" dirty="0">
                <a:latin typeface="Arial MT"/>
                <a:cs typeface="Arial MT"/>
              </a:rPr>
              <a:t> tissue</a:t>
            </a:r>
            <a:endParaRPr sz="1400">
              <a:latin typeface="Arial MT"/>
              <a:cs typeface="Arial MT"/>
            </a:endParaRPr>
          </a:p>
          <a:p>
            <a:pPr marL="169545" marR="5080" indent="-157480">
              <a:lnSpc>
                <a:spcPts val="1650"/>
              </a:lnSpc>
              <a:spcBef>
                <a:spcPts val="370"/>
              </a:spcBef>
              <a:buChar char="•"/>
              <a:tabLst>
                <a:tab pos="170180" algn="l"/>
              </a:tabLst>
            </a:pPr>
            <a:r>
              <a:rPr sz="1400" spc="5" dirty="0">
                <a:latin typeface="Arial MT"/>
                <a:cs typeface="Arial MT"/>
              </a:rPr>
              <a:t>Diffusion</a:t>
            </a:r>
            <a:r>
              <a:rPr sz="1400" spc="-15" dirty="0">
                <a:latin typeface="Arial MT"/>
                <a:cs typeface="Arial MT"/>
              </a:rPr>
              <a:t> </a:t>
            </a:r>
            <a:r>
              <a:rPr sz="1400" spc="5" dirty="0">
                <a:latin typeface="Arial MT"/>
                <a:cs typeface="Arial MT"/>
              </a:rPr>
              <a:t>of</a:t>
            </a:r>
            <a:r>
              <a:rPr sz="1400" spc="-10" dirty="0">
                <a:latin typeface="Arial MT"/>
                <a:cs typeface="Arial MT"/>
              </a:rPr>
              <a:t> </a:t>
            </a:r>
            <a:r>
              <a:rPr sz="1400" spc="10" dirty="0">
                <a:latin typeface="Arial MT"/>
                <a:cs typeface="Arial MT"/>
              </a:rPr>
              <a:t>water</a:t>
            </a:r>
            <a:r>
              <a:rPr sz="1400" spc="-10" dirty="0">
                <a:latin typeface="Arial MT"/>
                <a:cs typeface="Arial MT"/>
              </a:rPr>
              <a:t> </a:t>
            </a:r>
            <a:r>
              <a:rPr sz="1400" spc="10" dirty="0">
                <a:latin typeface="Arial MT"/>
                <a:cs typeface="Arial MT"/>
              </a:rPr>
              <a:t>40-80</a:t>
            </a:r>
            <a:r>
              <a:rPr sz="1400" spc="-10" dirty="0">
                <a:latin typeface="Arial MT"/>
                <a:cs typeface="Arial MT"/>
              </a:rPr>
              <a:t> </a:t>
            </a:r>
            <a:r>
              <a:rPr sz="1400" spc="10" dirty="0">
                <a:latin typeface="Arial MT"/>
                <a:cs typeface="Arial MT"/>
              </a:rPr>
              <a:t>times </a:t>
            </a:r>
            <a:r>
              <a:rPr sz="1400" spc="-375" dirty="0">
                <a:latin typeface="Arial MT"/>
                <a:cs typeface="Arial MT"/>
              </a:rPr>
              <a:t> </a:t>
            </a:r>
            <a:r>
              <a:rPr sz="1400" spc="5" dirty="0">
                <a:latin typeface="Arial MT"/>
                <a:cs typeface="Arial MT"/>
              </a:rPr>
              <a:t>faster</a:t>
            </a:r>
            <a:r>
              <a:rPr sz="1400" dirty="0">
                <a:latin typeface="Arial MT"/>
                <a:cs typeface="Arial MT"/>
              </a:rPr>
              <a:t> </a:t>
            </a:r>
            <a:r>
              <a:rPr sz="1400" spc="10" dirty="0">
                <a:latin typeface="Arial MT"/>
                <a:cs typeface="Arial MT"/>
              </a:rPr>
              <a:t>than</a:t>
            </a:r>
            <a:r>
              <a:rPr sz="1400" spc="5" dirty="0">
                <a:latin typeface="Arial MT"/>
                <a:cs typeface="Arial MT"/>
              </a:rPr>
              <a:t> flow</a:t>
            </a:r>
            <a:endParaRPr sz="1400">
              <a:latin typeface="Arial MT"/>
              <a:cs typeface="Arial MT"/>
            </a:endParaRPr>
          </a:p>
        </p:txBody>
      </p:sp>
      <p:sp>
        <p:nvSpPr>
          <p:cNvPr id="29" name="object 9"/>
          <p:cNvSpPr txBox="1"/>
          <p:nvPr/>
        </p:nvSpPr>
        <p:spPr>
          <a:xfrm>
            <a:off x="1147248" y="5312867"/>
            <a:ext cx="3545915" cy="2039020"/>
          </a:xfrm>
          <a:prstGeom prst="rect">
            <a:avLst/>
          </a:prstGeom>
        </p:spPr>
        <p:txBody>
          <a:bodyPr vert="horz" wrap="square" lIns="0" tIns="25400" rIns="0" bIns="0" rtlCol="0">
            <a:spAutoFit/>
          </a:bodyPr>
          <a:lstStyle/>
          <a:p>
            <a:pPr marL="169545" marR="5080" indent="-157480">
              <a:lnSpc>
                <a:spcPts val="1650"/>
              </a:lnSpc>
              <a:spcBef>
                <a:spcPts val="200"/>
              </a:spcBef>
              <a:buChar char="•"/>
              <a:tabLst>
                <a:tab pos="170180" algn="l"/>
              </a:tabLst>
            </a:pPr>
            <a:r>
              <a:rPr sz="1400" spc="10" dirty="0">
                <a:latin typeface="Arial MT"/>
                <a:cs typeface="Arial MT"/>
              </a:rPr>
              <a:t>2/3</a:t>
            </a:r>
            <a:r>
              <a:rPr sz="1400" spc="-10" dirty="0">
                <a:latin typeface="Arial MT"/>
                <a:cs typeface="Arial MT"/>
              </a:rPr>
              <a:t> </a:t>
            </a:r>
            <a:r>
              <a:rPr sz="1400" spc="5" dirty="0">
                <a:latin typeface="Arial MT"/>
                <a:cs typeface="Arial MT"/>
              </a:rPr>
              <a:t>of</a:t>
            </a:r>
            <a:r>
              <a:rPr sz="1400" spc="-10" dirty="0">
                <a:latin typeface="Arial MT"/>
                <a:cs typeface="Arial MT"/>
              </a:rPr>
              <a:t> </a:t>
            </a:r>
            <a:r>
              <a:rPr sz="1400" spc="10" dirty="0">
                <a:latin typeface="Arial MT"/>
                <a:cs typeface="Arial MT"/>
              </a:rPr>
              <a:t>blood</a:t>
            </a:r>
            <a:r>
              <a:rPr sz="1400" spc="-5" dirty="0">
                <a:latin typeface="Arial MT"/>
                <a:cs typeface="Arial MT"/>
              </a:rPr>
              <a:t> </a:t>
            </a:r>
            <a:r>
              <a:rPr sz="1400" spc="10" dirty="0">
                <a:latin typeface="Arial MT"/>
                <a:cs typeface="Arial MT"/>
              </a:rPr>
              <a:t>volume</a:t>
            </a:r>
            <a:r>
              <a:rPr sz="1400" spc="-10" dirty="0">
                <a:latin typeface="Arial MT"/>
                <a:cs typeface="Arial MT"/>
              </a:rPr>
              <a:t> </a:t>
            </a:r>
            <a:r>
              <a:rPr sz="1400" spc="5" dirty="0">
                <a:latin typeface="Arial MT"/>
                <a:cs typeface="Arial MT"/>
              </a:rPr>
              <a:t>diffuses</a:t>
            </a:r>
            <a:r>
              <a:rPr sz="1400" spc="-10" dirty="0">
                <a:latin typeface="Arial MT"/>
                <a:cs typeface="Arial MT"/>
              </a:rPr>
              <a:t> </a:t>
            </a:r>
            <a:r>
              <a:rPr sz="1400" spc="10" dirty="0">
                <a:latin typeface="Arial MT"/>
                <a:cs typeface="Arial MT"/>
              </a:rPr>
              <a:t>per </a:t>
            </a:r>
            <a:r>
              <a:rPr sz="1400" spc="-370" dirty="0">
                <a:latin typeface="Arial MT"/>
                <a:cs typeface="Arial MT"/>
              </a:rPr>
              <a:t> </a:t>
            </a:r>
            <a:r>
              <a:rPr sz="1400" spc="10" dirty="0">
                <a:latin typeface="Arial MT"/>
                <a:cs typeface="Arial MT"/>
              </a:rPr>
              <a:t>minute</a:t>
            </a:r>
            <a:endParaRPr sz="1400" dirty="0">
              <a:latin typeface="Arial MT"/>
              <a:cs typeface="Arial MT"/>
            </a:endParaRPr>
          </a:p>
          <a:p>
            <a:pPr marL="169545" marR="664210" indent="-157480">
              <a:lnSpc>
                <a:spcPts val="1650"/>
              </a:lnSpc>
              <a:spcBef>
                <a:spcPts val="325"/>
              </a:spcBef>
              <a:buChar char="•"/>
              <a:tabLst>
                <a:tab pos="170180" algn="l"/>
              </a:tabLst>
            </a:pPr>
            <a:r>
              <a:rPr sz="1400" spc="10" dirty="0">
                <a:latin typeface="Arial MT"/>
                <a:cs typeface="Arial MT"/>
              </a:rPr>
              <a:t>Driven</a:t>
            </a:r>
            <a:r>
              <a:rPr sz="1400" spc="-40" dirty="0">
                <a:latin typeface="Arial MT"/>
                <a:cs typeface="Arial MT"/>
              </a:rPr>
              <a:t> </a:t>
            </a:r>
            <a:r>
              <a:rPr sz="1400" spc="10" dirty="0">
                <a:latin typeface="Arial MT"/>
                <a:cs typeface="Arial MT"/>
              </a:rPr>
              <a:t>by</a:t>
            </a:r>
            <a:r>
              <a:rPr sz="1400" spc="-40" dirty="0">
                <a:latin typeface="Arial MT"/>
                <a:cs typeface="Arial MT"/>
              </a:rPr>
              <a:t> </a:t>
            </a:r>
            <a:r>
              <a:rPr sz="1400" spc="10" dirty="0">
                <a:latin typeface="Arial MT"/>
                <a:cs typeface="Arial MT"/>
              </a:rPr>
              <a:t>concentration </a:t>
            </a:r>
            <a:r>
              <a:rPr sz="1400" spc="-375" dirty="0">
                <a:latin typeface="Arial MT"/>
                <a:cs typeface="Arial MT"/>
              </a:rPr>
              <a:t> </a:t>
            </a:r>
            <a:r>
              <a:rPr sz="1400" spc="5" dirty="0">
                <a:latin typeface="Arial MT"/>
                <a:cs typeface="Arial MT"/>
              </a:rPr>
              <a:t>gradient:</a:t>
            </a:r>
            <a:endParaRPr sz="1400" dirty="0">
              <a:latin typeface="Arial MT"/>
              <a:cs typeface="Arial MT"/>
            </a:endParaRPr>
          </a:p>
          <a:p>
            <a:pPr marL="169545">
              <a:lnSpc>
                <a:spcPts val="1605"/>
              </a:lnSpc>
            </a:pPr>
            <a:r>
              <a:rPr sz="1400" spc="10" dirty="0">
                <a:latin typeface="Arial MT"/>
                <a:cs typeface="Arial MT"/>
              </a:rPr>
              <a:t>J</a:t>
            </a:r>
            <a:r>
              <a:rPr sz="1400" spc="-15" dirty="0">
                <a:latin typeface="Arial MT"/>
                <a:cs typeface="Arial MT"/>
              </a:rPr>
              <a:t> </a:t>
            </a:r>
            <a:r>
              <a:rPr sz="1400" spc="10" dirty="0">
                <a:latin typeface="Arial MT"/>
                <a:cs typeface="Arial MT"/>
              </a:rPr>
              <a:t>=</a:t>
            </a:r>
            <a:r>
              <a:rPr sz="1400" spc="-10" dirty="0">
                <a:latin typeface="Arial MT"/>
                <a:cs typeface="Arial MT"/>
              </a:rPr>
              <a:t> </a:t>
            </a:r>
            <a:r>
              <a:rPr sz="1400" spc="10" dirty="0">
                <a:latin typeface="Arial MT"/>
                <a:cs typeface="Arial MT"/>
              </a:rPr>
              <a:t>-DA</a:t>
            </a:r>
            <a:r>
              <a:rPr sz="1400" spc="-90" dirty="0">
                <a:latin typeface="Arial MT"/>
                <a:cs typeface="Arial MT"/>
              </a:rPr>
              <a:t> </a:t>
            </a:r>
            <a:r>
              <a:rPr sz="1400" spc="5" dirty="0">
                <a:latin typeface="Arial MT"/>
                <a:cs typeface="Arial MT"/>
              </a:rPr>
              <a:t>dc/dx</a:t>
            </a:r>
            <a:endParaRPr sz="1400" dirty="0">
              <a:latin typeface="Arial MT"/>
              <a:cs typeface="Arial MT"/>
            </a:endParaRPr>
          </a:p>
          <a:p>
            <a:pPr marL="169545" marR="417195">
              <a:lnSpc>
                <a:spcPts val="1420"/>
              </a:lnSpc>
              <a:spcBef>
                <a:spcPts val="100"/>
              </a:spcBef>
            </a:pPr>
            <a:r>
              <a:rPr sz="1200" spc="-10" dirty="0">
                <a:latin typeface="Arial MT"/>
                <a:cs typeface="Arial MT"/>
              </a:rPr>
              <a:t>D</a:t>
            </a:r>
            <a:r>
              <a:rPr sz="1200" spc="-15" dirty="0">
                <a:latin typeface="Arial MT"/>
                <a:cs typeface="Arial MT"/>
              </a:rPr>
              <a:t> </a:t>
            </a:r>
            <a:r>
              <a:rPr sz="1200" spc="-5" dirty="0">
                <a:latin typeface="Arial MT"/>
                <a:cs typeface="Arial MT"/>
              </a:rPr>
              <a:t>=</a:t>
            </a:r>
            <a:r>
              <a:rPr sz="1200" spc="-10" dirty="0">
                <a:latin typeface="Arial MT"/>
                <a:cs typeface="Arial MT"/>
              </a:rPr>
              <a:t> diffusion </a:t>
            </a:r>
            <a:r>
              <a:rPr sz="1200" spc="-5" dirty="0">
                <a:latin typeface="Arial MT"/>
                <a:cs typeface="Arial MT"/>
              </a:rPr>
              <a:t>constant,</a:t>
            </a:r>
            <a:r>
              <a:rPr sz="1200" spc="-75" dirty="0">
                <a:latin typeface="Arial MT"/>
                <a:cs typeface="Arial MT"/>
              </a:rPr>
              <a:t> </a:t>
            </a:r>
            <a:r>
              <a:rPr sz="1200" spc="-5" dirty="0">
                <a:latin typeface="Arial MT"/>
                <a:cs typeface="Arial MT"/>
              </a:rPr>
              <a:t>A</a:t>
            </a:r>
            <a:r>
              <a:rPr sz="1200" spc="-75" dirty="0">
                <a:latin typeface="Arial MT"/>
                <a:cs typeface="Arial MT"/>
              </a:rPr>
              <a:t> </a:t>
            </a:r>
            <a:r>
              <a:rPr sz="1200" spc="-5" dirty="0">
                <a:latin typeface="Arial MT"/>
                <a:cs typeface="Arial MT"/>
              </a:rPr>
              <a:t>=</a:t>
            </a:r>
            <a:r>
              <a:rPr sz="1200" spc="-10" dirty="0">
                <a:latin typeface="Arial MT"/>
                <a:cs typeface="Arial MT"/>
              </a:rPr>
              <a:t> </a:t>
            </a:r>
            <a:r>
              <a:rPr sz="1200" spc="-5" dirty="0">
                <a:latin typeface="Arial MT"/>
                <a:cs typeface="Arial MT"/>
              </a:rPr>
              <a:t>area, </a:t>
            </a:r>
            <a:r>
              <a:rPr sz="1200" spc="-320" dirty="0">
                <a:latin typeface="Arial MT"/>
                <a:cs typeface="Arial MT"/>
              </a:rPr>
              <a:t> </a:t>
            </a:r>
            <a:r>
              <a:rPr sz="1200" spc="-5" dirty="0">
                <a:latin typeface="Arial MT"/>
                <a:cs typeface="Arial MT"/>
              </a:rPr>
              <a:t>c</a:t>
            </a:r>
            <a:r>
              <a:rPr sz="1200" spc="-10" dirty="0">
                <a:latin typeface="Arial MT"/>
                <a:cs typeface="Arial MT"/>
              </a:rPr>
              <a:t> </a:t>
            </a:r>
            <a:r>
              <a:rPr sz="1200" spc="-5" dirty="0">
                <a:latin typeface="Arial MT"/>
                <a:cs typeface="Arial MT"/>
              </a:rPr>
              <a:t>=</a:t>
            </a:r>
            <a:r>
              <a:rPr sz="1200" spc="-10" dirty="0">
                <a:latin typeface="Arial MT"/>
                <a:cs typeface="Arial MT"/>
              </a:rPr>
              <a:t> </a:t>
            </a:r>
            <a:r>
              <a:rPr sz="1200" spc="-5" dirty="0">
                <a:latin typeface="Arial MT"/>
                <a:cs typeface="Arial MT"/>
              </a:rPr>
              <a:t>concentration</a:t>
            </a:r>
            <a:endParaRPr sz="1200" dirty="0">
              <a:latin typeface="Arial MT"/>
              <a:cs typeface="Arial MT"/>
            </a:endParaRPr>
          </a:p>
          <a:p>
            <a:pPr marL="169545" marR="253365" indent="-157480">
              <a:lnSpc>
                <a:spcPts val="1650"/>
              </a:lnSpc>
              <a:spcBef>
                <a:spcPts val="325"/>
              </a:spcBef>
              <a:buClr>
                <a:srgbClr val="000000"/>
              </a:buClr>
              <a:buChar char="•"/>
              <a:tabLst>
                <a:tab pos="170180" algn="l"/>
              </a:tabLst>
            </a:pPr>
            <a:r>
              <a:rPr sz="1400" spc="10" dirty="0">
                <a:solidFill>
                  <a:srgbClr val="FF2600"/>
                </a:solidFill>
                <a:latin typeface="Arial MT"/>
                <a:cs typeface="Arial MT"/>
              </a:rPr>
              <a:t>Flow </a:t>
            </a:r>
            <a:r>
              <a:rPr sz="1400" spc="5" dirty="0">
                <a:solidFill>
                  <a:srgbClr val="FF2600"/>
                </a:solidFill>
                <a:latin typeface="Arial MT"/>
                <a:cs typeface="Arial MT"/>
              </a:rPr>
              <a:t>limited</a:t>
            </a:r>
            <a:r>
              <a:rPr sz="1400" spc="5" dirty="0">
                <a:latin typeface="Arial MT"/>
                <a:cs typeface="Arial MT"/>
              </a:rPr>
              <a:t>: transport rate is </a:t>
            </a:r>
            <a:r>
              <a:rPr sz="1400" spc="-375" dirty="0">
                <a:latin typeface="Arial MT"/>
                <a:cs typeface="Arial MT"/>
              </a:rPr>
              <a:t> </a:t>
            </a:r>
            <a:r>
              <a:rPr sz="1400" spc="5" dirty="0">
                <a:latin typeface="Arial MT"/>
                <a:cs typeface="Arial MT"/>
              </a:rPr>
              <a:t>fast</a:t>
            </a:r>
            <a:r>
              <a:rPr sz="1400" dirty="0">
                <a:latin typeface="Arial MT"/>
                <a:cs typeface="Arial MT"/>
              </a:rPr>
              <a:t> </a:t>
            </a:r>
            <a:r>
              <a:rPr sz="1400" spc="10" dirty="0">
                <a:latin typeface="Arial MT"/>
                <a:cs typeface="Arial MT"/>
              </a:rPr>
              <a:t>enough</a:t>
            </a:r>
            <a:r>
              <a:rPr sz="1400" spc="5" dirty="0">
                <a:latin typeface="Arial MT"/>
                <a:cs typeface="Arial MT"/>
              </a:rPr>
              <a:t> for equilibrium</a:t>
            </a:r>
            <a:endParaRPr sz="1400" dirty="0">
              <a:latin typeface="Arial MT"/>
              <a:cs typeface="Arial MT"/>
            </a:endParaRPr>
          </a:p>
          <a:p>
            <a:pPr marL="169545" marR="316865" indent="-157480">
              <a:lnSpc>
                <a:spcPts val="1650"/>
              </a:lnSpc>
              <a:spcBef>
                <a:spcPts val="370"/>
              </a:spcBef>
              <a:buClr>
                <a:srgbClr val="000000"/>
              </a:buClr>
              <a:buChar char="•"/>
              <a:tabLst>
                <a:tab pos="170180" algn="l"/>
              </a:tabLst>
            </a:pPr>
            <a:r>
              <a:rPr sz="1400" spc="5" dirty="0">
                <a:solidFill>
                  <a:srgbClr val="FF2600"/>
                </a:solidFill>
                <a:latin typeface="Arial MT"/>
                <a:cs typeface="Arial MT"/>
              </a:rPr>
              <a:t>Diffusion limited</a:t>
            </a:r>
            <a:r>
              <a:rPr sz="1400" spc="5" dirty="0">
                <a:latin typeface="Arial MT"/>
                <a:cs typeface="Arial MT"/>
              </a:rPr>
              <a:t>: equilibrium </a:t>
            </a:r>
            <a:r>
              <a:rPr sz="1400" spc="-375" dirty="0">
                <a:latin typeface="Arial MT"/>
                <a:cs typeface="Arial MT"/>
              </a:rPr>
              <a:t> </a:t>
            </a:r>
            <a:r>
              <a:rPr sz="1400" spc="10" dirty="0">
                <a:latin typeface="Arial MT"/>
                <a:cs typeface="Arial MT"/>
              </a:rPr>
              <a:t>never</a:t>
            </a:r>
            <a:r>
              <a:rPr sz="1400" dirty="0">
                <a:latin typeface="Arial MT"/>
                <a:cs typeface="Arial MT"/>
              </a:rPr>
              <a:t> </a:t>
            </a:r>
            <a:r>
              <a:rPr sz="1400" spc="5" dirty="0">
                <a:latin typeface="Arial MT"/>
                <a:cs typeface="Arial MT"/>
              </a:rPr>
              <a:t>established</a:t>
            </a:r>
            <a:endParaRPr sz="1400" dirty="0">
              <a:latin typeface="Arial MT"/>
              <a:cs typeface="Arial MT"/>
            </a:endParaRPr>
          </a:p>
        </p:txBody>
      </p:sp>
      <p:sp>
        <p:nvSpPr>
          <p:cNvPr id="30" name="object 10"/>
          <p:cNvSpPr txBox="1"/>
          <p:nvPr/>
        </p:nvSpPr>
        <p:spPr>
          <a:xfrm>
            <a:off x="4883439" y="5044900"/>
            <a:ext cx="1187450" cy="328295"/>
          </a:xfrm>
          <a:prstGeom prst="rect">
            <a:avLst/>
          </a:prstGeom>
        </p:spPr>
        <p:txBody>
          <a:bodyPr vert="horz" wrap="square" lIns="0" tIns="20320" rIns="0" bIns="0" rtlCol="0">
            <a:spAutoFit/>
          </a:bodyPr>
          <a:lstStyle/>
          <a:p>
            <a:pPr marL="38100" marR="30480">
              <a:lnSpc>
                <a:spcPts val="1240"/>
              </a:lnSpc>
              <a:spcBef>
                <a:spcPts val="160"/>
              </a:spcBef>
            </a:pPr>
            <a:r>
              <a:rPr sz="1050" b="1" dirty="0">
                <a:solidFill>
                  <a:srgbClr val="0433FF"/>
                </a:solidFill>
                <a:latin typeface="Arial"/>
                <a:cs typeface="Arial"/>
              </a:rPr>
              <a:t>Lipid</a:t>
            </a:r>
            <a:r>
              <a:rPr sz="1050" b="1" spc="-70" dirty="0">
                <a:solidFill>
                  <a:srgbClr val="0433FF"/>
                </a:solidFill>
                <a:latin typeface="Arial"/>
                <a:cs typeface="Arial"/>
              </a:rPr>
              <a:t> </a:t>
            </a:r>
            <a:r>
              <a:rPr sz="1050" b="1" dirty="0">
                <a:solidFill>
                  <a:srgbClr val="0433FF"/>
                </a:solidFill>
                <a:latin typeface="Arial"/>
                <a:cs typeface="Arial"/>
              </a:rPr>
              <a:t>Soluble </a:t>
            </a:r>
            <a:r>
              <a:rPr sz="1050" b="1" spc="-285" dirty="0">
                <a:solidFill>
                  <a:srgbClr val="0433FF"/>
                </a:solidFill>
                <a:latin typeface="Arial"/>
                <a:cs typeface="Arial"/>
              </a:rPr>
              <a:t> </a:t>
            </a:r>
            <a:r>
              <a:rPr sz="1050" b="1" dirty="0">
                <a:solidFill>
                  <a:srgbClr val="0433FF"/>
                </a:solidFill>
                <a:latin typeface="Arial"/>
                <a:cs typeface="Arial"/>
              </a:rPr>
              <a:t>O</a:t>
            </a:r>
            <a:r>
              <a:rPr sz="1050" b="1" baseline="-19841" dirty="0">
                <a:solidFill>
                  <a:srgbClr val="0433FF"/>
                </a:solidFill>
                <a:latin typeface="Arial"/>
                <a:cs typeface="Arial"/>
              </a:rPr>
              <a:t>2</a:t>
            </a:r>
            <a:r>
              <a:rPr sz="1050" b="1" spc="120" baseline="-19841" dirty="0">
                <a:solidFill>
                  <a:srgbClr val="0433FF"/>
                </a:solidFill>
                <a:latin typeface="Arial"/>
                <a:cs typeface="Arial"/>
              </a:rPr>
              <a:t> </a:t>
            </a:r>
            <a:r>
              <a:rPr sz="1050" b="1" spc="-5" dirty="0">
                <a:solidFill>
                  <a:srgbClr val="0433FF"/>
                </a:solidFill>
                <a:latin typeface="Arial"/>
                <a:cs typeface="Arial"/>
              </a:rPr>
              <a:t>and</a:t>
            </a:r>
            <a:r>
              <a:rPr sz="1050" b="1" spc="-15" dirty="0">
                <a:solidFill>
                  <a:srgbClr val="0433FF"/>
                </a:solidFill>
                <a:latin typeface="Arial"/>
                <a:cs typeface="Arial"/>
              </a:rPr>
              <a:t> </a:t>
            </a:r>
            <a:r>
              <a:rPr sz="1050" b="1" dirty="0">
                <a:solidFill>
                  <a:srgbClr val="0433FF"/>
                </a:solidFill>
                <a:latin typeface="Arial"/>
                <a:cs typeface="Arial"/>
              </a:rPr>
              <a:t>CO</a:t>
            </a:r>
            <a:r>
              <a:rPr sz="1050" b="1" baseline="-19841" dirty="0">
                <a:solidFill>
                  <a:srgbClr val="0433FF"/>
                </a:solidFill>
                <a:latin typeface="Arial"/>
                <a:cs typeface="Arial"/>
              </a:rPr>
              <a:t>2</a:t>
            </a:r>
            <a:endParaRPr sz="1050" baseline="-19841">
              <a:latin typeface="Arial"/>
              <a:cs typeface="Arial"/>
            </a:endParaRPr>
          </a:p>
        </p:txBody>
      </p:sp>
      <p:sp>
        <p:nvSpPr>
          <p:cNvPr id="31" name="object 11"/>
          <p:cNvSpPr txBox="1"/>
          <p:nvPr/>
        </p:nvSpPr>
        <p:spPr>
          <a:xfrm>
            <a:off x="5337457" y="5441324"/>
            <a:ext cx="423209" cy="175048"/>
          </a:xfrm>
          <a:prstGeom prst="rect">
            <a:avLst/>
          </a:prstGeom>
        </p:spPr>
        <p:txBody>
          <a:bodyPr vert="horz" wrap="square" lIns="0" tIns="13335" rIns="0" bIns="0" rtlCol="0">
            <a:spAutoFit/>
          </a:bodyPr>
          <a:lstStyle/>
          <a:p>
            <a:pPr marL="38100">
              <a:lnSpc>
                <a:spcPct val="100000"/>
              </a:lnSpc>
              <a:spcBef>
                <a:spcPts val="105"/>
              </a:spcBef>
            </a:pPr>
            <a:r>
              <a:rPr sz="1050" b="1" dirty="0">
                <a:solidFill>
                  <a:srgbClr val="0433FF"/>
                </a:solidFill>
                <a:latin typeface="Arial"/>
                <a:cs typeface="Arial"/>
              </a:rPr>
              <a:t>H</a:t>
            </a:r>
            <a:r>
              <a:rPr sz="1050" b="1" baseline="-19841" dirty="0">
                <a:solidFill>
                  <a:srgbClr val="0433FF"/>
                </a:solidFill>
                <a:latin typeface="Arial"/>
                <a:cs typeface="Arial"/>
              </a:rPr>
              <a:t>2</a:t>
            </a:r>
            <a:r>
              <a:rPr sz="1050" b="1" dirty="0">
                <a:solidFill>
                  <a:srgbClr val="0433FF"/>
                </a:solidFill>
                <a:latin typeface="Arial"/>
                <a:cs typeface="Arial"/>
              </a:rPr>
              <a:t>O</a:t>
            </a:r>
            <a:endParaRPr sz="1050">
              <a:latin typeface="Arial"/>
              <a:cs typeface="Arial"/>
            </a:endParaRPr>
          </a:p>
        </p:txBody>
      </p:sp>
      <p:sp>
        <p:nvSpPr>
          <p:cNvPr id="32" name="object 12"/>
          <p:cNvSpPr txBox="1"/>
          <p:nvPr/>
        </p:nvSpPr>
        <p:spPr>
          <a:xfrm>
            <a:off x="4991599" y="5714323"/>
            <a:ext cx="1088016" cy="1236108"/>
          </a:xfrm>
          <a:prstGeom prst="rect">
            <a:avLst/>
          </a:prstGeom>
        </p:spPr>
        <p:txBody>
          <a:bodyPr vert="horz" wrap="square" lIns="0" tIns="12065" rIns="0" bIns="0" rtlCol="0">
            <a:spAutoFit/>
          </a:bodyPr>
          <a:lstStyle/>
          <a:p>
            <a:pPr marL="38100" marR="30480">
              <a:lnSpc>
                <a:spcPct val="112900"/>
              </a:lnSpc>
              <a:spcBef>
                <a:spcPts val="95"/>
              </a:spcBef>
            </a:pPr>
            <a:r>
              <a:rPr sz="1050" b="1" dirty="0">
                <a:solidFill>
                  <a:srgbClr val="0433FF"/>
                </a:solidFill>
                <a:latin typeface="Arial"/>
                <a:cs typeface="Arial"/>
              </a:rPr>
              <a:t>H</a:t>
            </a:r>
            <a:r>
              <a:rPr sz="1050" b="1" baseline="-19841" dirty="0">
                <a:solidFill>
                  <a:srgbClr val="0433FF"/>
                </a:solidFill>
                <a:latin typeface="Arial"/>
                <a:cs typeface="Arial"/>
              </a:rPr>
              <a:t>2</a:t>
            </a:r>
            <a:r>
              <a:rPr sz="1050" b="1" dirty="0">
                <a:solidFill>
                  <a:srgbClr val="0433FF"/>
                </a:solidFill>
                <a:latin typeface="Arial"/>
                <a:cs typeface="Arial"/>
              </a:rPr>
              <a:t>O-soluble  small</a:t>
            </a:r>
            <a:endParaRPr sz="1050">
              <a:latin typeface="Arial"/>
              <a:cs typeface="Arial"/>
            </a:endParaRPr>
          </a:p>
          <a:p>
            <a:pPr marL="38100" marR="30480">
              <a:lnSpc>
                <a:spcPct val="112900"/>
              </a:lnSpc>
              <a:spcBef>
                <a:spcPts val="459"/>
              </a:spcBef>
            </a:pPr>
            <a:r>
              <a:rPr sz="1050" b="1" dirty="0">
                <a:solidFill>
                  <a:srgbClr val="0433FF"/>
                </a:solidFill>
                <a:latin typeface="Arial"/>
                <a:cs typeface="Arial"/>
              </a:rPr>
              <a:t>H</a:t>
            </a:r>
            <a:r>
              <a:rPr sz="1050" b="1" baseline="-19841" dirty="0">
                <a:solidFill>
                  <a:srgbClr val="0433FF"/>
                </a:solidFill>
                <a:latin typeface="Arial"/>
                <a:cs typeface="Arial"/>
              </a:rPr>
              <a:t>2</a:t>
            </a:r>
            <a:r>
              <a:rPr sz="1050" b="1" dirty="0">
                <a:solidFill>
                  <a:srgbClr val="0433FF"/>
                </a:solidFill>
                <a:latin typeface="Arial"/>
                <a:cs typeface="Arial"/>
              </a:rPr>
              <a:t>O-soluble  medium</a:t>
            </a:r>
            <a:endParaRPr sz="1050">
              <a:latin typeface="Arial"/>
              <a:cs typeface="Arial"/>
            </a:endParaRPr>
          </a:p>
          <a:p>
            <a:pPr marL="38100" marR="30480">
              <a:lnSpc>
                <a:spcPct val="112900"/>
              </a:lnSpc>
              <a:spcBef>
                <a:spcPts val="464"/>
              </a:spcBef>
            </a:pPr>
            <a:r>
              <a:rPr sz="1050" b="1" dirty="0">
                <a:solidFill>
                  <a:srgbClr val="0433FF"/>
                </a:solidFill>
                <a:latin typeface="Arial"/>
                <a:cs typeface="Arial"/>
              </a:rPr>
              <a:t>H</a:t>
            </a:r>
            <a:r>
              <a:rPr sz="1050" b="1" baseline="-19841" dirty="0">
                <a:solidFill>
                  <a:srgbClr val="0433FF"/>
                </a:solidFill>
                <a:latin typeface="Arial"/>
                <a:cs typeface="Arial"/>
              </a:rPr>
              <a:t>2</a:t>
            </a:r>
            <a:r>
              <a:rPr sz="1050" b="1" dirty="0">
                <a:solidFill>
                  <a:srgbClr val="0433FF"/>
                </a:solidFill>
                <a:latin typeface="Arial"/>
                <a:cs typeface="Arial"/>
              </a:rPr>
              <a:t>O-soluble  large</a:t>
            </a:r>
            <a:endParaRPr sz="1050">
              <a:latin typeface="Arial"/>
              <a:cs typeface="Arial"/>
            </a:endParaRPr>
          </a:p>
        </p:txBody>
      </p:sp>
      <p:grpSp>
        <p:nvGrpSpPr>
          <p:cNvPr id="33" name="object 13"/>
          <p:cNvGrpSpPr/>
          <p:nvPr/>
        </p:nvGrpSpPr>
        <p:grpSpPr>
          <a:xfrm>
            <a:off x="598699" y="3922041"/>
            <a:ext cx="7716371" cy="3463723"/>
            <a:chOff x="906145" y="388475"/>
            <a:chExt cx="5962650" cy="4482465"/>
          </a:xfrm>
        </p:grpSpPr>
        <p:sp>
          <p:nvSpPr>
            <p:cNvPr id="34" name="object 14"/>
            <p:cNvSpPr/>
            <p:nvPr/>
          </p:nvSpPr>
          <p:spPr>
            <a:xfrm>
              <a:off x="908067" y="4868938"/>
              <a:ext cx="5958205" cy="0"/>
            </a:xfrm>
            <a:custGeom>
              <a:avLst/>
              <a:gdLst/>
              <a:ahLst/>
              <a:cxnLst/>
              <a:rect l="l" t="t" r="r" b="b"/>
              <a:pathLst>
                <a:path w="5958205">
                  <a:moveTo>
                    <a:pt x="0" y="0"/>
                  </a:moveTo>
                  <a:lnTo>
                    <a:pt x="5958187" y="0"/>
                  </a:lnTo>
                </a:path>
              </a:pathLst>
            </a:custGeom>
            <a:ln w="3844">
              <a:solidFill>
                <a:srgbClr val="000000"/>
              </a:solidFill>
            </a:ln>
          </p:spPr>
          <p:txBody>
            <a:bodyPr wrap="square" lIns="0" tIns="0" rIns="0" bIns="0" rtlCol="0"/>
            <a:lstStyle/>
            <a:p>
              <a:endParaRPr/>
            </a:p>
          </p:txBody>
        </p:sp>
        <p:sp>
          <p:nvSpPr>
            <p:cNvPr id="35" name="object 15"/>
            <p:cNvSpPr/>
            <p:nvPr/>
          </p:nvSpPr>
          <p:spPr>
            <a:xfrm>
              <a:off x="5698091" y="1523941"/>
              <a:ext cx="989330" cy="2576830"/>
            </a:xfrm>
            <a:custGeom>
              <a:avLst/>
              <a:gdLst/>
              <a:ahLst/>
              <a:cxnLst/>
              <a:rect l="l" t="t" r="r" b="b"/>
              <a:pathLst>
                <a:path w="989329" h="2576829">
                  <a:moveTo>
                    <a:pt x="842925" y="39272"/>
                  </a:moveTo>
                  <a:lnTo>
                    <a:pt x="894929" y="55892"/>
                  </a:lnTo>
                  <a:lnTo>
                    <a:pt x="935377" y="74073"/>
                  </a:lnTo>
                  <a:lnTo>
                    <a:pt x="981603" y="113560"/>
                  </a:lnTo>
                  <a:lnTo>
                    <a:pt x="987381" y="134084"/>
                  </a:lnTo>
                  <a:lnTo>
                    <a:pt x="981603" y="154608"/>
                  </a:lnTo>
                  <a:lnTo>
                    <a:pt x="935377" y="194094"/>
                  </a:lnTo>
                  <a:lnTo>
                    <a:pt x="894929" y="212276"/>
                  </a:lnTo>
                  <a:lnTo>
                    <a:pt x="842925" y="228896"/>
                  </a:lnTo>
                  <a:lnTo>
                    <a:pt x="799907" y="239315"/>
                  </a:lnTo>
                  <a:lnTo>
                    <a:pt x="753749" y="248131"/>
                  </a:lnTo>
                  <a:lnTo>
                    <a:pt x="704975" y="255345"/>
                  </a:lnTo>
                  <a:lnTo>
                    <a:pt x="654107" y="260955"/>
                  </a:lnTo>
                  <a:lnTo>
                    <a:pt x="601669" y="264962"/>
                  </a:lnTo>
                  <a:lnTo>
                    <a:pt x="548184" y="267367"/>
                  </a:lnTo>
                  <a:lnTo>
                    <a:pt x="494176" y="268168"/>
                  </a:lnTo>
                  <a:lnTo>
                    <a:pt x="440168" y="267367"/>
                  </a:lnTo>
                  <a:lnTo>
                    <a:pt x="386683" y="264962"/>
                  </a:lnTo>
                  <a:lnTo>
                    <a:pt x="334246" y="260955"/>
                  </a:lnTo>
                  <a:lnTo>
                    <a:pt x="283378" y="255345"/>
                  </a:lnTo>
                  <a:lnTo>
                    <a:pt x="234603" y="248131"/>
                  </a:lnTo>
                  <a:lnTo>
                    <a:pt x="188445" y="239315"/>
                  </a:lnTo>
                  <a:lnTo>
                    <a:pt x="145428" y="228896"/>
                  </a:lnTo>
                  <a:lnTo>
                    <a:pt x="93423" y="212276"/>
                  </a:lnTo>
                  <a:lnTo>
                    <a:pt x="52975" y="194094"/>
                  </a:lnTo>
                  <a:lnTo>
                    <a:pt x="6749" y="154608"/>
                  </a:lnTo>
                  <a:lnTo>
                    <a:pt x="971" y="134084"/>
                  </a:lnTo>
                  <a:lnTo>
                    <a:pt x="6749" y="113560"/>
                  </a:lnTo>
                  <a:lnTo>
                    <a:pt x="52975" y="74073"/>
                  </a:lnTo>
                  <a:lnTo>
                    <a:pt x="93423" y="55892"/>
                  </a:lnTo>
                  <a:lnTo>
                    <a:pt x="145428" y="39272"/>
                  </a:lnTo>
                  <a:lnTo>
                    <a:pt x="188445" y="28853"/>
                  </a:lnTo>
                  <a:lnTo>
                    <a:pt x="234603" y="20036"/>
                  </a:lnTo>
                  <a:lnTo>
                    <a:pt x="283378" y="12823"/>
                  </a:lnTo>
                  <a:lnTo>
                    <a:pt x="334246" y="7213"/>
                  </a:lnTo>
                  <a:lnTo>
                    <a:pt x="386683" y="3205"/>
                  </a:lnTo>
                  <a:lnTo>
                    <a:pt x="440168" y="801"/>
                  </a:lnTo>
                  <a:lnTo>
                    <a:pt x="494176" y="0"/>
                  </a:lnTo>
                  <a:lnTo>
                    <a:pt x="548184" y="801"/>
                  </a:lnTo>
                  <a:lnTo>
                    <a:pt x="601669" y="3205"/>
                  </a:lnTo>
                  <a:lnTo>
                    <a:pt x="654107" y="7213"/>
                  </a:lnTo>
                  <a:lnTo>
                    <a:pt x="704975" y="12823"/>
                  </a:lnTo>
                  <a:lnTo>
                    <a:pt x="753749" y="20036"/>
                  </a:lnTo>
                  <a:lnTo>
                    <a:pt x="799907" y="28853"/>
                  </a:lnTo>
                  <a:lnTo>
                    <a:pt x="842925" y="39272"/>
                  </a:lnTo>
                </a:path>
                <a:path w="989329" h="2576829">
                  <a:moveTo>
                    <a:pt x="491238" y="2576753"/>
                  </a:moveTo>
                  <a:lnTo>
                    <a:pt x="563549" y="2575541"/>
                  </a:lnTo>
                  <a:lnTo>
                    <a:pt x="632566" y="2572022"/>
                  </a:lnTo>
                  <a:lnTo>
                    <a:pt x="697531" y="2566368"/>
                  </a:lnTo>
                  <a:lnTo>
                    <a:pt x="757688" y="2558751"/>
                  </a:lnTo>
                  <a:lnTo>
                    <a:pt x="812281" y="2549346"/>
                  </a:lnTo>
                  <a:lnTo>
                    <a:pt x="860551" y="2538323"/>
                  </a:lnTo>
                  <a:lnTo>
                    <a:pt x="901742" y="2525858"/>
                  </a:lnTo>
                  <a:lnTo>
                    <a:pt x="959859" y="2497287"/>
                  </a:lnTo>
                  <a:lnTo>
                    <a:pt x="975271" y="2481528"/>
                  </a:lnTo>
                  <a:lnTo>
                    <a:pt x="980577" y="2465016"/>
                  </a:lnTo>
                </a:path>
                <a:path w="989329" h="2576829">
                  <a:moveTo>
                    <a:pt x="490311" y="2576753"/>
                  </a:moveTo>
                  <a:lnTo>
                    <a:pt x="418000" y="2575541"/>
                  </a:lnTo>
                  <a:lnTo>
                    <a:pt x="348983" y="2572022"/>
                  </a:lnTo>
                  <a:lnTo>
                    <a:pt x="284018" y="2566368"/>
                  </a:lnTo>
                  <a:lnTo>
                    <a:pt x="223860" y="2558751"/>
                  </a:lnTo>
                  <a:lnTo>
                    <a:pt x="169268" y="2549346"/>
                  </a:lnTo>
                  <a:lnTo>
                    <a:pt x="120998" y="2538323"/>
                  </a:lnTo>
                  <a:lnTo>
                    <a:pt x="79807" y="2525858"/>
                  </a:lnTo>
                  <a:lnTo>
                    <a:pt x="21689" y="2497287"/>
                  </a:lnTo>
                  <a:lnTo>
                    <a:pt x="6276" y="2481528"/>
                  </a:lnTo>
                  <a:lnTo>
                    <a:pt x="971" y="2465016"/>
                  </a:lnTo>
                </a:path>
                <a:path w="989329" h="2576829">
                  <a:moveTo>
                    <a:pt x="0" y="145743"/>
                  </a:moveTo>
                  <a:lnTo>
                    <a:pt x="971" y="2478618"/>
                  </a:lnTo>
                </a:path>
                <a:path w="989329" h="2576829">
                  <a:moveTo>
                    <a:pt x="988353" y="133112"/>
                  </a:moveTo>
                  <a:lnTo>
                    <a:pt x="989324" y="2465016"/>
                  </a:lnTo>
                </a:path>
              </a:pathLst>
            </a:custGeom>
            <a:ln w="11652">
              <a:solidFill>
                <a:srgbClr val="0433FF"/>
              </a:solidFill>
            </a:ln>
          </p:spPr>
          <p:txBody>
            <a:bodyPr wrap="square" lIns="0" tIns="0" rIns="0" bIns="0" rtlCol="0"/>
            <a:lstStyle/>
            <a:p>
              <a:endParaRPr/>
            </a:p>
          </p:txBody>
        </p:sp>
        <p:sp>
          <p:nvSpPr>
            <p:cNvPr id="36" name="object 16"/>
            <p:cNvSpPr/>
            <p:nvPr/>
          </p:nvSpPr>
          <p:spPr>
            <a:xfrm>
              <a:off x="6172346" y="1029383"/>
              <a:ext cx="1270" cy="630555"/>
            </a:xfrm>
            <a:custGeom>
              <a:avLst/>
              <a:gdLst/>
              <a:ahLst/>
              <a:cxnLst/>
              <a:rect l="l" t="t" r="r" b="b"/>
              <a:pathLst>
                <a:path w="1270" h="630555">
                  <a:moveTo>
                    <a:pt x="460" y="-5826"/>
                  </a:moveTo>
                  <a:lnTo>
                    <a:pt x="460" y="636159"/>
                  </a:lnTo>
                </a:path>
              </a:pathLst>
            </a:custGeom>
            <a:ln w="12574">
              <a:solidFill>
                <a:srgbClr val="000000"/>
              </a:solidFill>
            </a:ln>
          </p:spPr>
          <p:txBody>
            <a:bodyPr wrap="square" lIns="0" tIns="0" rIns="0" bIns="0" rtlCol="0"/>
            <a:lstStyle/>
            <a:p>
              <a:endParaRPr/>
            </a:p>
          </p:txBody>
        </p:sp>
        <p:sp>
          <p:nvSpPr>
            <p:cNvPr id="37" name="object 17"/>
            <p:cNvSpPr/>
            <p:nvPr/>
          </p:nvSpPr>
          <p:spPr>
            <a:xfrm>
              <a:off x="6153217" y="1653861"/>
              <a:ext cx="40640" cy="40640"/>
            </a:xfrm>
            <a:custGeom>
              <a:avLst/>
              <a:gdLst/>
              <a:ahLst/>
              <a:cxnLst/>
              <a:rect l="l" t="t" r="r" b="b"/>
              <a:pathLst>
                <a:path w="40639" h="40639">
                  <a:moveTo>
                    <a:pt x="40085" y="0"/>
                  </a:moveTo>
                  <a:lnTo>
                    <a:pt x="0" y="58"/>
                  </a:lnTo>
                  <a:lnTo>
                    <a:pt x="20101" y="40115"/>
                  </a:lnTo>
                  <a:lnTo>
                    <a:pt x="40085" y="0"/>
                  </a:lnTo>
                  <a:close/>
                </a:path>
              </a:pathLst>
            </a:custGeom>
            <a:solidFill>
              <a:srgbClr val="000000"/>
            </a:solidFill>
          </p:spPr>
          <p:txBody>
            <a:bodyPr wrap="square" lIns="0" tIns="0" rIns="0" bIns="0" rtlCol="0"/>
            <a:lstStyle/>
            <a:p>
              <a:endParaRPr/>
            </a:p>
          </p:txBody>
        </p:sp>
        <p:sp>
          <p:nvSpPr>
            <p:cNvPr id="38" name="object 18"/>
            <p:cNvSpPr/>
            <p:nvPr/>
          </p:nvSpPr>
          <p:spPr>
            <a:xfrm>
              <a:off x="6172346" y="1988378"/>
              <a:ext cx="1270" cy="894715"/>
            </a:xfrm>
            <a:custGeom>
              <a:avLst/>
              <a:gdLst/>
              <a:ahLst/>
              <a:cxnLst/>
              <a:rect l="l" t="t" r="r" b="b"/>
              <a:pathLst>
                <a:path w="1270" h="894714">
                  <a:moveTo>
                    <a:pt x="468" y="-5826"/>
                  </a:moveTo>
                  <a:lnTo>
                    <a:pt x="468" y="900441"/>
                  </a:lnTo>
                </a:path>
              </a:pathLst>
            </a:custGeom>
            <a:ln w="12589">
              <a:solidFill>
                <a:srgbClr val="000000"/>
              </a:solidFill>
              <a:prstDash val="lgDash"/>
            </a:ln>
          </p:spPr>
          <p:txBody>
            <a:bodyPr wrap="square" lIns="0" tIns="0" rIns="0" bIns="0" rtlCol="0"/>
            <a:lstStyle/>
            <a:p>
              <a:endParaRPr/>
            </a:p>
          </p:txBody>
        </p:sp>
        <p:sp>
          <p:nvSpPr>
            <p:cNvPr id="39" name="object 19"/>
            <p:cNvSpPr/>
            <p:nvPr/>
          </p:nvSpPr>
          <p:spPr>
            <a:xfrm>
              <a:off x="6153233" y="2877146"/>
              <a:ext cx="40640" cy="40640"/>
            </a:xfrm>
            <a:custGeom>
              <a:avLst/>
              <a:gdLst/>
              <a:ahLst/>
              <a:cxnLst/>
              <a:rect l="l" t="t" r="r" b="b"/>
              <a:pathLst>
                <a:path w="40639" h="40639">
                  <a:moveTo>
                    <a:pt x="40085" y="0"/>
                  </a:moveTo>
                  <a:lnTo>
                    <a:pt x="0" y="41"/>
                  </a:lnTo>
                  <a:lnTo>
                    <a:pt x="20085" y="40107"/>
                  </a:lnTo>
                  <a:lnTo>
                    <a:pt x="40085" y="0"/>
                  </a:lnTo>
                  <a:close/>
                </a:path>
              </a:pathLst>
            </a:custGeom>
            <a:solidFill>
              <a:srgbClr val="000000"/>
            </a:solidFill>
          </p:spPr>
          <p:txBody>
            <a:bodyPr wrap="square" lIns="0" tIns="0" rIns="0" bIns="0" rtlCol="0"/>
            <a:lstStyle/>
            <a:p>
              <a:endParaRPr/>
            </a:p>
          </p:txBody>
        </p:sp>
        <p:sp>
          <p:nvSpPr>
            <p:cNvPr id="40" name="object 20"/>
            <p:cNvSpPr/>
            <p:nvPr/>
          </p:nvSpPr>
          <p:spPr>
            <a:xfrm>
              <a:off x="6172346" y="3094089"/>
              <a:ext cx="1270" cy="894715"/>
            </a:xfrm>
            <a:custGeom>
              <a:avLst/>
              <a:gdLst/>
              <a:ahLst/>
              <a:cxnLst/>
              <a:rect l="l" t="t" r="r" b="b"/>
              <a:pathLst>
                <a:path w="1270" h="894714">
                  <a:moveTo>
                    <a:pt x="467" y="-5826"/>
                  </a:moveTo>
                  <a:lnTo>
                    <a:pt x="467" y="900442"/>
                  </a:lnTo>
                </a:path>
              </a:pathLst>
            </a:custGeom>
            <a:ln w="12588">
              <a:solidFill>
                <a:srgbClr val="000000"/>
              </a:solidFill>
              <a:prstDash val="lgDash"/>
            </a:ln>
          </p:spPr>
          <p:txBody>
            <a:bodyPr wrap="square" lIns="0" tIns="0" rIns="0" bIns="0" rtlCol="0"/>
            <a:lstStyle/>
            <a:p>
              <a:endParaRPr/>
            </a:p>
          </p:txBody>
        </p:sp>
        <p:sp>
          <p:nvSpPr>
            <p:cNvPr id="41" name="object 21"/>
            <p:cNvSpPr/>
            <p:nvPr/>
          </p:nvSpPr>
          <p:spPr>
            <a:xfrm>
              <a:off x="6153232" y="3982858"/>
              <a:ext cx="40640" cy="40640"/>
            </a:xfrm>
            <a:custGeom>
              <a:avLst/>
              <a:gdLst/>
              <a:ahLst/>
              <a:cxnLst/>
              <a:rect l="l" t="t" r="r" b="b"/>
              <a:pathLst>
                <a:path w="40639" h="40639">
                  <a:moveTo>
                    <a:pt x="40086" y="0"/>
                  </a:moveTo>
                  <a:lnTo>
                    <a:pt x="0" y="41"/>
                  </a:lnTo>
                  <a:lnTo>
                    <a:pt x="20086" y="40106"/>
                  </a:lnTo>
                  <a:lnTo>
                    <a:pt x="40086" y="0"/>
                  </a:lnTo>
                  <a:close/>
                </a:path>
              </a:pathLst>
            </a:custGeom>
            <a:solidFill>
              <a:srgbClr val="000000"/>
            </a:solidFill>
          </p:spPr>
          <p:txBody>
            <a:bodyPr wrap="square" lIns="0" tIns="0" rIns="0" bIns="0" rtlCol="0"/>
            <a:lstStyle/>
            <a:p>
              <a:endParaRPr/>
            </a:p>
          </p:txBody>
        </p:sp>
        <p:sp>
          <p:nvSpPr>
            <p:cNvPr id="42" name="object 22"/>
            <p:cNvSpPr/>
            <p:nvPr/>
          </p:nvSpPr>
          <p:spPr>
            <a:xfrm>
              <a:off x="6172346" y="4097779"/>
              <a:ext cx="1270" cy="294640"/>
            </a:xfrm>
            <a:custGeom>
              <a:avLst/>
              <a:gdLst/>
              <a:ahLst/>
              <a:cxnLst/>
              <a:rect l="l" t="t" r="r" b="b"/>
              <a:pathLst>
                <a:path w="1270" h="294639">
                  <a:moveTo>
                    <a:pt x="435" y="-5826"/>
                  </a:moveTo>
                  <a:lnTo>
                    <a:pt x="435" y="299977"/>
                  </a:lnTo>
                </a:path>
              </a:pathLst>
            </a:custGeom>
            <a:ln w="12523">
              <a:solidFill>
                <a:srgbClr val="000000"/>
              </a:solidFill>
            </a:ln>
          </p:spPr>
          <p:txBody>
            <a:bodyPr wrap="square" lIns="0" tIns="0" rIns="0" bIns="0" rtlCol="0"/>
            <a:lstStyle/>
            <a:p>
              <a:endParaRPr/>
            </a:p>
          </p:txBody>
        </p:sp>
        <p:sp>
          <p:nvSpPr>
            <p:cNvPr id="44" name="object 23"/>
            <p:cNvSpPr/>
            <p:nvPr/>
          </p:nvSpPr>
          <p:spPr>
            <a:xfrm>
              <a:off x="6153156" y="4386045"/>
              <a:ext cx="40640" cy="40640"/>
            </a:xfrm>
            <a:custGeom>
              <a:avLst/>
              <a:gdLst/>
              <a:ahLst/>
              <a:cxnLst/>
              <a:rect l="l" t="t" r="r" b="b"/>
              <a:pathLst>
                <a:path w="40639" h="40639">
                  <a:moveTo>
                    <a:pt x="40086" y="0"/>
                  </a:moveTo>
                  <a:lnTo>
                    <a:pt x="0" y="118"/>
                  </a:lnTo>
                  <a:lnTo>
                    <a:pt x="20162" y="40144"/>
                  </a:lnTo>
                  <a:lnTo>
                    <a:pt x="40086" y="0"/>
                  </a:lnTo>
                  <a:close/>
                </a:path>
              </a:pathLst>
            </a:custGeom>
            <a:solidFill>
              <a:srgbClr val="000000"/>
            </a:solidFill>
          </p:spPr>
          <p:txBody>
            <a:bodyPr wrap="square" lIns="0" tIns="0" rIns="0" bIns="0" rtlCol="0"/>
            <a:lstStyle/>
            <a:p>
              <a:endParaRPr/>
            </a:p>
          </p:txBody>
        </p:sp>
        <p:sp>
          <p:nvSpPr>
            <p:cNvPr id="45" name="object 24"/>
            <p:cNvSpPr/>
            <p:nvPr/>
          </p:nvSpPr>
          <p:spPr>
            <a:xfrm>
              <a:off x="5353220" y="2048727"/>
              <a:ext cx="579120" cy="1270"/>
            </a:xfrm>
            <a:custGeom>
              <a:avLst/>
              <a:gdLst/>
              <a:ahLst/>
              <a:cxnLst/>
              <a:rect l="l" t="t" r="r" b="b"/>
              <a:pathLst>
                <a:path w="579120" h="1269">
                  <a:moveTo>
                    <a:pt x="-17479" y="377"/>
                  </a:moveTo>
                  <a:lnTo>
                    <a:pt x="596432" y="377"/>
                  </a:lnTo>
                </a:path>
              </a:pathLst>
            </a:custGeom>
            <a:ln w="35714">
              <a:solidFill>
                <a:srgbClr val="000000"/>
              </a:solidFill>
            </a:ln>
          </p:spPr>
          <p:txBody>
            <a:bodyPr wrap="square" lIns="0" tIns="0" rIns="0" bIns="0" rtlCol="0"/>
            <a:lstStyle/>
            <a:p>
              <a:endParaRPr/>
            </a:p>
          </p:txBody>
        </p:sp>
        <p:sp>
          <p:nvSpPr>
            <p:cNvPr id="46" name="object 25"/>
            <p:cNvSpPr/>
            <p:nvPr/>
          </p:nvSpPr>
          <p:spPr>
            <a:xfrm>
              <a:off x="5270474" y="1998649"/>
              <a:ext cx="744855" cy="100965"/>
            </a:xfrm>
            <a:custGeom>
              <a:avLst/>
              <a:gdLst/>
              <a:ahLst/>
              <a:cxnLst/>
              <a:rect l="l" t="t" r="r" b="b"/>
              <a:pathLst>
                <a:path w="744854" h="100964">
                  <a:moveTo>
                    <a:pt x="100291" y="0"/>
                  </a:moveTo>
                  <a:lnTo>
                    <a:pt x="0" y="49974"/>
                  </a:lnTo>
                  <a:lnTo>
                    <a:pt x="100152" y="100215"/>
                  </a:lnTo>
                  <a:lnTo>
                    <a:pt x="100291" y="0"/>
                  </a:lnTo>
                  <a:close/>
                </a:path>
                <a:path w="744854" h="100964">
                  <a:moveTo>
                    <a:pt x="744423" y="50952"/>
                  </a:moveTo>
                  <a:lnTo>
                    <a:pt x="644283" y="711"/>
                  </a:lnTo>
                  <a:lnTo>
                    <a:pt x="644144" y="100926"/>
                  </a:lnTo>
                  <a:lnTo>
                    <a:pt x="744423" y="50952"/>
                  </a:lnTo>
                  <a:close/>
                </a:path>
              </a:pathLst>
            </a:custGeom>
            <a:solidFill>
              <a:srgbClr val="000000"/>
            </a:solidFill>
          </p:spPr>
          <p:txBody>
            <a:bodyPr wrap="square" lIns="0" tIns="0" rIns="0" bIns="0" rtlCol="0"/>
            <a:lstStyle/>
            <a:p>
              <a:endParaRPr/>
            </a:p>
          </p:txBody>
        </p:sp>
        <p:sp>
          <p:nvSpPr>
            <p:cNvPr id="47" name="object 26"/>
            <p:cNvSpPr/>
            <p:nvPr/>
          </p:nvSpPr>
          <p:spPr>
            <a:xfrm>
              <a:off x="5342073" y="2475255"/>
              <a:ext cx="603250" cy="1270"/>
            </a:xfrm>
            <a:custGeom>
              <a:avLst/>
              <a:gdLst/>
              <a:ahLst/>
              <a:cxnLst/>
              <a:rect l="l" t="t" r="r" b="b"/>
              <a:pathLst>
                <a:path w="603250" h="1269">
                  <a:moveTo>
                    <a:pt x="-14566" y="393"/>
                  </a:moveTo>
                  <a:lnTo>
                    <a:pt x="617756" y="393"/>
                  </a:lnTo>
                </a:path>
              </a:pathLst>
            </a:custGeom>
            <a:ln w="29919">
              <a:solidFill>
                <a:srgbClr val="000000"/>
              </a:solidFill>
            </a:ln>
          </p:spPr>
          <p:txBody>
            <a:bodyPr wrap="square" lIns="0" tIns="0" rIns="0" bIns="0" rtlCol="0"/>
            <a:lstStyle/>
            <a:p>
              <a:endParaRPr/>
            </a:p>
          </p:txBody>
        </p:sp>
        <p:sp>
          <p:nvSpPr>
            <p:cNvPr id="48" name="object 27"/>
            <p:cNvSpPr/>
            <p:nvPr/>
          </p:nvSpPr>
          <p:spPr>
            <a:xfrm>
              <a:off x="5271452" y="2432684"/>
              <a:ext cx="744855" cy="86360"/>
            </a:xfrm>
            <a:custGeom>
              <a:avLst/>
              <a:gdLst/>
              <a:ahLst/>
              <a:cxnLst/>
              <a:rect l="l" t="t" r="r" b="b"/>
              <a:pathLst>
                <a:path w="744854" h="86360">
                  <a:moveTo>
                    <a:pt x="85242" y="0"/>
                  </a:moveTo>
                  <a:lnTo>
                    <a:pt x="0" y="42481"/>
                  </a:lnTo>
                  <a:lnTo>
                    <a:pt x="85128" y="85191"/>
                  </a:lnTo>
                  <a:lnTo>
                    <a:pt x="85242" y="0"/>
                  </a:lnTo>
                  <a:close/>
                </a:path>
                <a:path w="744854" h="86360">
                  <a:moveTo>
                    <a:pt x="744423" y="43459"/>
                  </a:moveTo>
                  <a:lnTo>
                    <a:pt x="659295" y="749"/>
                  </a:lnTo>
                  <a:lnTo>
                    <a:pt x="659180" y="85940"/>
                  </a:lnTo>
                  <a:lnTo>
                    <a:pt x="744423" y="43459"/>
                  </a:lnTo>
                  <a:close/>
                </a:path>
              </a:pathLst>
            </a:custGeom>
            <a:solidFill>
              <a:srgbClr val="000000"/>
            </a:solidFill>
          </p:spPr>
          <p:txBody>
            <a:bodyPr wrap="square" lIns="0" tIns="0" rIns="0" bIns="0" rtlCol="0"/>
            <a:lstStyle/>
            <a:p>
              <a:endParaRPr/>
            </a:p>
          </p:txBody>
        </p:sp>
        <p:sp>
          <p:nvSpPr>
            <p:cNvPr id="49" name="object 28"/>
            <p:cNvSpPr/>
            <p:nvPr/>
          </p:nvSpPr>
          <p:spPr>
            <a:xfrm>
              <a:off x="5318808" y="2901767"/>
              <a:ext cx="652145" cy="1270"/>
            </a:xfrm>
            <a:custGeom>
              <a:avLst/>
              <a:gdLst/>
              <a:ahLst/>
              <a:cxnLst/>
              <a:rect l="l" t="t" r="r" b="b"/>
              <a:pathLst>
                <a:path w="652145" h="1269">
                  <a:moveTo>
                    <a:pt x="-8739" y="425"/>
                  </a:moveTo>
                  <a:lnTo>
                    <a:pt x="660406" y="425"/>
                  </a:lnTo>
                </a:path>
              </a:pathLst>
            </a:custGeom>
            <a:ln w="18329">
              <a:solidFill>
                <a:srgbClr val="000000"/>
              </a:solidFill>
            </a:ln>
          </p:spPr>
          <p:txBody>
            <a:bodyPr wrap="square" lIns="0" tIns="0" rIns="0" bIns="0" rtlCol="0"/>
            <a:lstStyle/>
            <a:p>
              <a:endParaRPr/>
            </a:p>
          </p:txBody>
        </p:sp>
        <p:sp>
          <p:nvSpPr>
            <p:cNvPr id="50" name="object 29"/>
            <p:cNvSpPr/>
            <p:nvPr/>
          </p:nvSpPr>
          <p:spPr>
            <a:xfrm>
              <a:off x="5272430" y="2874225"/>
              <a:ext cx="744855" cy="56515"/>
            </a:xfrm>
            <a:custGeom>
              <a:avLst/>
              <a:gdLst/>
              <a:ahLst/>
              <a:cxnLst/>
              <a:rect l="l" t="t" r="r" b="b"/>
              <a:pathLst>
                <a:path w="744854" h="56514">
                  <a:moveTo>
                    <a:pt x="55143" y="0"/>
                  </a:moveTo>
                  <a:lnTo>
                    <a:pt x="0" y="27482"/>
                  </a:lnTo>
                  <a:lnTo>
                    <a:pt x="55079" y="55118"/>
                  </a:lnTo>
                  <a:lnTo>
                    <a:pt x="55143" y="0"/>
                  </a:lnTo>
                  <a:close/>
                </a:path>
                <a:path w="744854" h="56514">
                  <a:moveTo>
                    <a:pt x="744423" y="28460"/>
                  </a:moveTo>
                  <a:lnTo>
                    <a:pt x="689330" y="825"/>
                  </a:lnTo>
                  <a:lnTo>
                    <a:pt x="689267" y="55943"/>
                  </a:lnTo>
                  <a:lnTo>
                    <a:pt x="744423" y="28460"/>
                  </a:lnTo>
                  <a:close/>
                </a:path>
              </a:pathLst>
            </a:custGeom>
            <a:solidFill>
              <a:srgbClr val="000000"/>
            </a:solidFill>
          </p:spPr>
          <p:txBody>
            <a:bodyPr wrap="square" lIns="0" tIns="0" rIns="0" bIns="0" rtlCol="0"/>
            <a:lstStyle/>
            <a:p>
              <a:endParaRPr/>
            </a:p>
          </p:txBody>
        </p:sp>
        <p:sp>
          <p:nvSpPr>
            <p:cNvPr id="51" name="object 30"/>
            <p:cNvSpPr/>
            <p:nvPr/>
          </p:nvSpPr>
          <p:spPr>
            <a:xfrm>
              <a:off x="5307660" y="3328296"/>
              <a:ext cx="676275" cy="1270"/>
            </a:xfrm>
            <a:custGeom>
              <a:avLst/>
              <a:gdLst/>
              <a:ahLst/>
              <a:cxnLst/>
              <a:rect l="l" t="t" r="r" b="b"/>
              <a:pathLst>
                <a:path w="676275" h="1270">
                  <a:moveTo>
                    <a:pt x="-5826" y="441"/>
                  </a:moveTo>
                  <a:lnTo>
                    <a:pt x="681730" y="441"/>
                  </a:lnTo>
                </a:path>
              </a:pathLst>
            </a:custGeom>
            <a:ln w="12534">
              <a:solidFill>
                <a:srgbClr val="000000"/>
              </a:solidFill>
            </a:ln>
          </p:spPr>
          <p:txBody>
            <a:bodyPr wrap="square" lIns="0" tIns="0" rIns="0" bIns="0" rtlCol="0"/>
            <a:lstStyle/>
            <a:p>
              <a:endParaRPr/>
            </a:p>
          </p:txBody>
        </p:sp>
        <p:sp>
          <p:nvSpPr>
            <p:cNvPr id="52" name="object 31"/>
            <p:cNvSpPr/>
            <p:nvPr/>
          </p:nvSpPr>
          <p:spPr>
            <a:xfrm>
              <a:off x="5273395" y="3308273"/>
              <a:ext cx="744855" cy="41275"/>
            </a:xfrm>
            <a:custGeom>
              <a:avLst/>
              <a:gdLst/>
              <a:ahLst/>
              <a:cxnLst/>
              <a:rect l="l" t="t" r="r" b="b"/>
              <a:pathLst>
                <a:path w="744854" h="41275">
                  <a:moveTo>
                    <a:pt x="40106" y="0"/>
                  </a:moveTo>
                  <a:lnTo>
                    <a:pt x="0" y="19989"/>
                  </a:lnTo>
                  <a:lnTo>
                    <a:pt x="40055" y="40081"/>
                  </a:lnTo>
                  <a:lnTo>
                    <a:pt x="40106" y="0"/>
                  </a:lnTo>
                  <a:close/>
                </a:path>
                <a:path w="744854" h="41275">
                  <a:moveTo>
                    <a:pt x="744423" y="20955"/>
                  </a:moveTo>
                  <a:lnTo>
                    <a:pt x="704367" y="863"/>
                  </a:lnTo>
                  <a:lnTo>
                    <a:pt x="704316" y="40944"/>
                  </a:lnTo>
                  <a:lnTo>
                    <a:pt x="744423" y="20955"/>
                  </a:lnTo>
                  <a:close/>
                </a:path>
              </a:pathLst>
            </a:custGeom>
            <a:solidFill>
              <a:srgbClr val="000000"/>
            </a:solidFill>
          </p:spPr>
          <p:txBody>
            <a:bodyPr wrap="square" lIns="0" tIns="0" rIns="0" bIns="0" rtlCol="0"/>
            <a:lstStyle/>
            <a:p>
              <a:endParaRPr/>
            </a:p>
          </p:txBody>
        </p:sp>
        <p:sp>
          <p:nvSpPr>
            <p:cNvPr id="53" name="object 32"/>
            <p:cNvSpPr/>
            <p:nvPr/>
          </p:nvSpPr>
          <p:spPr>
            <a:xfrm>
              <a:off x="5312519" y="3754839"/>
              <a:ext cx="676275" cy="1270"/>
            </a:xfrm>
            <a:custGeom>
              <a:avLst/>
              <a:gdLst/>
              <a:ahLst/>
              <a:cxnLst/>
              <a:rect l="l" t="t" r="r" b="b"/>
              <a:pathLst>
                <a:path w="676275" h="1270">
                  <a:moveTo>
                    <a:pt x="-5826" y="441"/>
                  </a:moveTo>
                  <a:lnTo>
                    <a:pt x="681730" y="441"/>
                  </a:lnTo>
                </a:path>
              </a:pathLst>
            </a:custGeom>
            <a:ln w="12535">
              <a:solidFill>
                <a:srgbClr val="000000"/>
              </a:solidFill>
              <a:prstDash val="lgDash"/>
            </a:ln>
          </p:spPr>
          <p:txBody>
            <a:bodyPr wrap="square" lIns="0" tIns="0" rIns="0" bIns="0" rtlCol="0"/>
            <a:lstStyle/>
            <a:p>
              <a:endParaRPr/>
            </a:p>
          </p:txBody>
        </p:sp>
        <p:sp>
          <p:nvSpPr>
            <p:cNvPr id="54" name="object 33"/>
            <p:cNvSpPr/>
            <p:nvPr/>
          </p:nvSpPr>
          <p:spPr>
            <a:xfrm>
              <a:off x="5278259" y="3734815"/>
              <a:ext cx="744855" cy="41275"/>
            </a:xfrm>
            <a:custGeom>
              <a:avLst/>
              <a:gdLst/>
              <a:ahLst/>
              <a:cxnLst/>
              <a:rect l="l" t="t" r="r" b="b"/>
              <a:pathLst>
                <a:path w="744854" h="41275">
                  <a:moveTo>
                    <a:pt x="40106" y="0"/>
                  </a:moveTo>
                  <a:lnTo>
                    <a:pt x="0" y="19989"/>
                  </a:lnTo>
                  <a:lnTo>
                    <a:pt x="40055" y="40081"/>
                  </a:lnTo>
                  <a:lnTo>
                    <a:pt x="40106" y="0"/>
                  </a:lnTo>
                  <a:close/>
                </a:path>
                <a:path w="744854" h="41275">
                  <a:moveTo>
                    <a:pt x="744423" y="20955"/>
                  </a:moveTo>
                  <a:lnTo>
                    <a:pt x="704354" y="863"/>
                  </a:lnTo>
                  <a:lnTo>
                    <a:pt x="704303" y="40944"/>
                  </a:lnTo>
                  <a:lnTo>
                    <a:pt x="744423" y="20955"/>
                  </a:lnTo>
                  <a:close/>
                </a:path>
              </a:pathLst>
            </a:custGeom>
            <a:solidFill>
              <a:srgbClr val="000000"/>
            </a:solidFill>
          </p:spPr>
          <p:txBody>
            <a:bodyPr wrap="square" lIns="0" tIns="0" rIns="0" bIns="0" rtlCol="0"/>
            <a:lstStyle/>
            <a:p>
              <a:endParaRPr/>
            </a:p>
          </p:txBody>
        </p:sp>
        <p:sp>
          <p:nvSpPr>
            <p:cNvPr id="55" name="object 34"/>
            <p:cNvSpPr/>
            <p:nvPr/>
          </p:nvSpPr>
          <p:spPr>
            <a:xfrm>
              <a:off x="908067" y="390397"/>
              <a:ext cx="5958205" cy="4478655"/>
            </a:xfrm>
            <a:custGeom>
              <a:avLst/>
              <a:gdLst/>
              <a:ahLst/>
              <a:cxnLst/>
              <a:rect l="l" t="t" r="r" b="b"/>
              <a:pathLst>
                <a:path w="5958205" h="4478655">
                  <a:moveTo>
                    <a:pt x="5958187" y="0"/>
                  </a:moveTo>
                  <a:lnTo>
                    <a:pt x="0" y="0"/>
                  </a:lnTo>
                  <a:lnTo>
                    <a:pt x="0" y="4478540"/>
                  </a:lnTo>
                </a:path>
              </a:pathLst>
            </a:custGeom>
            <a:ln w="3844">
              <a:solidFill>
                <a:srgbClr val="000000"/>
              </a:solidFill>
            </a:ln>
          </p:spPr>
          <p:txBody>
            <a:bodyPr wrap="square" lIns="0" tIns="0" rIns="0" bIns="0" rtlCol="0"/>
            <a:lstStyle/>
            <a:p>
              <a:endParaRPr/>
            </a:p>
          </p:txBody>
        </p:sp>
      </p:grpSp>
      <p:sp>
        <p:nvSpPr>
          <p:cNvPr id="26" name="مستطيل 25"/>
          <p:cNvSpPr/>
          <p:nvPr/>
        </p:nvSpPr>
        <p:spPr>
          <a:xfrm>
            <a:off x="152400" y="2832950"/>
            <a:ext cx="10078995" cy="830997"/>
          </a:xfrm>
          <a:prstGeom prst="rect">
            <a:avLst/>
          </a:prstGeom>
        </p:spPr>
        <p:txBody>
          <a:bodyPr wrap="square">
            <a:spAutoFit/>
          </a:bodyPr>
          <a:lstStyle/>
          <a:p>
            <a:r>
              <a:rPr lang="en-US" sz="2400" dirty="0">
                <a:solidFill>
                  <a:srgbClr val="FF0000"/>
                </a:solidFill>
                <a:latin typeface="Garamond" pitchFamily="18" charset="0"/>
              </a:rPr>
              <a:t>Exchange of Water, Nutrients, and Other Substances Between the Blood and Interstitial </a:t>
            </a:r>
            <a:r>
              <a:rPr lang="en-US" sz="2400" dirty="0" smtClean="0">
                <a:solidFill>
                  <a:srgbClr val="FF0000"/>
                </a:solidFill>
                <a:latin typeface="Garamond" pitchFamily="18" charset="0"/>
              </a:rPr>
              <a:t>Fluid Achieved By two processes </a:t>
            </a:r>
            <a:endParaRPr lang="en-US" sz="2400" dirty="0">
              <a:solidFill>
                <a:srgbClr val="FF0000"/>
              </a:solidFill>
              <a:latin typeface="Garamond"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مستطيل 41"/>
          <p:cNvSpPr/>
          <p:nvPr/>
        </p:nvSpPr>
        <p:spPr>
          <a:xfrm>
            <a:off x="4119" y="10995"/>
            <a:ext cx="10054281" cy="3139321"/>
          </a:xfrm>
          <a:prstGeom prst="rect">
            <a:avLst/>
          </a:prstGeom>
        </p:spPr>
        <p:txBody>
          <a:bodyPr wrap="square">
            <a:spAutoFit/>
          </a:bodyPr>
          <a:lstStyle/>
          <a:p>
            <a:pPr algn="just">
              <a:lnSpc>
                <a:spcPct val="150000"/>
              </a:lnSpc>
            </a:pPr>
            <a:r>
              <a:rPr lang="en-US" dirty="0" smtClean="0">
                <a:latin typeface="Arial" pitchFamily="34" charset="0"/>
                <a:cs typeface="Arial" pitchFamily="34" charset="0"/>
              </a:rPr>
              <a:t>-</a:t>
            </a:r>
            <a:r>
              <a:rPr lang="en-US" sz="2400" dirty="0" smtClean="0">
                <a:latin typeface="Garamond" pitchFamily="18" charset="0"/>
                <a:cs typeface="Arial" pitchFamily="34" charset="0"/>
              </a:rPr>
              <a:t>Lipid-Soluble Substances Can Diffuse Directly Through the Cell Membranes of the Capillary Endothelium such as CO2 and O2 </a:t>
            </a:r>
          </a:p>
          <a:p>
            <a:pPr algn="just">
              <a:lnSpc>
                <a:spcPct val="150000"/>
              </a:lnSpc>
            </a:pPr>
            <a:r>
              <a:rPr lang="en-US" sz="2400" dirty="0" smtClean="0">
                <a:latin typeface="Garamond" pitchFamily="18" charset="0"/>
                <a:cs typeface="Arial" pitchFamily="34" charset="0"/>
              </a:rPr>
              <a:t>-Water-Soluble, Non-Lipid-Soluble Substances Diffuse Only Through Intercellular “Pores” in the Capillary Membrane such as </a:t>
            </a:r>
            <a:r>
              <a:rPr lang="en-US" sz="2400" dirty="0" smtClean="0">
                <a:latin typeface="Garamond" pitchFamily="18" charset="0"/>
              </a:rPr>
              <a:t>sodium ions and glucose</a:t>
            </a:r>
          </a:p>
          <a:p>
            <a:pPr algn="just"/>
            <a:endParaRPr lang="en-US" dirty="0"/>
          </a:p>
          <a:p>
            <a:pPr algn="just"/>
            <a:endParaRPr lang="en-US" dirty="0" smtClean="0"/>
          </a:p>
          <a:p>
            <a:pPr algn="just"/>
            <a:endParaRPr lang="en-US" dirty="0">
              <a:latin typeface="Arial" pitchFamily="34" charset="0"/>
              <a:cs typeface="Arial" pitchFamily="34" charset="0"/>
            </a:endParaRPr>
          </a:p>
        </p:txBody>
      </p:sp>
      <p:sp>
        <p:nvSpPr>
          <p:cNvPr id="43" name="object 7"/>
          <p:cNvSpPr txBox="1">
            <a:spLocks/>
          </p:cNvSpPr>
          <p:nvPr/>
        </p:nvSpPr>
        <p:spPr>
          <a:xfrm>
            <a:off x="228600" y="2404024"/>
            <a:ext cx="10892481" cy="351378"/>
          </a:xfrm>
          <a:prstGeom prst="rect">
            <a:avLst/>
          </a:prstGeom>
        </p:spPr>
        <p:txBody>
          <a:bodyPr vert="horz" wrap="square" lIns="0" tIns="12700" rIns="0" bIns="0" rtlCol="0">
            <a:spAutoFit/>
          </a:bodyPr>
          <a:lstStyle>
            <a:lvl1pPr>
              <a:defRPr sz="2200" b="0" i="0">
                <a:solidFill>
                  <a:srgbClr val="005493"/>
                </a:solidFill>
                <a:latin typeface="Arial MT"/>
                <a:ea typeface="+mj-ea"/>
                <a:cs typeface="Arial MT"/>
              </a:defRPr>
            </a:lvl1pPr>
          </a:lstStyle>
          <a:p>
            <a:pPr marL="12700">
              <a:spcBef>
                <a:spcPts val="100"/>
              </a:spcBef>
            </a:pPr>
            <a:r>
              <a:rPr lang="en-US" spc="-5" dirty="0" smtClean="0"/>
              <a:t>2-</a:t>
            </a:r>
            <a:r>
              <a:rPr lang="en-US" dirty="0" smtClean="0"/>
              <a:t>Filtration through</a:t>
            </a:r>
            <a:r>
              <a:rPr lang="en-US" spc="-35" dirty="0" smtClean="0"/>
              <a:t> </a:t>
            </a:r>
            <a:r>
              <a:rPr lang="en-US" dirty="0" smtClean="0"/>
              <a:t>Capillaries: driven by Hydrostatic and </a:t>
            </a:r>
            <a:r>
              <a:rPr lang="en-US" spc="-5" dirty="0"/>
              <a:t>Osmotic </a:t>
            </a:r>
            <a:r>
              <a:rPr lang="en-US" dirty="0"/>
              <a:t>Pressure</a:t>
            </a:r>
          </a:p>
        </p:txBody>
      </p:sp>
      <p:sp>
        <p:nvSpPr>
          <p:cNvPr id="45" name="object 7"/>
          <p:cNvSpPr txBox="1">
            <a:spLocks noGrp="1"/>
          </p:cNvSpPr>
          <p:nvPr>
            <p:ph type="title"/>
          </p:nvPr>
        </p:nvSpPr>
        <p:spPr>
          <a:xfrm>
            <a:off x="1625261" y="3103280"/>
            <a:ext cx="5786867" cy="351378"/>
          </a:xfrm>
          <a:prstGeom prst="rect">
            <a:avLst/>
          </a:prstGeom>
        </p:spPr>
        <p:txBody>
          <a:bodyPr vert="horz" wrap="square" lIns="0" tIns="12700" rIns="0" bIns="0" rtlCol="0">
            <a:spAutoFit/>
          </a:bodyPr>
          <a:lstStyle/>
          <a:p>
            <a:pPr marL="12700">
              <a:lnSpc>
                <a:spcPct val="100000"/>
              </a:lnSpc>
              <a:spcBef>
                <a:spcPts val="100"/>
              </a:spcBef>
            </a:pPr>
            <a:r>
              <a:rPr spc="-5" dirty="0"/>
              <a:t>Fluid</a:t>
            </a:r>
            <a:r>
              <a:rPr spc="-20" dirty="0"/>
              <a:t> </a:t>
            </a:r>
            <a:r>
              <a:rPr dirty="0"/>
              <a:t>Balance:</a:t>
            </a:r>
            <a:r>
              <a:rPr spc="-20" dirty="0"/>
              <a:t> </a:t>
            </a:r>
            <a:r>
              <a:rPr dirty="0"/>
              <a:t>Hydrostatic</a:t>
            </a:r>
            <a:r>
              <a:rPr spc="-15" dirty="0"/>
              <a:t> </a:t>
            </a:r>
            <a:r>
              <a:rPr dirty="0"/>
              <a:t>Pressure</a:t>
            </a:r>
          </a:p>
        </p:txBody>
      </p:sp>
      <p:grpSp>
        <p:nvGrpSpPr>
          <p:cNvPr id="46" name="object 10"/>
          <p:cNvGrpSpPr/>
          <p:nvPr/>
        </p:nvGrpSpPr>
        <p:grpSpPr>
          <a:xfrm>
            <a:off x="3583978" y="3611663"/>
            <a:ext cx="4286325" cy="668799"/>
            <a:chOff x="3167393" y="1156039"/>
            <a:chExt cx="3312160" cy="865505"/>
          </a:xfrm>
        </p:grpSpPr>
        <p:sp>
          <p:nvSpPr>
            <p:cNvPr id="47" name="object 11"/>
            <p:cNvSpPr/>
            <p:nvPr/>
          </p:nvSpPr>
          <p:spPr>
            <a:xfrm>
              <a:off x="6155880" y="1164929"/>
              <a:ext cx="314960" cy="847725"/>
            </a:xfrm>
            <a:custGeom>
              <a:avLst/>
              <a:gdLst/>
              <a:ahLst/>
              <a:cxnLst/>
              <a:rect l="l" t="t" r="r" b="b"/>
              <a:pathLst>
                <a:path w="314960" h="847725">
                  <a:moveTo>
                    <a:pt x="268442" y="123035"/>
                  </a:moveTo>
                  <a:lnTo>
                    <a:pt x="282516" y="166591"/>
                  </a:lnTo>
                  <a:lnTo>
                    <a:pt x="294030" y="213729"/>
                  </a:lnTo>
                  <a:lnTo>
                    <a:pt x="302986" y="263734"/>
                  </a:lnTo>
                  <a:lnTo>
                    <a:pt x="309383" y="315890"/>
                  </a:lnTo>
                  <a:lnTo>
                    <a:pt x="313221" y="369478"/>
                  </a:lnTo>
                  <a:lnTo>
                    <a:pt x="314500" y="423784"/>
                  </a:lnTo>
                  <a:lnTo>
                    <a:pt x="313221" y="478089"/>
                  </a:lnTo>
                  <a:lnTo>
                    <a:pt x="309383" y="531677"/>
                  </a:lnTo>
                  <a:lnTo>
                    <a:pt x="302986" y="583833"/>
                  </a:lnTo>
                  <a:lnTo>
                    <a:pt x="294030" y="633838"/>
                  </a:lnTo>
                  <a:lnTo>
                    <a:pt x="282516" y="680977"/>
                  </a:lnTo>
                  <a:lnTo>
                    <a:pt x="268442" y="724532"/>
                  </a:lnTo>
                  <a:lnTo>
                    <a:pt x="246664" y="773747"/>
                  </a:lnTo>
                  <a:lnTo>
                    <a:pt x="222687" y="810657"/>
                  </a:lnTo>
                  <a:lnTo>
                    <a:pt x="170651" y="847568"/>
                  </a:lnTo>
                  <a:lnTo>
                    <a:pt x="143848" y="847568"/>
                  </a:lnTo>
                  <a:lnTo>
                    <a:pt x="91812" y="810657"/>
                  </a:lnTo>
                  <a:lnTo>
                    <a:pt x="67836" y="773747"/>
                  </a:lnTo>
                  <a:lnTo>
                    <a:pt x="46057" y="724532"/>
                  </a:lnTo>
                  <a:lnTo>
                    <a:pt x="31984" y="680977"/>
                  </a:lnTo>
                  <a:lnTo>
                    <a:pt x="20469" y="633838"/>
                  </a:lnTo>
                  <a:lnTo>
                    <a:pt x="11514" y="583833"/>
                  </a:lnTo>
                  <a:lnTo>
                    <a:pt x="5117" y="531677"/>
                  </a:lnTo>
                  <a:lnTo>
                    <a:pt x="1279" y="478089"/>
                  </a:lnTo>
                  <a:lnTo>
                    <a:pt x="0" y="423784"/>
                  </a:lnTo>
                  <a:lnTo>
                    <a:pt x="1279" y="369478"/>
                  </a:lnTo>
                  <a:lnTo>
                    <a:pt x="5117" y="315890"/>
                  </a:lnTo>
                  <a:lnTo>
                    <a:pt x="11514" y="263734"/>
                  </a:lnTo>
                  <a:lnTo>
                    <a:pt x="20469" y="213729"/>
                  </a:lnTo>
                  <a:lnTo>
                    <a:pt x="31984" y="166591"/>
                  </a:lnTo>
                  <a:lnTo>
                    <a:pt x="46057" y="123035"/>
                  </a:lnTo>
                  <a:lnTo>
                    <a:pt x="67836" y="73821"/>
                  </a:lnTo>
                  <a:lnTo>
                    <a:pt x="91812" y="36910"/>
                  </a:lnTo>
                  <a:lnTo>
                    <a:pt x="143848" y="0"/>
                  </a:lnTo>
                  <a:lnTo>
                    <a:pt x="170651" y="0"/>
                  </a:lnTo>
                  <a:lnTo>
                    <a:pt x="197140" y="12303"/>
                  </a:lnTo>
                  <a:lnTo>
                    <a:pt x="222687" y="36910"/>
                  </a:lnTo>
                  <a:lnTo>
                    <a:pt x="246664" y="73821"/>
                  </a:lnTo>
                  <a:lnTo>
                    <a:pt x="268442" y="123035"/>
                  </a:lnTo>
                </a:path>
              </a:pathLst>
            </a:custGeom>
            <a:ln w="17479">
              <a:solidFill>
                <a:srgbClr val="000000"/>
              </a:solidFill>
            </a:ln>
          </p:spPr>
          <p:txBody>
            <a:bodyPr wrap="square" lIns="0" tIns="0" rIns="0" bIns="0" rtlCol="0"/>
            <a:lstStyle/>
            <a:p>
              <a:endParaRPr/>
            </a:p>
          </p:txBody>
        </p:sp>
        <p:sp>
          <p:nvSpPr>
            <p:cNvPr id="48" name="object 12"/>
            <p:cNvSpPr/>
            <p:nvPr/>
          </p:nvSpPr>
          <p:spPr>
            <a:xfrm>
              <a:off x="3325373" y="1163391"/>
              <a:ext cx="2995930" cy="850900"/>
            </a:xfrm>
            <a:custGeom>
              <a:avLst/>
              <a:gdLst/>
              <a:ahLst/>
              <a:cxnLst/>
              <a:rect l="l" t="t" r="r" b="b"/>
              <a:pathLst>
                <a:path w="2995929" h="850900">
                  <a:moveTo>
                    <a:pt x="0" y="0"/>
                  </a:moveTo>
                  <a:lnTo>
                    <a:pt x="2995921" y="0"/>
                  </a:lnTo>
                  <a:lnTo>
                    <a:pt x="2995921" y="850644"/>
                  </a:lnTo>
                  <a:lnTo>
                    <a:pt x="0" y="850644"/>
                  </a:lnTo>
                  <a:lnTo>
                    <a:pt x="0" y="0"/>
                  </a:lnTo>
                  <a:close/>
                </a:path>
              </a:pathLst>
            </a:custGeom>
            <a:solidFill>
              <a:srgbClr val="FFFFFF"/>
            </a:solidFill>
          </p:spPr>
          <p:txBody>
            <a:bodyPr wrap="square" lIns="0" tIns="0" rIns="0" bIns="0" rtlCol="0"/>
            <a:lstStyle/>
            <a:p>
              <a:endParaRPr/>
            </a:p>
          </p:txBody>
        </p:sp>
        <p:sp>
          <p:nvSpPr>
            <p:cNvPr id="49" name="object 13"/>
            <p:cNvSpPr/>
            <p:nvPr/>
          </p:nvSpPr>
          <p:spPr>
            <a:xfrm>
              <a:off x="3176284" y="1164929"/>
              <a:ext cx="314960" cy="847725"/>
            </a:xfrm>
            <a:custGeom>
              <a:avLst/>
              <a:gdLst/>
              <a:ahLst/>
              <a:cxnLst/>
              <a:rect l="l" t="t" r="r" b="b"/>
              <a:pathLst>
                <a:path w="314960" h="847725">
                  <a:moveTo>
                    <a:pt x="170651" y="0"/>
                  </a:moveTo>
                  <a:lnTo>
                    <a:pt x="143848" y="0"/>
                  </a:lnTo>
                  <a:lnTo>
                    <a:pt x="117359" y="12303"/>
                  </a:lnTo>
                  <a:lnTo>
                    <a:pt x="67835" y="73821"/>
                  </a:lnTo>
                  <a:lnTo>
                    <a:pt x="46057" y="123035"/>
                  </a:lnTo>
                  <a:lnTo>
                    <a:pt x="31984" y="166590"/>
                  </a:lnTo>
                  <a:lnTo>
                    <a:pt x="20469" y="213729"/>
                  </a:lnTo>
                  <a:lnTo>
                    <a:pt x="11514" y="263734"/>
                  </a:lnTo>
                  <a:lnTo>
                    <a:pt x="5117" y="315889"/>
                  </a:lnTo>
                  <a:lnTo>
                    <a:pt x="1279" y="369478"/>
                  </a:lnTo>
                  <a:lnTo>
                    <a:pt x="0" y="423783"/>
                  </a:lnTo>
                  <a:lnTo>
                    <a:pt x="1279" y="478089"/>
                  </a:lnTo>
                  <a:lnTo>
                    <a:pt x="5117" y="531678"/>
                  </a:lnTo>
                  <a:lnTo>
                    <a:pt x="11514" y="583833"/>
                  </a:lnTo>
                  <a:lnTo>
                    <a:pt x="20469" y="633838"/>
                  </a:lnTo>
                  <a:lnTo>
                    <a:pt x="31984" y="680977"/>
                  </a:lnTo>
                  <a:lnTo>
                    <a:pt x="46057" y="724533"/>
                  </a:lnTo>
                  <a:lnTo>
                    <a:pt x="67835" y="773747"/>
                  </a:lnTo>
                  <a:lnTo>
                    <a:pt x="91812" y="810658"/>
                  </a:lnTo>
                  <a:lnTo>
                    <a:pt x="143848" y="847568"/>
                  </a:lnTo>
                  <a:lnTo>
                    <a:pt x="170651" y="847568"/>
                  </a:lnTo>
                  <a:lnTo>
                    <a:pt x="222687" y="810658"/>
                  </a:lnTo>
                  <a:lnTo>
                    <a:pt x="246664" y="773747"/>
                  </a:lnTo>
                  <a:lnTo>
                    <a:pt x="268443" y="724533"/>
                  </a:lnTo>
                  <a:lnTo>
                    <a:pt x="282516" y="680977"/>
                  </a:lnTo>
                  <a:lnTo>
                    <a:pt x="294030" y="633838"/>
                  </a:lnTo>
                  <a:lnTo>
                    <a:pt x="302985" y="583833"/>
                  </a:lnTo>
                  <a:lnTo>
                    <a:pt x="309382" y="531678"/>
                  </a:lnTo>
                  <a:lnTo>
                    <a:pt x="313220" y="478089"/>
                  </a:lnTo>
                  <a:lnTo>
                    <a:pt x="314500" y="423783"/>
                  </a:lnTo>
                  <a:lnTo>
                    <a:pt x="313220" y="369478"/>
                  </a:lnTo>
                  <a:lnTo>
                    <a:pt x="309382" y="315889"/>
                  </a:lnTo>
                  <a:lnTo>
                    <a:pt x="302985" y="263734"/>
                  </a:lnTo>
                  <a:lnTo>
                    <a:pt x="294030" y="213729"/>
                  </a:lnTo>
                  <a:lnTo>
                    <a:pt x="282516" y="166590"/>
                  </a:lnTo>
                  <a:lnTo>
                    <a:pt x="268443" y="123035"/>
                  </a:lnTo>
                  <a:lnTo>
                    <a:pt x="246664" y="73821"/>
                  </a:lnTo>
                  <a:lnTo>
                    <a:pt x="222687" y="36910"/>
                  </a:lnTo>
                  <a:lnTo>
                    <a:pt x="170651" y="0"/>
                  </a:lnTo>
                  <a:close/>
                </a:path>
              </a:pathLst>
            </a:custGeom>
            <a:solidFill>
              <a:srgbClr val="CBCBCB"/>
            </a:solidFill>
          </p:spPr>
          <p:txBody>
            <a:bodyPr wrap="square" lIns="0" tIns="0" rIns="0" bIns="0" rtlCol="0"/>
            <a:lstStyle/>
            <a:p>
              <a:endParaRPr/>
            </a:p>
          </p:txBody>
        </p:sp>
        <p:sp>
          <p:nvSpPr>
            <p:cNvPr id="50" name="object 14"/>
            <p:cNvSpPr/>
            <p:nvPr/>
          </p:nvSpPr>
          <p:spPr>
            <a:xfrm>
              <a:off x="3176283" y="1164929"/>
              <a:ext cx="314960" cy="847725"/>
            </a:xfrm>
            <a:custGeom>
              <a:avLst/>
              <a:gdLst/>
              <a:ahLst/>
              <a:cxnLst/>
              <a:rect l="l" t="t" r="r" b="b"/>
              <a:pathLst>
                <a:path w="314960" h="847725">
                  <a:moveTo>
                    <a:pt x="268442" y="123035"/>
                  </a:moveTo>
                  <a:lnTo>
                    <a:pt x="282516" y="166591"/>
                  </a:lnTo>
                  <a:lnTo>
                    <a:pt x="294030" y="213729"/>
                  </a:lnTo>
                  <a:lnTo>
                    <a:pt x="302986" y="263734"/>
                  </a:lnTo>
                  <a:lnTo>
                    <a:pt x="309383" y="315890"/>
                  </a:lnTo>
                  <a:lnTo>
                    <a:pt x="313221" y="369478"/>
                  </a:lnTo>
                  <a:lnTo>
                    <a:pt x="314500" y="423784"/>
                  </a:lnTo>
                  <a:lnTo>
                    <a:pt x="313221" y="478089"/>
                  </a:lnTo>
                  <a:lnTo>
                    <a:pt x="309383" y="531677"/>
                  </a:lnTo>
                  <a:lnTo>
                    <a:pt x="302986" y="583833"/>
                  </a:lnTo>
                  <a:lnTo>
                    <a:pt x="294030" y="633838"/>
                  </a:lnTo>
                  <a:lnTo>
                    <a:pt x="282516" y="680977"/>
                  </a:lnTo>
                  <a:lnTo>
                    <a:pt x="268442" y="724532"/>
                  </a:lnTo>
                  <a:lnTo>
                    <a:pt x="246664" y="773747"/>
                  </a:lnTo>
                  <a:lnTo>
                    <a:pt x="222687" y="810657"/>
                  </a:lnTo>
                  <a:lnTo>
                    <a:pt x="170651" y="847568"/>
                  </a:lnTo>
                  <a:lnTo>
                    <a:pt x="143848" y="847568"/>
                  </a:lnTo>
                  <a:lnTo>
                    <a:pt x="91812" y="810657"/>
                  </a:lnTo>
                  <a:lnTo>
                    <a:pt x="67835" y="773747"/>
                  </a:lnTo>
                  <a:lnTo>
                    <a:pt x="46057" y="724532"/>
                  </a:lnTo>
                  <a:lnTo>
                    <a:pt x="31984" y="680977"/>
                  </a:lnTo>
                  <a:lnTo>
                    <a:pt x="20469" y="633838"/>
                  </a:lnTo>
                  <a:lnTo>
                    <a:pt x="11514" y="583833"/>
                  </a:lnTo>
                  <a:lnTo>
                    <a:pt x="5117" y="531677"/>
                  </a:lnTo>
                  <a:lnTo>
                    <a:pt x="1279" y="478089"/>
                  </a:lnTo>
                  <a:lnTo>
                    <a:pt x="0" y="423784"/>
                  </a:lnTo>
                  <a:lnTo>
                    <a:pt x="1279" y="369478"/>
                  </a:lnTo>
                  <a:lnTo>
                    <a:pt x="5117" y="315890"/>
                  </a:lnTo>
                  <a:lnTo>
                    <a:pt x="11514" y="263734"/>
                  </a:lnTo>
                  <a:lnTo>
                    <a:pt x="20469" y="213729"/>
                  </a:lnTo>
                  <a:lnTo>
                    <a:pt x="31984" y="166591"/>
                  </a:lnTo>
                  <a:lnTo>
                    <a:pt x="46057" y="123035"/>
                  </a:lnTo>
                  <a:lnTo>
                    <a:pt x="67835" y="73821"/>
                  </a:lnTo>
                  <a:lnTo>
                    <a:pt x="91812" y="36910"/>
                  </a:lnTo>
                  <a:lnTo>
                    <a:pt x="143848" y="0"/>
                  </a:lnTo>
                  <a:lnTo>
                    <a:pt x="170651" y="0"/>
                  </a:lnTo>
                  <a:lnTo>
                    <a:pt x="197140" y="12303"/>
                  </a:lnTo>
                  <a:lnTo>
                    <a:pt x="222687" y="36910"/>
                  </a:lnTo>
                  <a:lnTo>
                    <a:pt x="246664" y="73821"/>
                  </a:lnTo>
                  <a:lnTo>
                    <a:pt x="268442" y="123035"/>
                  </a:lnTo>
                </a:path>
              </a:pathLst>
            </a:custGeom>
            <a:ln w="17479">
              <a:solidFill>
                <a:srgbClr val="000000"/>
              </a:solidFill>
            </a:ln>
          </p:spPr>
          <p:txBody>
            <a:bodyPr wrap="square" lIns="0" tIns="0" rIns="0" bIns="0" rtlCol="0"/>
            <a:lstStyle/>
            <a:p>
              <a:endParaRPr/>
            </a:p>
          </p:txBody>
        </p:sp>
      </p:grpSp>
      <p:sp>
        <p:nvSpPr>
          <p:cNvPr id="51" name="object 15"/>
          <p:cNvSpPr txBox="1"/>
          <p:nvPr/>
        </p:nvSpPr>
        <p:spPr>
          <a:xfrm>
            <a:off x="4383126" y="3729780"/>
            <a:ext cx="1138144" cy="321883"/>
          </a:xfrm>
          <a:prstGeom prst="rect">
            <a:avLst/>
          </a:prstGeom>
        </p:spPr>
        <p:txBody>
          <a:bodyPr vert="horz" wrap="square" lIns="0" tIns="13970" rIns="0" bIns="0" rtlCol="0">
            <a:spAutoFit/>
          </a:bodyPr>
          <a:lstStyle/>
          <a:p>
            <a:pPr marL="38100" marR="30480" indent="130175">
              <a:lnSpc>
                <a:spcPct val="100000"/>
              </a:lnSpc>
              <a:spcBef>
                <a:spcPts val="110"/>
              </a:spcBef>
            </a:pPr>
            <a:r>
              <a:rPr sz="1000" b="1" spc="-5" dirty="0">
                <a:solidFill>
                  <a:srgbClr val="0433FF"/>
                </a:solidFill>
                <a:latin typeface="Arial"/>
                <a:cs typeface="Arial"/>
              </a:rPr>
              <a:t>Capillary </a:t>
            </a:r>
            <a:r>
              <a:rPr sz="1000" b="1" dirty="0">
                <a:solidFill>
                  <a:srgbClr val="0433FF"/>
                </a:solidFill>
                <a:latin typeface="Arial"/>
                <a:cs typeface="Arial"/>
              </a:rPr>
              <a:t> </a:t>
            </a:r>
            <a:r>
              <a:rPr sz="1000" b="1" spc="5" dirty="0">
                <a:solidFill>
                  <a:srgbClr val="0433FF"/>
                </a:solidFill>
                <a:latin typeface="Arial"/>
                <a:cs typeface="Arial"/>
              </a:rPr>
              <a:t>Pressure</a:t>
            </a:r>
            <a:r>
              <a:rPr sz="1000" b="1" dirty="0">
                <a:solidFill>
                  <a:srgbClr val="0433FF"/>
                </a:solidFill>
                <a:latin typeface="Arial"/>
                <a:cs typeface="Arial"/>
              </a:rPr>
              <a:t> (P</a:t>
            </a:r>
            <a:r>
              <a:rPr sz="975" b="1" spc="15" baseline="-17094" dirty="0">
                <a:solidFill>
                  <a:srgbClr val="0433FF"/>
                </a:solidFill>
                <a:latin typeface="Arial"/>
                <a:cs typeface="Arial"/>
              </a:rPr>
              <a:t>c</a:t>
            </a:r>
            <a:r>
              <a:rPr sz="1000" b="1" dirty="0">
                <a:solidFill>
                  <a:srgbClr val="0433FF"/>
                </a:solidFill>
                <a:latin typeface="Arial"/>
                <a:cs typeface="Arial"/>
              </a:rPr>
              <a:t>)</a:t>
            </a:r>
            <a:endParaRPr sz="1000">
              <a:latin typeface="Arial"/>
              <a:cs typeface="Arial"/>
            </a:endParaRPr>
          </a:p>
        </p:txBody>
      </p:sp>
      <p:sp>
        <p:nvSpPr>
          <p:cNvPr id="52" name="object 16"/>
          <p:cNvSpPr txBox="1"/>
          <p:nvPr/>
        </p:nvSpPr>
        <p:spPr>
          <a:xfrm>
            <a:off x="4278034" y="4489959"/>
            <a:ext cx="1333724" cy="321883"/>
          </a:xfrm>
          <a:prstGeom prst="rect">
            <a:avLst/>
          </a:prstGeom>
        </p:spPr>
        <p:txBody>
          <a:bodyPr vert="horz" wrap="square" lIns="0" tIns="13970" rIns="0" bIns="0" rtlCol="0">
            <a:spAutoFit/>
          </a:bodyPr>
          <a:lstStyle/>
          <a:p>
            <a:pPr marL="125730" marR="30480" indent="-88265">
              <a:lnSpc>
                <a:spcPct val="100000"/>
              </a:lnSpc>
              <a:spcBef>
                <a:spcPts val="110"/>
              </a:spcBef>
            </a:pPr>
            <a:r>
              <a:rPr sz="1000" b="1" dirty="0">
                <a:solidFill>
                  <a:srgbClr val="0433FF"/>
                </a:solidFill>
                <a:latin typeface="Arial"/>
                <a:cs typeface="Arial"/>
              </a:rPr>
              <a:t>Interstitial</a:t>
            </a:r>
            <a:r>
              <a:rPr sz="1000" b="1" spc="-40" dirty="0">
                <a:solidFill>
                  <a:srgbClr val="0433FF"/>
                </a:solidFill>
                <a:latin typeface="Arial"/>
                <a:cs typeface="Arial"/>
              </a:rPr>
              <a:t> </a:t>
            </a:r>
            <a:r>
              <a:rPr sz="1000" b="1" dirty="0">
                <a:solidFill>
                  <a:srgbClr val="0433FF"/>
                </a:solidFill>
                <a:latin typeface="Arial"/>
                <a:cs typeface="Arial"/>
              </a:rPr>
              <a:t>Fluid </a:t>
            </a:r>
            <a:r>
              <a:rPr sz="1000" b="1" spc="-265" dirty="0">
                <a:solidFill>
                  <a:srgbClr val="0433FF"/>
                </a:solidFill>
                <a:latin typeface="Arial"/>
                <a:cs typeface="Arial"/>
              </a:rPr>
              <a:t> </a:t>
            </a:r>
            <a:r>
              <a:rPr sz="1000" b="1" spc="5" dirty="0">
                <a:solidFill>
                  <a:srgbClr val="0433FF"/>
                </a:solidFill>
                <a:latin typeface="Arial"/>
                <a:cs typeface="Arial"/>
              </a:rPr>
              <a:t>Pressure</a:t>
            </a:r>
            <a:r>
              <a:rPr sz="1000" b="1" spc="-25" dirty="0">
                <a:solidFill>
                  <a:srgbClr val="0433FF"/>
                </a:solidFill>
                <a:latin typeface="Arial"/>
                <a:cs typeface="Arial"/>
              </a:rPr>
              <a:t> </a:t>
            </a:r>
            <a:r>
              <a:rPr sz="1000" b="1" dirty="0">
                <a:solidFill>
                  <a:srgbClr val="0433FF"/>
                </a:solidFill>
                <a:latin typeface="Arial"/>
                <a:cs typeface="Arial"/>
              </a:rPr>
              <a:t>(P</a:t>
            </a:r>
            <a:r>
              <a:rPr sz="975" b="1" baseline="-17094" dirty="0">
                <a:solidFill>
                  <a:srgbClr val="0433FF"/>
                </a:solidFill>
                <a:latin typeface="Arial"/>
                <a:cs typeface="Arial"/>
              </a:rPr>
              <a:t>i</a:t>
            </a:r>
            <a:r>
              <a:rPr sz="1000" b="1" dirty="0">
                <a:solidFill>
                  <a:srgbClr val="0433FF"/>
                </a:solidFill>
                <a:latin typeface="Arial"/>
                <a:cs typeface="Arial"/>
              </a:rPr>
              <a:t>)</a:t>
            </a:r>
            <a:endParaRPr sz="1000">
              <a:latin typeface="Arial"/>
              <a:cs typeface="Arial"/>
            </a:endParaRPr>
          </a:p>
        </p:txBody>
      </p:sp>
      <p:grpSp>
        <p:nvGrpSpPr>
          <p:cNvPr id="53" name="object 17"/>
          <p:cNvGrpSpPr/>
          <p:nvPr/>
        </p:nvGrpSpPr>
        <p:grpSpPr>
          <a:xfrm>
            <a:off x="657657" y="3018546"/>
            <a:ext cx="7716371" cy="3463723"/>
            <a:chOff x="906145" y="388475"/>
            <a:chExt cx="5962650" cy="4482465"/>
          </a:xfrm>
        </p:grpSpPr>
        <p:sp>
          <p:nvSpPr>
            <p:cNvPr id="54" name="object 18"/>
            <p:cNvSpPr/>
            <p:nvPr/>
          </p:nvSpPr>
          <p:spPr>
            <a:xfrm>
              <a:off x="908067" y="4868938"/>
              <a:ext cx="5958205" cy="0"/>
            </a:xfrm>
            <a:custGeom>
              <a:avLst/>
              <a:gdLst/>
              <a:ahLst/>
              <a:cxnLst/>
              <a:rect l="l" t="t" r="r" b="b"/>
              <a:pathLst>
                <a:path w="5958205">
                  <a:moveTo>
                    <a:pt x="0" y="0"/>
                  </a:moveTo>
                  <a:lnTo>
                    <a:pt x="5958187" y="0"/>
                  </a:lnTo>
                </a:path>
              </a:pathLst>
            </a:custGeom>
            <a:ln w="3844">
              <a:solidFill>
                <a:srgbClr val="000000"/>
              </a:solidFill>
            </a:ln>
          </p:spPr>
          <p:txBody>
            <a:bodyPr wrap="square" lIns="0" tIns="0" rIns="0" bIns="0" rtlCol="0"/>
            <a:lstStyle/>
            <a:p>
              <a:endParaRPr/>
            </a:p>
          </p:txBody>
        </p:sp>
        <p:sp>
          <p:nvSpPr>
            <p:cNvPr id="55" name="object 19"/>
            <p:cNvSpPr/>
            <p:nvPr/>
          </p:nvSpPr>
          <p:spPr>
            <a:xfrm>
              <a:off x="4100199" y="2122910"/>
              <a:ext cx="1270" cy="179070"/>
            </a:xfrm>
            <a:custGeom>
              <a:avLst/>
              <a:gdLst/>
              <a:ahLst/>
              <a:cxnLst/>
              <a:rect l="l" t="t" r="r" b="b"/>
              <a:pathLst>
                <a:path w="1270" h="179069">
                  <a:moveTo>
                    <a:pt x="372" y="-17479"/>
                  </a:moveTo>
                  <a:lnTo>
                    <a:pt x="372" y="196146"/>
                  </a:lnTo>
                </a:path>
              </a:pathLst>
            </a:custGeom>
            <a:ln w="35702">
              <a:solidFill>
                <a:srgbClr val="FF9300"/>
              </a:solidFill>
            </a:ln>
          </p:spPr>
          <p:txBody>
            <a:bodyPr wrap="square" lIns="0" tIns="0" rIns="0" bIns="0" rtlCol="0"/>
            <a:lstStyle/>
            <a:p>
              <a:endParaRPr/>
            </a:p>
          </p:txBody>
        </p:sp>
        <p:sp>
          <p:nvSpPr>
            <p:cNvPr id="56" name="object 20"/>
            <p:cNvSpPr/>
            <p:nvPr/>
          </p:nvSpPr>
          <p:spPr>
            <a:xfrm>
              <a:off x="4050764" y="2040177"/>
              <a:ext cx="100330" cy="100965"/>
            </a:xfrm>
            <a:custGeom>
              <a:avLst/>
              <a:gdLst/>
              <a:ahLst/>
              <a:cxnLst/>
              <a:rect l="l" t="t" r="r" b="b"/>
              <a:pathLst>
                <a:path w="100329" h="100964">
                  <a:moveTo>
                    <a:pt x="50523" y="0"/>
                  </a:moveTo>
                  <a:lnTo>
                    <a:pt x="0" y="100004"/>
                  </a:lnTo>
                  <a:lnTo>
                    <a:pt x="100213" y="100421"/>
                  </a:lnTo>
                  <a:lnTo>
                    <a:pt x="50523" y="0"/>
                  </a:lnTo>
                  <a:close/>
                </a:path>
              </a:pathLst>
            </a:custGeom>
            <a:solidFill>
              <a:srgbClr val="FF9300"/>
            </a:solidFill>
          </p:spPr>
          <p:txBody>
            <a:bodyPr wrap="square" lIns="0" tIns="0" rIns="0" bIns="0" rtlCol="0"/>
            <a:lstStyle/>
            <a:p>
              <a:endParaRPr/>
            </a:p>
          </p:txBody>
        </p:sp>
        <p:sp>
          <p:nvSpPr>
            <p:cNvPr id="57" name="object 21"/>
            <p:cNvSpPr/>
            <p:nvPr/>
          </p:nvSpPr>
          <p:spPr>
            <a:xfrm>
              <a:off x="2918810" y="1708485"/>
              <a:ext cx="943610" cy="1309370"/>
            </a:xfrm>
            <a:custGeom>
              <a:avLst/>
              <a:gdLst/>
              <a:ahLst/>
              <a:cxnLst/>
              <a:rect l="l" t="t" r="r" b="b"/>
              <a:pathLst>
                <a:path w="943610" h="1309370">
                  <a:moveTo>
                    <a:pt x="943301" y="0"/>
                  </a:moveTo>
                  <a:lnTo>
                    <a:pt x="3409" y="1304470"/>
                  </a:lnTo>
                  <a:lnTo>
                    <a:pt x="0" y="1309202"/>
                  </a:lnTo>
                </a:path>
              </a:pathLst>
            </a:custGeom>
            <a:ln w="11652">
              <a:solidFill>
                <a:srgbClr val="FF2600"/>
              </a:solidFill>
            </a:ln>
          </p:spPr>
          <p:txBody>
            <a:bodyPr wrap="square" lIns="0" tIns="0" rIns="0" bIns="0" rtlCol="0"/>
            <a:lstStyle/>
            <a:p>
              <a:endParaRPr/>
            </a:p>
          </p:txBody>
        </p:sp>
        <p:sp>
          <p:nvSpPr>
            <p:cNvPr id="58" name="object 22"/>
            <p:cNvSpPr/>
            <p:nvPr/>
          </p:nvSpPr>
          <p:spPr>
            <a:xfrm>
              <a:off x="2898782" y="3001244"/>
              <a:ext cx="40005" cy="44450"/>
            </a:xfrm>
            <a:custGeom>
              <a:avLst/>
              <a:gdLst/>
              <a:ahLst/>
              <a:cxnLst/>
              <a:rect l="l" t="t" r="r" b="b"/>
              <a:pathLst>
                <a:path w="40005" h="44450">
                  <a:moveTo>
                    <a:pt x="7171" y="0"/>
                  </a:moveTo>
                  <a:lnTo>
                    <a:pt x="0" y="44239"/>
                  </a:lnTo>
                  <a:lnTo>
                    <a:pt x="39695" y="23432"/>
                  </a:lnTo>
                  <a:lnTo>
                    <a:pt x="7171" y="0"/>
                  </a:lnTo>
                  <a:close/>
                </a:path>
              </a:pathLst>
            </a:custGeom>
            <a:solidFill>
              <a:srgbClr val="FF2600"/>
            </a:solidFill>
          </p:spPr>
          <p:txBody>
            <a:bodyPr wrap="square" lIns="0" tIns="0" rIns="0" bIns="0" rtlCol="0"/>
            <a:lstStyle/>
            <a:p>
              <a:endParaRPr/>
            </a:p>
          </p:txBody>
        </p:sp>
        <p:sp>
          <p:nvSpPr>
            <p:cNvPr id="59" name="object 23"/>
            <p:cNvSpPr/>
            <p:nvPr/>
          </p:nvSpPr>
          <p:spPr>
            <a:xfrm>
              <a:off x="4702952" y="2555508"/>
              <a:ext cx="835660" cy="445134"/>
            </a:xfrm>
            <a:custGeom>
              <a:avLst/>
              <a:gdLst/>
              <a:ahLst/>
              <a:cxnLst/>
              <a:rect l="l" t="t" r="r" b="b"/>
              <a:pathLst>
                <a:path w="835660" h="445135">
                  <a:moveTo>
                    <a:pt x="0" y="0"/>
                  </a:moveTo>
                  <a:lnTo>
                    <a:pt x="830067" y="441845"/>
                  </a:lnTo>
                  <a:lnTo>
                    <a:pt x="835219" y="444588"/>
                  </a:lnTo>
                </a:path>
              </a:pathLst>
            </a:custGeom>
            <a:ln w="11652">
              <a:solidFill>
                <a:srgbClr val="FF2600"/>
              </a:solidFill>
            </a:ln>
          </p:spPr>
          <p:txBody>
            <a:bodyPr wrap="square" lIns="0" tIns="0" rIns="0" bIns="0" rtlCol="0"/>
            <a:lstStyle/>
            <a:p>
              <a:endParaRPr/>
            </a:p>
          </p:txBody>
        </p:sp>
        <p:sp>
          <p:nvSpPr>
            <p:cNvPr id="60" name="object 24"/>
            <p:cNvSpPr/>
            <p:nvPr/>
          </p:nvSpPr>
          <p:spPr>
            <a:xfrm>
              <a:off x="5523612" y="2979667"/>
              <a:ext cx="45085" cy="36830"/>
            </a:xfrm>
            <a:custGeom>
              <a:avLst/>
              <a:gdLst/>
              <a:ahLst/>
              <a:cxnLst/>
              <a:rect l="l" t="t" r="r" b="b"/>
              <a:pathLst>
                <a:path w="45085" h="36830">
                  <a:moveTo>
                    <a:pt x="18834" y="0"/>
                  </a:moveTo>
                  <a:lnTo>
                    <a:pt x="0" y="35386"/>
                  </a:lnTo>
                  <a:lnTo>
                    <a:pt x="44803" y="36527"/>
                  </a:lnTo>
                  <a:lnTo>
                    <a:pt x="18834" y="0"/>
                  </a:lnTo>
                  <a:close/>
                </a:path>
              </a:pathLst>
            </a:custGeom>
            <a:solidFill>
              <a:srgbClr val="FF2600"/>
            </a:solidFill>
          </p:spPr>
          <p:txBody>
            <a:bodyPr wrap="square" lIns="0" tIns="0" rIns="0" bIns="0" rtlCol="0"/>
            <a:lstStyle/>
            <a:p>
              <a:endParaRPr/>
            </a:p>
          </p:txBody>
        </p:sp>
        <p:sp>
          <p:nvSpPr>
            <p:cNvPr id="61" name="object 25"/>
            <p:cNvSpPr/>
            <p:nvPr/>
          </p:nvSpPr>
          <p:spPr>
            <a:xfrm>
              <a:off x="3352578" y="1169926"/>
              <a:ext cx="2966720" cy="826769"/>
            </a:xfrm>
            <a:custGeom>
              <a:avLst/>
              <a:gdLst/>
              <a:ahLst/>
              <a:cxnLst/>
              <a:rect l="l" t="t" r="r" b="b"/>
              <a:pathLst>
                <a:path w="2966720" h="826769">
                  <a:moveTo>
                    <a:pt x="0" y="0"/>
                  </a:moveTo>
                  <a:lnTo>
                    <a:pt x="2950213" y="1088"/>
                  </a:lnTo>
                </a:path>
                <a:path w="2966720" h="826769">
                  <a:moveTo>
                    <a:pt x="16323" y="825594"/>
                  </a:moveTo>
                  <a:lnTo>
                    <a:pt x="2966537" y="826683"/>
                  </a:lnTo>
                </a:path>
              </a:pathLst>
            </a:custGeom>
            <a:ln w="29132">
              <a:solidFill>
                <a:srgbClr val="000000"/>
              </a:solidFill>
              <a:prstDash val="lgDash"/>
            </a:ln>
          </p:spPr>
          <p:txBody>
            <a:bodyPr wrap="square" lIns="0" tIns="0" rIns="0" bIns="0" rtlCol="0"/>
            <a:lstStyle/>
            <a:p>
              <a:endParaRPr/>
            </a:p>
          </p:txBody>
        </p:sp>
        <p:sp>
          <p:nvSpPr>
            <p:cNvPr id="62" name="object 26"/>
            <p:cNvSpPr/>
            <p:nvPr/>
          </p:nvSpPr>
          <p:spPr>
            <a:xfrm>
              <a:off x="4101614" y="1651551"/>
              <a:ext cx="1270" cy="179070"/>
            </a:xfrm>
            <a:custGeom>
              <a:avLst/>
              <a:gdLst/>
              <a:ahLst/>
              <a:cxnLst/>
              <a:rect l="l" t="t" r="r" b="b"/>
              <a:pathLst>
                <a:path w="1270" h="179069">
                  <a:moveTo>
                    <a:pt x="371" y="-17479"/>
                  </a:moveTo>
                  <a:lnTo>
                    <a:pt x="371" y="196146"/>
                  </a:lnTo>
                </a:path>
              </a:pathLst>
            </a:custGeom>
            <a:ln w="35702">
              <a:solidFill>
                <a:srgbClr val="FF9300"/>
              </a:solidFill>
            </a:ln>
          </p:spPr>
          <p:txBody>
            <a:bodyPr wrap="square" lIns="0" tIns="0" rIns="0" bIns="0" rtlCol="0"/>
            <a:lstStyle/>
            <a:p>
              <a:endParaRPr/>
            </a:p>
          </p:txBody>
        </p:sp>
        <p:sp>
          <p:nvSpPr>
            <p:cNvPr id="63" name="object 27"/>
            <p:cNvSpPr/>
            <p:nvPr/>
          </p:nvSpPr>
          <p:spPr>
            <a:xfrm>
              <a:off x="4052178" y="1812531"/>
              <a:ext cx="100330" cy="100965"/>
            </a:xfrm>
            <a:custGeom>
              <a:avLst/>
              <a:gdLst/>
              <a:ahLst/>
              <a:cxnLst/>
              <a:rect l="l" t="t" r="r" b="b"/>
              <a:pathLst>
                <a:path w="100329" h="100964">
                  <a:moveTo>
                    <a:pt x="100213" y="0"/>
                  </a:moveTo>
                  <a:lnTo>
                    <a:pt x="0" y="416"/>
                  </a:lnTo>
                  <a:lnTo>
                    <a:pt x="50524" y="100421"/>
                  </a:lnTo>
                  <a:lnTo>
                    <a:pt x="100213" y="0"/>
                  </a:lnTo>
                  <a:close/>
                </a:path>
              </a:pathLst>
            </a:custGeom>
            <a:solidFill>
              <a:srgbClr val="FF9300"/>
            </a:solidFill>
          </p:spPr>
          <p:txBody>
            <a:bodyPr wrap="square" lIns="0" tIns="0" rIns="0" bIns="0" rtlCol="0"/>
            <a:lstStyle/>
            <a:p>
              <a:endParaRPr/>
            </a:p>
          </p:txBody>
        </p:sp>
        <p:pic>
          <p:nvPicPr>
            <p:cNvPr id="64" name="object 28"/>
            <p:cNvPicPr/>
            <p:nvPr/>
          </p:nvPicPr>
          <p:blipFill>
            <a:blip r:embed="rId2" cstate="print"/>
            <a:stretch>
              <a:fillRect/>
            </a:stretch>
          </p:blipFill>
          <p:spPr>
            <a:xfrm>
              <a:off x="1049150" y="1060449"/>
              <a:ext cx="1929808" cy="1606892"/>
            </a:xfrm>
            <a:prstGeom prst="rect">
              <a:avLst/>
            </a:prstGeom>
          </p:spPr>
        </p:pic>
        <p:sp>
          <p:nvSpPr>
            <p:cNvPr id="65" name="object 29"/>
            <p:cNvSpPr/>
            <p:nvPr/>
          </p:nvSpPr>
          <p:spPr>
            <a:xfrm>
              <a:off x="908067" y="390397"/>
              <a:ext cx="5958205" cy="4478655"/>
            </a:xfrm>
            <a:custGeom>
              <a:avLst/>
              <a:gdLst/>
              <a:ahLst/>
              <a:cxnLst/>
              <a:rect l="l" t="t" r="r" b="b"/>
              <a:pathLst>
                <a:path w="5958205" h="4478655">
                  <a:moveTo>
                    <a:pt x="5958187" y="0"/>
                  </a:moveTo>
                  <a:lnTo>
                    <a:pt x="0" y="0"/>
                  </a:lnTo>
                  <a:lnTo>
                    <a:pt x="0" y="4478540"/>
                  </a:lnTo>
                </a:path>
              </a:pathLst>
            </a:custGeom>
            <a:ln w="3844">
              <a:solidFill>
                <a:srgbClr val="000000"/>
              </a:solidFill>
            </a:ln>
          </p:spPr>
          <p:txBody>
            <a:bodyPr wrap="square" lIns="0" tIns="0" rIns="0" bIns="0" rtlCol="0"/>
            <a:lstStyle/>
            <a:p>
              <a:endParaRPr/>
            </a:p>
          </p:txBody>
        </p:sp>
      </p:grpSp>
      <p:sp>
        <p:nvSpPr>
          <p:cNvPr id="66" name="مستطيل 65"/>
          <p:cNvSpPr/>
          <p:nvPr/>
        </p:nvSpPr>
        <p:spPr>
          <a:xfrm>
            <a:off x="660144" y="5275241"/>
            <a:ext cx="8483856" cy="1200329"/>
          </a:xfrm>
          <a:prstGeom prst="rect">
            <a:avLst/>
          </a:prstGeom>
        </p:spPr>
        <p:txBody>
          <a:bodyPr wrap="square">
            <a:spAutoFit/>
          </a:bodyPr>
          <a:lstStyle/>
          <a:p>
            <a:pPr algn="just"/>
            <a:r>
              <a:rPr lang="en-US" sz="2400" dirty="0">
                <a:latin typeface="Garamond" pitchFamily="18" charset="0"/>
              </a:rPr>
              <a:t>H</a:t>
            </a:r>
            <a:r>
              <a:rPr lang="en-US" sz="2400" dirty="0" smtClean="0">
                <a:latin typeface="Garamond" pitchFamily="18" charset="0"/>
              </a:rPr>
              <a:t>ydrostatic pressure in the capillaries tends to force fluid and its dissolved substances through the capillary pores into the interstitial spaces</a:t>
            </a:r>
            <a:endParaRPr lang="en-US" sz="2400" dirty="0">
              <a:latin typeface="Garamond"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object 33"/>
          <p:cNvSpPr txBox="1"/>
          <p:nvPr/>
        </p:nvSpPr>
        <p:spPr>
          <a:xfrm>
            <a:off x="1217837" y="92371"/>
            <a:ext cx="5303669" cy="351378"/>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005493"/>
                </a:solidFill>
                <a:latin typeface="Arial MT"/>
                <a:cs typeface="Arial MT"/>
              </a:rPr>
              <a:t>Fluid</a:t>
            </a:r>
            <a:r>
              <a:rPr sz="2200" spc="-10" dirty="0">
                <a:solidFill>
                  <a:srgbClr val="005493"/>
                </a:solidFill>
                <a:latin typeface="Arial MT"/>
                <a:cs typeface="Arial MT"/>
              </a:rPr>
              <a:t> </a:t>
            </a:r>
            <a:r>
              <a:rPr sz="2200" dirty="0">
                <a:solidFill>
                  <a:srgbClr val="005493"/>
                </a:solidFill>
                <a:latin typeface="Arial MT"/>
                <a:cs typeface="Arial MT"/>
              </a:rPr>
              <a:t>Balance:</a:t>
            </a:r>
            <a:r>
              <a:rPr sz="2200" spc="-10" dirty="0">
                <a:solidFill>
                  <a:srgbClr val="005493"/>
                </a:solidFill>
                <a:latin typeface="Arial MT"/>
                <a:cs typeface="Arial MT"/>
              </a:rPr>
              <a:t> </a:t>
            </a:r>
            <a:r>
              <a:rPr sz="2200" spc="-5" dirty="0">
                <a:solidFill>
                  <a:srgbClr val="005493"/>
                </a:solidFill>
                <a:latin typeface="Arial MT"/>
                <a:cs typeface="Arial MT"/>
              </a:rPr>
              <a:t>Osmotic </a:t>
            </a:r>
            <a:r>
              <a:rPr sz="2200" dirty="0">
                <a:solidFill>
                  <a:srgbClr val="005493"/>
                </a:solidFill>
                <a:latin typeface="Arial MT"/>
                <a:cs typeface="Arial MT"/>
              </a:rPr>
              <a:t>Pressure</a:t>
            </a:r>
            <a:endParaRPr sz="2200">
              <a:latin typeface="Arial MT"/>
              <a:cs typeface="Arial MT"/>
            </a:endParaRPr>
          </a:p>
        </p:txBody>
      </p:sp>
      <p:sp>
        <p:nvSpPr>
          <p:cNvPr id="36" name="object 36"/>
          <p:cNvSpPr txBox="1"/>
          <p:nvPr/>
        </p:nvSpPr>
        <p:spPr>
          <a:xfrm>
            <a:off x="3599253" y="1179787"/>
            <a:ext cx="3729168" cy="456535"/>
          </a:xfrm>
          <a:prstGeom prst="rect">
            <a:avLst/>
          </a:prstGeom>
        </p:spPr>
        <p:txBody>
          <a:bodyPr vert="horz" wrap="square" lIns="0" tIns="20320" rIns="0" bIns="0" rtlCol="0">
            <a:spAutoFit/>
          </a:bodyPr>
          <a:lstStyle/>
          <a:p>
            <a:pPr marL="50165" marR="1998345" algn="ctr">
              <a:lnSpc>
                <a:spcPts val="1010"/>
              </a:lnSpc>
              <a:spcBef>
                <a:spcPts val="160"/>
              </a:spcBef>
            </a:pPr>
            <a:r>
              <a:rPr sz="850" b="1" spc="5" dirty="0">
                <a:solidFill>
                  <a:srgbClr val="0433FF"/>
                </a:solidFill>
                <a:latin typeface="Arial"/>
                <a:cs typeface="Arial"/>
              </a:rPr>
              <a:t>Interstitial</a:t>
            </a:r>
            <a:r>
              <a:rPr sz="850" b="1" spc="-55" dirty="0">
                <a:solidFill>
                  <a:srgbClr val="0433FF"/>
                </a:solidFill>
                <a:latin typeface="Arial"/>
                <a:cs typeface="Arial"/>
              </a:rPr>
              <a:t> </a:t>
            </a:r>
            <a:r>
              <a:rPr sz="850" b="1" spc="10" dirty="0">
                <a:solidFill>
                  <a:srgbClr val="0433FF"/>
                </a:solidFill>
                <a:latin typeface="Arial"/>
                <a:cs typeface="Arial"/>
              </a:rPr>
              <a:t>Fluid </a:t>
            </a:r>
            <a:r>
              <a:rPr sz="850" b="1" spc="-220" dirty="0">
                <a:solidFill>
                  <a:srgbClr val="0433FF"/>
                </a:solidFill>
                <a:latin typeface="Arial"/>
                <a:cs typeface="Arial"/>
              </a:rPr>
              <a:t> </a:t>
            </a:r>
            <a:r>
              <a:rPr sz="850" b="1" spc="10" dirty="0">
                <a:solidFill>
                  <a:srgbClr val="0433FF"/>
                </a:solidFill>
                <a:latin typeface="Arial"/>
                <a:cs typeface="Arial"/>
              </a:rPr>
              <a:t>Pressure</a:t>
            </a:r>
            <a:r>
              <a:rPr sz="850" b="1" spc="-10" dirty="0">
                <a:solidFill>
                  <a:srgbClr val="0433FF"/>
                </a:solidFill>
                <a:latin typeface="Arial"/>
                <a:cs typeface="Arial"/>
              </a:rPr>
              <a:t> </a:t>
            </a:r>
            <a:r>
              <a:rPr sz="850" b="1" spc="5" dirty="0">
                <a:solidFill>
                  <a:srgbClr val="0433FF"/>
                </a:solidFill>
                <a:latin typeface="Arial"/>
                <a:cs typeface="Arial"/>
              </a:rPr>
              <a:t>(P</a:t>
            </a:r>
            <a:r>
              <a:rPr sz="825" b="1" spc="7" baseline="-20202" dirty="0">
                <a:solidFill>
                  <a:srgbClr val="0433FF"/>
                </a:solidFill>
                <a:latin typeface="Arial"/>
                <a:cs typeface="Arial"/>
              </a:rPr>
              <a:t>i</a:t>
            </a:r>
            <a:r>
              <a:rPr sz="850" b="1" spc="5" dirty="0">
                <a:solidFill>
                  <a:srgbClr val="0433FF"/>
                </a:solidFill>
                <a:latin typeface="Arial"/>
                <a:cs typeface="Arial"/>
              </a:rPr>
              <a:t>)</a:t>
            </a:r>
            <a:endParaRPr sz="850">
              <a:latin typeface="Arial"/>
              <a:cs typeface="Arial"/>
            </a:endParaRPr>
          </a:p>
          <a:p>
            <a:pPr marL="1458595" marR="43180" algn="ctr">
              <a:lnSpc>
                <a:spcPts val="1010"/>
              </a:lnSpc>
              <a:spcBef>
                <a:spcPts val="365"/>
              </a:spcBef>
            </a:pPr>
            <a:r>
              <a:rPr sz="850" b="1" spc="5" dirty="0">
                <a:solidFill>
                  <a:srgbClr val="0433FF"/>
                </a:solidFill>
                <a:latin typeface="Arial"/>
                <a:cs typeface="Arial"/>
              </a:rPr>
              <a:t>Interstitial</a:t>
            </a:r>
            <a:r>
              <a:rPr sz="850" b="1" spc="-25" dirty="0">
                <a:solidFill>
                  <a:srgbClr val="0433FF"/>
                </a:solidFill>
                <a:latin typeface="Arial"/>
                <a:cs typeface="Arial"/>
              </a:rPr>
              <a:t> </a:t>
            </a:r>
            <a:r>
              <a:rPr sz="850" b="1" spc="10" dirty="0">
                <a:solidFill>
                  <a:srgbClr val="0433FF"/>
                </a:solidFill>
                <a:latin typeface="Arial"/>
                <a:cs typeface="Arial"/>
              </a:rPr>
              <a:t>colloid</a:t>
            </a:r>
            <a:r>
              <a:rPr sz="850" b="1" spc="-20" dirty="0">
                <a:solidFill>
                  <a:srgbClr val="0433FF"/>
                </a:solidFill>
                <a:latin typeface="Arial"/>
                <a:cs typeface="Arial"/>
              </a:rPr>
              <a:t> </a:t>
            </a:r>
            <a:r>
              <a:rPr sz="850" b="1" spc="10" dirty="0">
                <a:solidFill>
                  <a:srgbClr val="0433FF"/>
                </a:solidFill>
                <a:latin typeface="Arial"/>
                <a:cs typeface="Arial"/>
              </a:rPr>
              <a:t>osmotic </a:t>
            </a:r>
            <a:r>
              <a:rPr sz="850" b="1" spc="-225" dirty="0">
                <a:solidFill>
                  <a:srgbClr val="0433FF"/>
                </a:solidFill>
                <a:latin typeface="Arial"/>
                <a:cs typeface="Arial"/>
              </a:rPr>
              <a:t> </a:t>
            </a:r>
            <a:r>
              <a:rPr sz="850" b="1" spc="10" dirty="0">
                <a:solidFill>
                  <a:srgbClr val="0433FF"/>
                </a:solidFill>
                <a:latin typeface="Arial"/>
                <a:cs typeface="Arial"/>
              </a:rPr>
              <a:t>Pressure</a:t>
            </a:r>
            <a:endParaRPr sz="850">
              <a:latin typeface="Arial"/>
              <a:cs typeface="Arial"/>
            </a:endParaRPr>
          </a:p>
          <a:p>
            <a:pPr marL="1407795" algn="ctr">
              <a:lnSpc>
                <a:spcPts val="975"/>
              </a:lnSpc>
            </a:pPr>
            <a:r>
              <a:rPr sz="850" b="1" spc="5" dirty="0">
                <a:solidFill>
                  <a:srgbClr val="0433FF"/>
                </a:solidFill>
                <a:latin typeface="Arial"/>
                <a:cs typeface="Arial"/>
              </a:rPr>
              <a:t>(</a:t>
            </a:r>
            <a:r>
              <a:rPr sz="850" spc="5" dirty="0">
                <a:solidFill>
                  <a:srgbClr val="0433FF"/>
                </a:solidFill>
                <a:latin typeface="Symbol"/>
                <a:cs typeface="Symbol"/>
              </a:rPr>
              <a:t></a:t>
            </a:r>
            <a:r>
              <a:rPr sz="825" b="1" spc="7" baseline="-20202" dirty="0">
                <a:solidFill>
                  <a:srgbClr val="0433FF"/>
                </a:solidFill>
                <a:latin typeface="Arial"/>
                <a:cs typeface="Arial"/>
              </a:rPr>
              <a:t>i</a:t>
            </a:r>
            <a:r>
              <a:rPr sz="850" b="1" spc="5" dirty="0">
                <a:solidFill>
                  <a:srgbClr val="0433FF"/>
                </a:solidFill>
                <a:latin typeface="Arial"/>
                <a:cs typeface="Arial"/>
              </a:rPr>
              <a:t>)</a:t>
            </a:r>
            <a:endParaRPr sz="850">
              <a:latin typeface="Arial"/>
              <a:cs typeface="Arial"/>
            </a:endParaRPr>
          </a:p>
        </p:txBody>
      </p:sp>
      <p:grpSp>
        <p:nvGrpSpPr>
          <p:cNvPr id="37" name="object 37"/>
          <p:cNvGrpSpPr/>
          <p:nvPr/>
        </p:nvGrpSpPr>
        <p:grpSpPr>
          <a:xfrm>
            <a:off x="3042490" y="501663"/>
            <a:ext cx="4146625" cy="1509828"/>
            <a:chOff x="3250403" y="5828403"/>
            <a:chExt cx="3204210" cy="1953895"/>
          </a:xfrm>
        </p:grpSpPr>
        <p:sp>
          <p:nvSpPr>
            <p:cNvPr id="38" name="object 38"/>
            <p:cNvSpPr/>
            <p:nvPr/>
          </p:nvSpPr>
          <p:spPr>
            <a:xfrm>
              <a:off x="3664497" y="6754997"/>
              <a:ext cx="1270" cy="181610"/>
            </a:xfrm>
            <a:custGeom>
              <a:avLst/>
              <a:gdLst/>
              <a:ahLst/>
              <a:cxnLst/>
              <a:rect l="l" t="t" r="r" b="b"/>
              <a:pathLst>
                <a:path w="1270" h="181609">
                  <a:moveTo>
                    <a:pt x="379" y="-14566"/>
                  </a:moveTo>
                  <a:lnTo>
                    <a:pt x="379" y="196171"/>
                  </a:lnTo>
                </a:path>
              </a:pathLst>
            </a:custGeom>
            <a:ln w="29890">
              <a:solidFill>
                <a:srgbClr val="FF9300"/>
              </a:solidFill>
            </a:ln>
          </p:spPr>
          <p:txBody>
            <a:bodyPr wrap="square" lIns="0" tIns="0" rIns="0" bIns="0" rtlCol="0"/>
            <a:lstStyle/>
            <a:p>
              <a:endParaRPr/>
            </a:p>
          </p:txBody>
        </p:sp>
        <p:sp>
          <p:nvSpPr>
            <p:cNvPr id="39" name="object 39"/>
            <p:cNvSpPr/>
            <p:nvPr/>
          </p:nvSpPr>
          <p:spPr>
            <a:xfrm>
              <a:off x="3622603" y="6684382"/>
              <a:ext cx="85725" cy="85725"/>
            </a:xfrm>
            <a:custGeom>
              <a:avLst/>
              <a:gdLst/>
              <a:ahLst/>
              <a:cxnLst/>
              <a:rect l="l" t="t" r="r" b="b"/>
              <a:pathLst>
                <a:path w="85725" h="85725">
                  <a:moveTo>
                    <a:pt x="42946" y="0"/>
                  </a:moveTo>
                  <a:lnTo>
                    <a:pt x="0" y="85003"/>
                  </a:lnTo>
                  <a:lnTo>
                    <a:pt x="85181" y="85359"/>
                  </a:lnTo>
                  <a:lnTo>
                    <a:pt x="42946" y="0"/>
                  </a:lnTo>
                  <a:close/>
                </a:path>
              </a:pathLst>
            </a:custGeom>
            <a:solidFill>
              <a:srgbClr val="FF9300"/>
            </a:solidFill>
          </p:spPr>
          <p:txBody>
            <a:bodyPr wrap="square" lIns="0" tIns="0" rIns="0" bIns="0" rtlCol="0"/>
            <a:lstStyle/>
            <a:p>
              <a:endParaRPr/>
            </a:p>
          </p:txBody>
        </p:sp>
        <p:sp>
          <p:nvSpPr>
            <p:cNvPr id="40" name="object 40"/>
            <p:cNvSpPr/>
            <p:nvPr/>
          </p:nvSpPr>
          <p:spPr>
            <a:xfrm>
              <a:off x="6140982" y="5837293"/>
              <a:ext cx="304165" cy="817880"/>
            </a:xfrm>
            <a:custGeom>
              <a:avLst/>
              <a:gdLst/>
              <a:ahLst/>
              <a:cxnLst/>
              <a:rect l="l" t="t" r="r" b="b"/>
              <a:pathLst>
                <a:path w="304164" h="817879">
                  <a:moveTo>
                    <a:pt x="259622" y="118714"/>
                  </a:moveTo>
                  <a:lnTo>
                    <a:pt x="273233" y="160740"/>
                  </a:lnTo>
                  <a:lnTo>
                    <a:pt x="284369" y="206223"/>
                  </a:lnTo>
                  <a:lnTo>
                    <a:pt x="293030" y="254472"/>
                  </a:lnTo>
                  <a:lnTo>
                    <a:pt x="299217" y="304795"/>
                  </a:lnTo>
                  <a:lnTo>
                    <a:pt x="302929" y="356502"/>
                  </a:lnTo>
                  <a:lnTo>
                    <a:pt x="304166" y="408900"/>
                  </a:lnTo>
                  <a:lnTo>
                    <a:pt x="302929" y="461298"/>
                  </a:lnTo>
                  <a:lnTo>
                    <a:pt x="299217" y="513004"/>
                  </a:lnTo>
                  <a:lnTo>
                    <a:pt x="293030" y="563328"/>
                  </a:lnTo>
                  <a:lnTo>
                    <a:pt x="284369" y="611577"/>
                  </a:lnTo>
                  <a:lnTo>
                    <a:pt x="273233" y="657060"/>
                  </a:lnTo>
                  <a:lnTo>
                    <a:pt x="259622" y="699085"/>
                  </a:lnTo>
                  <a:lnTo>
                    <a:pt x="238559" y="746571"/>
                  </a:lnTo>
                  <a:lnTo>
                    <a:pt x="215370" y="782186"/>
                  </a:lnTo>
                  <a:lnTo>
                    <a:pt x="165044" y="817800"/>
                  </a:lnTo>
                  <a:lnTo>
                    <a:pt x="139121" y="817800"/>
                  </a:lnTo>
                  <a:lnTo>
                    <a:pt x="88795" y="782186"/>
                  </a:lnTo>
                  <a:lnTo>
                    <a:pt x="65606" y="746571"/>
                  </a:lnTo>
                  <a:lnTo>
                    <a:pt x="44544" y="699085"/>
                  </a:lnTo>
                  <a:lnTo>
                    <a:pt x="30933" y="657060"/>
                  </a:lnTo>
                  <a:lnTo>
                    <a:pt x="19797" y="611577"/>
                  </a:lnTo>
                  <a:lnTo>
                    <a:pt x="11136" y="563328"/>
                  </a:lnTo>
                  <a:lnTo>
                    <a:pt x="4949" y="513004"/>
                  </a:lnTo>
                  <a:lnTo>
                    <a:pt x="1237" y="461298"/>
                  </a:lnTo>
                  <a:lnTo>
                    <a:pt x="0" y="408900"/>
                  </a:lnTo>
                  <a:lnTo>
                    <a:pt x="1237" y="356502"/>
                  </a:lnTo>
                  <a:lnTo>
                    <a:pt x="4949" y="304795"/>
                  </a:lnTo>
                  <a:lnTo>
                    <a:pt x="11136" y="254472"/>
                  </a:lnTo>
                  <a:lnTo>
                    <a:pt x="19797" y="206223"/>
                  </a:lnTo>
                  <a:lnTo>
                    <a:pt x="30933" y="160740"/>
                  </a:lnTo>
                  <a:lnTo>
                    <a:pt x="44544" y="118714"/>
                  </a:lnTo>
                  <a:lnTo>
                    <a:pt x="65606" y="71228"/>
                  </a:lnTo>
                  <a:lnTo>
                    <a:pt x="88795" y="35614"/>
                  </a:lnTo>
                  <a:lnTo>
                    <a:pt x="139121" y="0"/>
                  </a:lnTo>
                  <a:lnTo>
                    <a:pt x="165044" y="0"/>
                  </a:lnTo>
                  <a:lnTo>
                    <a:pt x="190663" y="11871"/>
                  </a:lnTo>
                  <a:lnTo>
                    <a:pt x="215370" y="35614"/>
                  </a:lnTo>
                  <a:lnTo>
                    <a:pt x="238559" y="71228"/>
                  </a:lnTo>
                  <a:lnTo>
                    <a:pt x="259622" y="118714"/>
                  </a:lnTo>
                </a:path>
              </a:pathLst>
            </a:custGeom>
            <a:ln w="17479">
              <a:solidFill>
                <a:srgbClr val="000000"/>
              </a:solidFill>
            </a:ln>
          </p:spPr>
          <p:txBody>
            <a:bodyPr wrap="square" lIns="0" tIns="0" rIns="0" bIns="0" rtlCol="0"/>
            <a:lstStyle/>
            <a:p>
              <a:endParaRPr/>
            </a:p>
          </p:txBody>
        </p:sp>
        <p:sp>
          <p:nvSpPr>
            <p:cNvPr id="41" name="object 41"/>
            <p:cNvSpPr/>
            <p:nvPr/>
          </p:nvSpPr>
          <p:spPr>
            <a:xfrm>
              <a:off x="3259293" y="5837294"/>
              <a:ext cx="304165" cy="817880"/>
            </a:xfrm>
            <a:custGeom>
              <a:avLst/>
              <a:gdLst/>
              <a:ahLst/>
              <a:cxnLst/>
              <a:rect l="l" t="t" r="r" b="b"/>
              <a:pathLst>
                <a:path w="304164" h="817879">
                  <a:moveTo>
                    <a:pt x="165044" y="0"/>
                  </a:moveTo>
                  <a:lnTo>
                    <a:pt x="139121" y="0"/>
                  </a:lnTo>
                  <a:lnTo>
                    <a:pt x="113502" y="11871"/>
                  </a:lnTo>
                  <a:lnTo>
                    <a:pt x="65606" y="71228"/>
                  </a:lnTo>
                  <a:lnTo>
                    <a:pt x="44543" y="118714"/>
                  </a:lnTo>
                  <a:lnTo>
                    <a:pt x="30933" y="160740"/>
                  </a:lnTo>
                  <a:lnTo>
                    <a:pt x="19797" y="206223"/>
                  </a:lnTo>
                  <a:lnTo>
                    <a:pt x="11135" y="254472"/>
                  </a:lnTo>
                  <a:lnTo>
                    <a:pt x="4949" y="304795"/>
                  </a:lnTo>
                  <a:lnTo>
                    <a:pt x="1237" y="356502"/>
                  </a:lnTo>
                  <a:lnTo>
                    <a:pt x="0" y="408900"/>
                  </a:lnTo>
                  <a:lnTo>
                    <a:pt x="1237" y="461298"/>
                  </a:lnTo>
                  <a:lnTo>
                    <a:pt x="4949" y="513004"/>
                  </a:lnTo>
                  <a:lnTo>
                    <a:pt x="11135" y="563328"/>
                  </a:lnTo>
                  <a:lnTo>
                    <a:pt x="19797" y="611577"/>
                  </a:lnTo>
                  <a:lnTo>
                    <a:pt x="30933" y="657060"/>
                  </a:lnTo>
                  <a:lnTo>
                    <a:pt x="44543" y="699085"/>
                  </a:lnTo>
                  <a:lnTo>
                    <a:pt x="65606" y="746571"/>
                  </a:lnTo>
                  <a:lnTo>
                    <a:pt x="88795" y="782186"/>
                  </a:lnTo>
                  <a:lnTo>
                    <a:pt x="139121" y="817800"/>
                  </a:lnTo>
                  <a:lnTo>
                    <a:pt x="165044" y="817800"/>
                  </a:lnTo>
                  <a:lnTo>
                    <a:pt x="215370" y="782186"/>
                  </a:lnTo>
                  <a:lnTo>
                    <a:pt x="238559" y="746571"/>
                  </a:lnTo>
                  <a:lnTo>
                    <a:pt x="259621" y="699085"/>
                  </a:lnTo>
                  <a:lnTo>
                    <a:pt x="273232" y="657060"/>
                  </a:lnTo>
                  <a:lnTo>
                    <a:pt x="284368" y="611577"/>
                  </a:lnTo>
                  <a:lnTo>
                    <a:pt x="293029" y="563328"/>
                  </a:lnTo>
                  <a:lnTo>
                    <a:pt x="299216" y="513004"/>
                  </a:lnTo>
                  <a:lnTo>
                    <a:pt x="302928" y="461298"/>
                  </a:lnTo>
                  <a:lnTo>
                    <a:pt x="304165" y="408900"/>
                  </a:lnTo>
                  <a:lnTo>
                    <a:pt x="302928" y="356502"/>
                  </a:lnTo>
                  <a:lnTo>
                    <a:pt x="299216" y="304795"/>
                  </a:lnTo>
                  <a:lnTo>
                    <a:pt x="293029" y="254472"/>
                  </a:lnTo>
                  <a:lnTo>
                    <a:pt x="284368" y="206223"/>
                  </a:lnTo>
                  <a:lnTo>
                    <a:pt x="273232" y="160740"/>
                  </a:lnTo>
                  <a:lnTo>
                    <a:pt x="259621" y="118714"/>
                  </a:lnTo>
                  <a:lnTo>
                    <a:pt x="238559" y="71228"/>
                  </a:lnTo>
                  <a:lnTo>
                    <a:pt x="215370" y="35614"/>
                  </a:lnTo>
                  <a:lnTo>
                    <a:pt x="165044" y="0"/>
                  </a:lnTo>
                  <a:close/>
                </a:path>
              </a:pathLst>
            </a:custGeom>
            <a:solidFill>
              <a:srgbClr val="CBCBCB"/>
            </a:solidFill>
          </p:spPr>
          <p:txBody>
            <a:bodyPr wrap="square" lIns="0" tIns="0" rIns="0" bIns="0" rtlCol="0"/>
            <a:lstStyle/>
            <a:p>
              <a:endParaRPr/>
            </a:p>
          </p:txBody>
        </p:sp>
        <p:sp>
          <p:nvSpPr>
            <p:cNvPr id="42" name="object 42"/>
            <p:cNvSpPr/>
            <p:nvPr/>
          </p:nvSpPr>
          <p:spPr>
            <a:xfrm>
              <a:off x="3259293" y="5837293"/>
              <a:ext cx="304165" cy="817880"/>
            </a:xfrm>
            <a:custGeom>
              <a:avLst/>
              <a:gdLst/>
              <a:ahLst/>
              <a:cxnLst/>
              <a:rect l="l" t="t" r="r" b="b"/>
              <a:pathLst>
                <a:path w="304164" h="817879">
                  <a:moveTo>
                    <a:pt x="259622" y="118714"/>
                  </a:moveTo>
                  <a:lnTo>
                    <a:pt x="273233" y="160740"/>
                  </a:lnTo>
                  <a:lnTo>
                    <a:pt x="284369" y="206223"/>
                  </a:lnTo>
                  <a:lnTo>
                    <a:pt x="293030" y="254472"/>
                  </a:lnTo>
                  <a:lnTo>
                    <a:pt x="299217" y="304795"/>
                  </a:lnTo>
                  <a:lnTo>
                    <a:pt x="302929" y="356502"/>
                  </a:lnTo>
                  <a:lnTo>
                    <a:pt x="304166" y="408900"/>
                  </a:lnTo>
                  <a:lnTo>
                    <a:pt x="302929" y="461298"/>
                  </a:lnTo>
                  <a:lnTo>
                    <a:pt x="299217" y="513004"/>
                  </a:lnTo>
                  <a:lnTo>
                    <a:pt x="293030" y="563328"/>
                  </a:lnTo>
                  <a:lnTo>
                    <a:pt x="284369" y="611577"/>
                  </a:lnTo>
                  <a:lnTo>
                    <a:pt x="273233" y="657060"/>
                  </a:lnTo>
                  <a:lnTo>
                    <a:pt x="259622" y="699085"/>
                  </a:lnTo>
                  <a:lnTo>
                    <a:pt x="238559" y="746571"/>
                  </a:lnTo>
                  <a:lnTo>
                    <a:pt x="215370" y="782186"/>
                  </a:lnTo>
                  <a:lnTo>
                    <a:pt x="165044" y="817800"/>
                  </a:lnTo>
                  <a:lnTo>
                    <a:pt x="139122" y="817800"/>
                  </a:lnTo>
                  <a:lnTo>
                    <a:pt x="88795" y="782186"/>
                  </a:lnTo>
                  <a:lnTo>
                    <a:pt x="65607" y="746571"/>
                  </a:lnTo>
                  <a:lnTo>
                    <a:pt x="44544" y="699085"/>
                  </a:lnTo>
                  <a:lnTo>
                    <a:pt x="30933" y="657060"/>
                  </a:lnTo>
                  <a:lnTo>
                    <a:pt x="19797" y="611577"/>
                  </a:lnTo>
                  <a:lnTo>
                    <a:pt x="11136" y="563328"/>
                  </a:lnTo>
                  <a:lnTo>
                    <a:pt x="4949" y="513004"/>
                  </a:lnTo>
                  <a:lnTo>
                    <a:pt x="1237" y="461298"/>
                  </a:lnTo>
                  <a:lnTo>
                    <a:pt x="0" y="408900"/>
                  </a:lnTo>
                  <a:lnTo>
                    <a:pt x="1237" y="356502"/>
                  </a:lnTo>
                  <a:lnTo>
                    <a:pt x="4949" y="304795"/>
                  </a:lnTo>
                  <a:lnTo>
                    <a:pt x="11136" y="254472"/>
                  </a:lnTo>
                  <a:lnTo>
                    <a:pt x="19797" y="206223"/>
                  </a:lnTo>
                  <a:lnTo>
                    <a:pt x="30933" y="160740"/>
                  </a:lnTo>
                  <a:lnTo>
                    <a:pt x="44544" y="118714"/>
                  </a:lnTo>
                  <a:lnTo>
                    <a:pt x="65607" y="71228"/>
                  </a:lnTo>
                  <a:lnTo>
                    <a:pt x="88795" y="35614"/>
                  </a:lnTo>
                  <a:lnTo>
                    <a:pt x="139122" y="0"/>
                  </a:lnTo>
                  <a:lnTo>
                    <a:pt x="165044" y="0"/>
                  </a:lnTo>
                  <a:lnTo>
                    <a:pt x="190663" y="11871"/>
                  </a:lnTo>
                  <a:lnTo>
                    <a:pt x="215370" y="35614"/>
                  </a:lnTo>
                  <a:lnTo>
                    <a:pt x="238559" y="71228"/>
                  </a:lnTo>
                  <a:lnTo>
                    <a:pt x="259622" y="118714"/>
                  </a:lnTo>
                </a:path>
              </a:pathLst>
            </a:custGeom>
            <a:ln w="17479">
              <a:solidFill>
                <a:srgbClr val="000000"/>
              </a:solidFill>
            </a:ln>
          </p:spPr>
          <p:txBody>
            <a:bodyPr wrap="square" lIns="0" tIns="0" rIns="0" bIns="0" rtlCol="0"/>
            <a:lstStyle/>
            <a:p>
              <a:endParaRPr/>
            </a:p>
          </p:txBody>
        </p:sp>
        <p:sp>
          <p:nvSpPr>
            <p:cNvPr id="43" name="object 43"/>
            <p:cNvSpPr/>
            <p:nvPr/>
          </p:nvSpPr>
          <p:spPr>
            <a:xfrm>
              <a:off x="5718939" y="6715430"/>
              <a:ext cx="1270" cy="181610"/>
            </a:xfrm>
            <a:custGeom>
              <a:avLst/>
              <a:gdLst/>
              <a:ahLst/>
              <a:cxnLst/>
              <a:rect l="l" t="t" r="r" b="b"/>
              <a:pathLst>
                <a:path w="1270" h="181609">
                  <a:moveTo>
                    <a:pt x="378" y="-14566"/>
                  </a:moveTo>
                  <a:lnTo>
                    <a:pt x="378" y="196171"/>
                  </a:lnTo>
                </a:path>
              </a:pathLst>
            </a:custGeom>
            <a:ln w="29889">
              <a:solidFill>
                <a:srgbClr val="FF9300"/>
              </a:solidFill>
            </a:ln>
          </p:spPr>
          <p:txBody>
            <a:bodyPr wrap="square" lIns="0" tIns="0" rIns="0" bIns="0" rtlCol="0"/>
            <a:lstStyle/>
            <a:p>
              <a:endParaRPr/>
            </a:p>
          </p:txBody>
        </p:sp>
        <p:sp>
          <p:nvSpPr>
            <p:cNvPr id="44" name="object 44"/>
            <p:cNvSpPr/>
            <p:nvPr/>
          </p:nvSpPr>
          <p:spPr>
            <a:xfrm>
              <a:off x="5677045" y="6882291"/>
              <a:ext cx="85725" cy="85725"/>
            </a:xfrm>
            <a:custGeom>
              <a:avLst/>
              <a:gdLst/>
              <a:ahLst/>
              <a:cxnLst/>
              <a:rect l="l" t="t" r="r" b="b"/>
              <a:pathLst>
                <a:path w="85725" h="85725">
                  <a:moveTo>
                    <a:pt x="85181" y="0"/>
                  </a:moveTo>
                  <a:lnTo>
                    <a:pt x="0" y="356"/>
                  </a:lnTo>
                  <a:lnTo>
                    <a:pt x="42946" y="85360"/>
                  </a:lnTo>
                  <a:lnTo>
                    <a:pt x="85181" y="0"/>
                  </a:lnTo>
                  <a:close/>
                </a:path>
              </a:pathLst>
            </a:custGeom>
            <a:solidFill>
              <a:srgbClr val="FF9300"/>
            </a:solidFill>
          </p:spPr>
          <p:txBody>
            <a:bodyPr wrap="square" lIns="0" tIns="0" rIns="0" bIns="0" rtlCol="0"/>
            <a:lstStyle/>
            <a:p>
              <a:endParaRPr/>
            </a:p>
          </p:txBody>
        </p:sp>
        <p:sp>
          <p:nvSpPr>
            <p:cNvPr id="45" name="object 45"/>
            <p:cNvSpPr/>
            <p:nvPr/>
          </p:nvSpPr>
          <p:spPr>
            <a:xfrm>
              <a:off x="5403032" y="7481164"/>
              <a:ext cx="433070" cy="282575"/>
            </a:xfrm>
            <a:custGeom>
              <a:avLst/>
              <a:gdLst/>
              <a:ahLst/>
              <a:cxnLst/>
              <a:rect l="l" t="t" r="r" b="b"/>
              <a:pathLst>
                <a:path w="433070" h="282575">
                  <a:moveTo>
                    <a:pt x="432574" y="0"/>
                  </a:moveTo>
                  <a:lnTo>
                    <a:pt x="4887" y="278799"/>
                  </a:lnTo>
                  <a:lnTo>
                    <a:pt x="0" y="281986"/>
                  </a:lnTo>
                </a:path>
              </a:pathLst>
            </a:custGeom>
            <a:ln w="11652">
              <a:solidFill>
                <a:srgbClr val="FF2600"/>
              </a:solidFill>
            </a:ln>
          </p:spPr>
          <p:txBody>
            <a:bodyPr wrap="square" lIns="0" tIns="0" rIns="0" bIns="0" rtlCol="0"/>
            <a:lstStyle/>
            <a:p>
              <a:endParaRPr/>
            </a:p>
          </p:txBody>
        </p:sp>
        <p:sp>
          <p:nvSpPr>
            <p:cNvPr id="46" name="object 46"/>
            <p:cNvSpPr/>
            <p:nvPr/>
          </p:nvSpPr>
          <p:spPr>
            <a:xfrm>
              <a:off x="5374332" y="7743179"/>
              <a:ext cx="45085" cy="38735"/>
            </a:xfrm>
            <a:custGeom>
              <a:avLst/>
              <a:gdLst/>
              <a:ahLst/>
              <a:cxnLst/>
              <a:rect l="l" t="t" r="r" b="b"/>
              <a:pathLst>
                <a:path w="45085" h="38734">
                  <a:moveTo>
                    <a:pt x="22636" y="0"/>
                  </a:moveTo>
                  <a:lnTo>
                    <a:pt x="0" y="38680"/>
                  </a:lnTo>
                  <a:lnTo>
                    <a:pt x="44526" y="33581"/>
                  </a:lnTo>
                  <a:lnTo>
                    <a:pt x="22636" y="0"/>
                  </a:lnTo>
                  <a:close/>
                </a:path>
              </a:pathLst>
            </a:custGeom>
            <a:solidFill>
              <a:srgbClr val="FF2600"/>
            </a:solidFill>
          </p:spPr>
          <p:txBody>
            <a:bodyPr wrap="square" lIns="0" tIns="0" rIns="0" bIns="0" rtlCol="0"/>
            <a:lstStyle/>
            <a:p>
              <a:endParaRPr/>
            </a:p>
          </p:txBody>
        </p:sp>
      </p:grpSp>
      <p:sp>
        <p:nvSpPr>
          <p:cNvPr id="47" name="object 47"/>
          <p:cNvSpPr txBox="1"/>
          <p:nvPr/>
        </p:nvSpPr>
        <p:spPr>
          <a:xfrm>
            <a:off x="3467135" y="569107"/>
            <a:ext cx="995979" cy="276999"/>
          </a:xfrm>
          <a:prstGeom prst="rect">
            <a:avLst/>
          </a:prstGeom>
        </p:spPr>
        <p:txBody>
          <a:bodyPr vert="horz" wrap="square" lIns="0" tIns="20320" rIns="0" bIns="0" rtlCol="0">
            <a:spAutoFit/>
          </a:bodyPr>
          <a:lstStyle/>
          <a:p>
            <a:pPr marL="38100" marR="30480" indent="112395">
              <a:lnSpc>
                <a:spcPts val="1010"/>
              </a:lnSpc>
              <a:spcBef>
                <a:spcPts val="160"/>
              </a:spcBef>
            </a:pPr>
            <a:r>
              <a:rPr sz="850" b="1" spc="5" dirty="0">
                <a:solidFill>
                  <a:srgbClr val="0433FF"/>
                </a:solidFill>
                <a:latin typeface="Arial"/>
                <a:cs typeface="Arial"/>
              </a:rPr>
              <a:t>Capillary </a:t>
            </a:r>
            <a:r>
              <a:rPr sz="850" b="1" spc="10" dirty="0">
                <a:solidFill>
                  <a:srgbClr val="0433FF"/>
                </a:solidFill>
                <a:latin typeface="Arial"/>
                <a:cs typeface="Arial"/>
              </a:rPr>
              <a:t> Pressure</a:t>
            </a:r>
            <a:r>
              <a:rPr sz="850" b="1" spc="5" dirty="0">
                <a:solidFill>
                  <a:srgbClr val="0433FF"/>
                </a:solidFill>
                <a:latin typeface="Arial"/>
                <a:cs typeface="Arial"/>
              </a:rPr>
              <a:t> (P</a:t>
            </a:r>
            <a:r>
              <a:rPr sz="825" b="1" spc="22" baseline="-20202" dirty="0">
                <a:solidFill>
                  <a:srgbClr val="0433FF"/>
                </a:solidFill>
                <a:latin typeface="Arial"/>
                <a:cs typeface="Arial"/>
              </a:rPr>
              <a:t>c</a:t>
            </a:r>
            <a:r>
              <a:rPr sz="850" b="1" spc="5" dirty="0">
                <a:solidFill>
                  <a:srgbClr val="0433FF"/>
                </a:solidFill>
                <a:latin typeface="Arial"/>
                <a:cs typeface="Arial"/>
              </a:rPr>
              <a:t>)</a:t>
            </a:r>
            <a:endParaRPr sz="850">
              <a:latin typeface="Arial"/>
              <a:cs typeface="Arial"/>
            </a:endParaRPr>
          </a:p>
        </p:txBody>
      </p:sp>
      <p:sp>
        <p:nvSpPr>
          <p:cNvPr id="48" name="object 48"/>
          <p:cNvSpPr/>
          <p:nvPr/>
        </p:nvSpPr>
        <p:spPr>
          <a:xfrm>
            <a:off x="3274643" y="503255"/>
            <a:ext cx="3713555" cy="625619"/>
          </a:xfrm>
          <a:custGeom>
            <a:avLst/>
            <a:gdLst/>
            <a:ahLst/>
            <a:cxnLst/>
            <a:rect l="l" t="t" r="r" b="b"/>
            <a:pathLst>
              <a:path w="2869565" h="809625">
                <a:moveTo>
                  <a:pt x="0" y="0"/>
                </a:moveTo>
                <a:lnTo>
                  <a:pt x="2853273" y="1051"/>
                </a:lnTo>
              </a:path>
              <a:path w="2869565" h="809625">
                <a:moveTo>
                  <a:pt x="15787" y="808250"/>
                </a:moveTo>
                <a:lnTo>
                  <a:pt x="2869059" y="809301"/>
                </a:lnTo>
              </a:path>
            </a:pathLst>
          </a:custGeom>
          <a:ln w="29132">
            <a:solidFill>
              <a:srgbClr val="000000"/>
            </a:solidFill>
            <a:prstDash val="lgDash"/>
          </a:ln>
        </p:spPr>
        <p:txBody>
          <a:bodyPr wrap="square" lIns="0" tIns="0" rIns="0" bIns="0" rtlCol="0"/>
          <a:lstStyle/>
          <a:p>
            <a:endParaRPr/>
          </a:p>
        </p:txBody>
      </p:sp>
      <p:sp>
        <p:nvSpPr>
          <p:cNvPr id="49" name="object 49"/>
          <p:cNvSpPr txBox="1"/>
          <p:nvPr/>
        </p:nvSpPr>
        <p:spPr>
          <a:xfrm>
            <a:off x="5050043" y="595093"/>
            <a:ext cx="1691192" cy="405239"/>
          </a:xfrm>
          <a:prstGeom prst="rect">
            <a:avLst/>
          </a:prstGeom>
        </p:spPr>
        <p:txBody>
          <a:bodyPr vert="horz" wrap="square" lIns="0" tIns="20320" rIns="0" bIns="0" rtlCol="0">
            <a:spAutoFit/>
          </a:bodyPr>
          <a:lstStyle/>
          <a:p>
            <a:pPr marL="38100" marR="30480" algn="ctr">
              <a:lnSpc>
                <a:spcPts val="1010"/>
              </a:lnSpc>
              <a:spcBef>
                <a:spcPts val="160"/>
              </a:spcBef>
            </a:pPr>
            <a:r>
              <a:rPr sz="850" b="1" spc="10" dirty="0">
                <a:solidFill>
                  <a:srgbClr val="0433FF"/>
                </a:solidFill>
                <a:latin typeface="Arial"/>
                <a:cs typeface="Arial"/>
              </a:rPr>
              <a:t>Plasma</a:t>
            </a:r>
            <a:r>
              <a:rPr sz="850" b="1" spc="-35" dirty="0">
                <a:solidFill>
                  <a:srgbClr val="0433FF"/>
                </a:solidFill>
                <a:latin typeface="Arial"/>
                <a:cs typeface="Arial"/>
              </a:rPr>
              <a:t> </a:t>
            </a:r>
            <a:r>
              <a:rPr sz="850" b="1" spc="10" dirty="0">
                <a:solidFill>
                  <a:srgbClr val="0433FF"/>
                </a:solidFill>
                <a:latin typeface="Arial"/>
                <a:cs typeface="Arial"/>
              </a:rPr>
              <a:t>colloid</a:t>
            </a:r>
            <a:r>
              <a:rPr sz="850" b="1" spc="-35" dirty="0">
                <a:solidFill>
                  <a:srgbClr val="0433FF"/>
                </a:solidFill>
                <a:latin typeface="Arial"/>
                <a:cs typeface="Arial"/>
              </a:rPr>
              <a:t> </a:t>
            </a:r>
            <a:r>
              <a:rPr sz="850" b="1" spc="10" dirty="0">
                <a:solidFill>
                  <a:srgbClr val="0433FF"/>
                </a:solidFill>
                <a:latin typeface="Arial"/>
                <a:cs typeface="Arial"/>
              </a:rPr>
              <a:t>osmotic </a:t>
            </a:r>
            <a:r>
              <a:rPr sz="850" b="1" spc="-220" dirty="0">
                <a:solidFill>
                  <a:srgbClr val="0433FF"/>
                </a:solidFill>
                <a:latin typeface="Arial"/>
                <a:cs typeface="Arial"/>
              </a:rPr>
              <a:t> </a:t>
            </a:r>
            <a:r>
              <a:rPr sz="850" b="1" spc="10" dirty="0">
                <a:solidFill>
                  <a:srgbClr val="0433FF"/>
                </a:solidFill>
                <a:latin typeface="Arial"/>
                <a:cs typeface="Arial"/>
              </a:rPr>
              <a:t>Pressure</a:t>
            </a:r>
            <a:endParaRPr sz="850">
              <a:latin typeface="Arial"/>
              <a:cs typeface="Arial"/>
            </a:endParaRPr>
          </a:p>
          <a:p>
            <a:pPr algn="ctr">
              <a:lnSpc>
                <a:spcPts val="975"/>
              </a:lnSpc>
            </a:pPr>
            <a:r>
              <a:rPr sz="850" b="1" spc="10" dirty="0">
                <a:solidFill>
                  <a:srgbClr val="0433FF"/>
                </a:solidFill>
                <a:latin typeface="Arial"/>
                <a:cs typeface="Arial"/>
              </a:rPr>
              <a:t>(</a:t>
            </a:r>
            <a:r>
              <a:rPr sz="850" spc="10" dirty="0">
                <a:solidFill>
                  <a:srgbClr val="0433FF"/>
                </a:solidFill>
                <a:latin typeface="Symbol"/>
                <a:cs typeface="Symbol"/>
              </a:rPr>
              <a:t></a:t>
            </a:r>
            <a:r>
              <a:rPr sz="825" b="1" spc="15" baseline="-20202" dirty="0">
                <a:solidFill>
                  <a:srgbClr val="0433FF"/>
                </a:solidFill>
                <a:latin typeface="Arial"/>
                <a:cs typeface="Arial"/>
              </a:rPr>
              <a:t>c</a:t>
            </a:r>
            <a:r>
              <a:rPr sz="850" b="1" spc="10" dirty="0">
                <a:solidFill>
                  <a:srgbClr val="0433FF"/>
                </a:solidFill>
                <a:latin typeface="Arial"/>
                <a:cs typeface="Arial"/>
              </a:rPr>
              <a:t>)</a:t>
            </a:r>
            <a:endParaRPr sz="850">
              <a:latin typeface="Arial"/>
              <a:cs typeface="Arial"/>
            </a:endParaRPr>
          </a:p>
        </p:txBody>
      </p:sp>
      <p:grpSp>
        <p:nvGrpSpPr>
          <p:cNvPr id="50" name="object 50"/>
          <p:cNvGrpSpPr/>
          <p:nvPr/>
        </p:nvGrpSpPr>
        <p:grpSpPr>
          <a:xfrm>
            <a:off x="8744" y="7637"/>
            <a:ext cx="7992256" cy="3878563"/>
            <a:chOff x="906145" y="5189075"/>
            <a:chExt cx="5962650" cy="4482465"/>
          </a:xfrm>
        </p:grpSpPr>
        <p:sp>
          <p:nvSpPr>
            <p:cNvPr id="51" name="object 51"/>
            <p:cNvSpPr/>
            <p:nvPr/>
          </p:nvSpPr>
          <p:spPr>
            <a:xfrm>
              <a:off x="908067" y="9669538"/>
              <a:ext cx="5958205" cy="0"/>
            </a:xfrm>
            <a:custGeom>
              <a:avLst/>
              <a:gdLst/>
              <a:ahLst/>
              <a:cxnLst/>
              <a:rect l="l" t="t" r="r" b="b"/>
              <a:pathLst>
                <a:path w="5958205">
                  <a:moveTo>
                    <a:pt x="0" y="0"/>
                  </a:moveTo>
                  <a:lnTo>
                    <a:pt x="5958187" y="0"/>
                  </a:lnTo>
                </a:path>
              </a:pathLst>
            </a:custGeom>
            <a:ln w="3844">
              <a:solidFill>
                <a:srgbClr val="000000"/>
              </a:solidFill>
            </a:ln>
          </p:spPr>
          <p:txBody>
            <a:bodyPr wrap="square" lIns="0" tIns="0" rIns="0" bIns="0" rtlCol="0"/>
            <a:lstStyle/>
            <a:p>
              <a:endParaRPr/>
            </a:p>
          </p:txBody>
        </p:sp>
        <p:sp>
          <p:nvSpPr>
            <p:cNvPr id="52" name="object 52"/>
            <p:cNvSpPr/>
            <p:nvPr/>
          </p:nvSpPr>
          <p:spPr>
            <a:xfrm>
              <a:off x="3085173" y="6505245"/>
              <a:ext cx="2179320" cy="1223010"/>
            </a:xfrm>
            <a:custGeom>
              <a:avLst/>
              <a:gdLst/>
              <a:ahLst/>
              <a:cxnLst/>
              <a:rect l="l" t="t" r="r" b="b"/>
              <a:pathLst>
                <a:path w="2179320" h="1223009">
                  <a:moveTo>
                    <a:pt x="2179093" y="0"/>
                  </a:moveTo>
                  <a:lnTo>
                    <a:pt x="5089" y="1220104"/>
                  </a:lnTo>
                  <a:lnTo>
                    <a:pt x="0" y="1222962"/>
                  </a:lnTo>
                </a:path>
              </a:pathLst>
            </a:custGeom>
            <a:ln w="11652">
              <a:solidFill>
                <a:srgbClr val="FF2600"/>
              </a:solidFill>
            </a:ln>
          </p:spPr>
          <p:txBody>
            <a:bodyPr wrap="square" lIns="0" tIns="0" rIns="0" bIns="0" rtlCol="0"/>
            <a:lstStyle/>
            <a:p>
              <a:endParaRPr/>
            </a:p>
          </p:txBody>
        </p:sp>
        <p:sp>
          <p:nvSpPr>
            <p:cNvPr id="53" name="object 53"/>
            <p:cNvSpPr/>
            <p:nvPr/>
          </p:nvSpPr>
          <p:spPr>
            <a:xfrm>
              <a:off x="3055298" y="7707878"/>
              <a:ext cx="45085" cy="37465"/>
            </a:xfrm>
            <a:custGeom>
              <a:avLst/>
              <a:gdLst/>
              <a:ahLst/>
              <a:cxnLst/>
              <a:rect l="l" t="t" r="r" b="b"/>
              <a:pathLst>
                <a:path w="45085" h="37465">
                  <a:moveTo>
                    <a:pt x="25147" y="0"/>
                  </a:moveTo>
                  <a:lnTo>
                    <a:pt x="0" y="37095"/>
                  </a:lnTo>
                  <a:lnTo>
                    <a:pt x="44766" y="34955"/>
                  </a:lnTo>
                  <a:lnTo>
                    <a:pt x="25147" y="0"/>
                  </a:lnTo>
                  <a:close/>
                </a:path>
              </a:pathLst>
            </a:custGeom>
            <a:solidFill>
              <a:srgbClr val="FF2600"/>
            </a:solidFill>
          </p:spPr>
          <p:txBody>
            <a:bodyPr wrap="square" lIns="0" tIns="0" rIns="0" bIns="0" rtlCol="0"/>
            <a:lstStyle/>
            <a:p>
              <a:endParaRPr/>
            </a:p>
          </p:txBody>
        </p:sp>
        <p:sp>
          <p:nvSpPr>
            <p:cNvPr id="54" name="object 54"/>
            <p:cNvSpPr/>
            <p:nvPr/>
          </p:nvSpPr>
          <p:spPr>
            <a:xfrm>
              <a:off x="3664497" y="6339679"/>
              <a:ext cx="1270" cy="181610"/>
            </a:xfrm>
            <a:custGeom>
              <a:avLst/>
              <a:gdLst/>
              <a:ahLst/>
              <a:cxnLst/>
              <a:rect l="l" t="t" r="r" b="b"/>
              <a:pathLst>
                <a:path w="1270" h="181609">
                  <a:moveTo>
                    <a:pt x="378" y="-14566"/>
                  </a:moveTo>
                  <a:lnTo>
                    <a:pt x="378" y="196171"/>
                  </a:lnTo>
                </a:path>
              </a:pathLst>
            </a:custGeom>
            <a:ln w="29889">
              <a:solidFill>
                <a:srgbClr val="FF9300"/>
              </a:solidFill>
            </a:ln>
          </p:spPr>
          <p:txBody>
            <a:bodyPr wrap="square" lIns="0" tIns="0" rIns="0" bIns="0" rtlCol="0"/>
            <a:lstStyle/>
            <a:p>
              <a:endParaRPr/>
            </a:p>
          </p:txBody>
        </p:sp>
        <p:sp>
          <p:nvSpPr>
            <p:cNvPr id="55" name="object 55"/>
            <p:cNvSpPr/>
            <p:nvPr/>
          </p:nvSpPr>
          <p:spPr>
            <a:xfrm>
              <a:off x="3622603" y="6506541"/>
              <a:ext cx="85725" cy="85725"/>
            </a:xfrm>
            <a:custGeom>
              <a:avLst/>
              <a:gdLst/>
              <a:ahLst/>
              <a:cxnLst/>
              <a:rect l="l" t="t" r="r" b="b"/>
              <a:pathLst>
                <a:path w="85725" h="85725">
                  <a:moveTo>
                    <a:pt x="85181" y="0"/>
                  </a:moveTo>
                  <a:lnTo>
                    <a:pt x="0" y="355"/>
                  </a:lnTo>
                  <a:lnTo>
                    <a:pt x="42946" y="85359"/>
                  </a:lnTo>
                  <a:lnTo>
                    <a:pt x="85181" y="0"/>
                  </a:lnTo>
                  <a:close/>
                </a:path>
              </a:pathLst>
            </a:custGeom>
            <a:solidFill>
              <a:srgbClr val="FF9300"/>
            </a:solidFill>
          </p:spPr>
          <p:txBody>
            <a:bodyPr wrap="square" lIns="0" tIns="0" rIns="0" bIns="0" rtlCol="0"/>
            <a:lstStyle/>
            <a:p>
              <a:endParaRPr/>
            </a:p>
          </p:txBody>
        </p:sp>
        <p:sp>
          <p:nvSpPr>
            <p:cNvPr id="56" name="object 56"/>
            <p:cNvSpPr/>
            <p:nvPr/>
          </p:nvSpPr>
          <p:spPr>
            <a:xfrm>
              <a:off x="5718939" y="6418702"/>
              <a:ext cx="1270" cy="181610"/>
            </a:xfrm>
            <a:custGeom>
              <a:avLst/>
              <a:gdLst/>
              <a:ahLst/>
              <a:cxnLst/>
              <a:rect l="l" t="t" r="r" b="b"/>
              <a:pathLst>
                <a:path w="1270" h="181609">
                  <a:moveTo>
                    <a:pt x="378" y="-14566"/>
                  </a:moveTo>
                  <a:lnTo>
                    <a:pt x="378" y="196171"/>
                  </a:lnTo>
                </a:path>
              </a:pathLst>
            </a:custGeom>
            <a:ln w="29889">
              <a:solidFill>
                <a:srgbClr val="FF9300"/>
              </a:solidFill>
            </a:ln>
          </p:spPr>
          <p:txBody>
            <a:bodyPr wrap="square" lIns="0" tIns="0" rIns="0" bIns="0" rtlCol="0"/>
            <a:lstStyle/>
            <a:p>
              <a:endParaRPr/>
            </a:p>
          </p:txBody>
        </p:sp>
        <p:sp>
          <p:nvSpPr>
            <p:cNvPr id="57" name="object 57"/>
            <p:cNvSpPr/>
            <p:nvPr/>
          </p:nvSpPr>
          <p:spPr>
            <a:xfrm>
              <a:off x="5677046" y="6348087"/>
              <a:ext cx="85725" cy="85725"/>
            </a:xfrm>
            <a:custGeom>
              <a:avLst/>
              <a:gdLst/>
              <a:ahLst/>
              <a:cxnLst/>
              <a:rect l="l" t="t" r="r" b="b"/>
              <a:pathLst>
                <a:path w="85725" h="85725">
                  <a:moveTo>
                    <a:pt x="42946" y="0"/>
                  </a:moveTo>
                  <a:lnTo>
                    <a:pt x="0" y="85003"/>
                  </a:lnTo>
                  <a:lnTo>
                    <a:pt x="85181" y="85359"/>
                  </a:lnTo>
                  <a:lnTo>
                    <a:pt x="42946" y="0"/>
                  </a:lnTo>
                  <a:close/>
                </a:path>
              </a:pathLst>
            </a:custGeom>
            <a:solidFill>
              <a:srgbClr val="FF9300"/>
            </a:solidFill>
          </p:spPr>
          <p:txBody>
            <a:bodyPr wrap="square" lIns="0" tIns="0" rIns="0" bIns="0" rtlCol="0"/>
            <a:lstStyle/>
            <a:p>
              <a:endParaRPr/>
            </a:p>
          </p:txBody>
        </p:sp>
        <p:pic>
          <p:nvPicPr>
            <p:cNvPr id="58" name="object 58"/>
            <p:cNvPicPr/>
            <p:nvPr/>
          </p:nvPicPr>
          <p:blipFill>
            <a:blip r:embed="rId2" cstate="print"/>
            <a:stretch>
              <a:fillRect/>
            </a:stretch>
          </p:blipFill>
          <p:spPr>
            <a:xfrm>
              <a:off x="1060178" y="5905074"/>
              <a:ext cx="1918780" cy="1562868"/>
            </a:xfrm>
            <a:prstGeom prst="rect">
              <a:avLst/>
            </a:prstGeom>
          </p:spPr>
        </p:pic>
        <p:sp>
          <p:nvSpPr>
            <p:cNvPr id="59" name="object 59"/>
            <p:cNvSpPr/>
            <p:nvPr/>
          </p:nvSpPr>
          <p:spPr>
            <a:xfrm>
              <a:off x="908067" y="5190998"/>
              <a:ext cx="5958205" cy="4478655"/>
            </a:xfrm>
            <a:custGeom>
              <a:avLst/>
              <a:gdLst/>
              <a:ahLst/>
              <a:cxnLst/>
              <a:rect l="l" t="t" r="r" b="b"/>
              <a:pathLst>
                <a:path w="5958205" h="4478655">
                  <a:moveTo>
                    <a:pt x="5958187" y="0"/>
                  </a:moveTo>
                  <a:lnTo>
                    <a:pt x="0" y="0"/>
                  </a:lnTo>
                  <a:lnTo>
                    <a:pt x="0" y="4478540"/>
                  </a:lnTo>
                </a:path>
              </a:pathLst>
            </a:custGeom>
            <a:ln w="3844">
              <a:solidFill>
                <a:srgbClr val="000000"/>
              </a:solidFill>
            </a:ln>
          </p:spPr>
          <p:txBody>
            <a:bodyPr wrap="square" lIns="0" tIns="0" rIns="0" bIns="0" rtlCol="0"/>
            <a:lstStyle/>
            <a:p>
              <a:endParaRPr/>
            </a:p>
          </p:txBody>
        </p:sp>
      </p:grpSp>
      <p:sp>
        <p:nvSpPr>
          <p:cNvPr id="63" name="مستطيل 62"/>
          <p:cNvSpPr/>
          <p:nvPr/>
        </p:nvSpPr>
        <p:spPr>
          <a:xfrm>
            <a:off x="207791" y="2121606"/>
            <a:ext cx="9684503" cy="1754326"/>
          </a:xfrm>
          <a:prstGeom prst="rect">
            <a:avLst/>
          </a:prstGeom>
        </p:spPr>
        <p:txBody>
          <a:bodyPr wrap="square">
            <a:spAutoFit/>
          </a:bodyPr>
          <a:lstStyle/>
          <a:p>
            <a:pPr algn="just">
              <a:lnSpc>
                <a:spcPct val="150000"/>
              </a:lnSpc>
            </a:pPr>
            <a:r>
              <a:rPr lang="en-US" sz="2400" dirty="0" smtClean="0">
                <a:latin typeface="Garamond" pitchFamily="18" charset="0"/>
              </a:rPr>
              <a:t>Osmotic pressure caused by the plasma proteins (called colloid osmotic pressure) tends to cause fluid movement by osmosis from the interstitial spaces into the blood.</a:t>
            </a:r>
            <a:endParaRPr lang="en-US" sz="2400" dirty="0">
              <a:latin typeface="Garamond" pitchFamily="18" charset="0"/>
            </a:endParaRPr>
          </a:p>
        </p:txBody>
      </p:sp>
      <p:sp>
        <p:nvSpPr>
          <p:cNvPr id="64" name="مستطيل 63"/>
          <p:cNvSpPr/>
          <p:nvPr/>
        </p:nvSpPr>
        <p:spPr>
          <a:xfrm>
            <a:off x="124738" y="3810000"/>
            <a:ext cx="9850609" cy="5078313"/>
          </a:xfrm>
          <a:prstGeom prst="rect">
            <a:avLst/>
          </a:prstGeom>
        </p:spPr>
        <p:txBody>
          <a:bodyPr wrap="square">
            <a:spAutoFit/>
          </a:bodyPr>
          <a:lstStyle/>
          <a:p>
            <a:pPr algn="just">
              <a:lnSpc>
                <a:spcPct val="150000"/>
              </a:lnSpc>
            </a:pPr>
            <a:r>
              <a:rPr lang="en-US" sz="2400" b="1" dirty="0" smtClean="0">
                <a:latin typeface="Garamond" pitchFamily="18" charset="0"/>
                <a:cs typeface="Arial" pitchFamily="34" charset="0"/>
              </a:rPr>
              <a:t>Starling Law mentioned </a:t>
            </a:r>
            <a:r>
              <a:rPr lang="en-US" sz="2400" b="1" dirty="0">
                <a:latin typeface="Garamond" pitchFamily="18" charset="0"/>
                <a:cs typeface="Arial" pitchFamily="34" charset="0"/>
              </a:rPr>
              <a:t>by a British </a:t>
            </a:r>
            <a:r>
              <a:rPr lang="en-US" sz="2400" b="1" dirty="0" smtClean="0">
                <a:latin typeface="Garamond" pitchFamily="18" charset="0"/>
                <a:cs typeface="Arial" pitchFamily="34" charset="0"/>
              </a:rPr>
              <a:t>Physiologist </a:t>
            </a:r>
            <a:r>
              <a:rPr lang="en-US" sz="2400" b="1" dirty="0">
                <a:latin typeface="Garamond" pitchFamily="18" charset="0"/>
                <a:cs typeface="Arial" pitchFamily="34" charset="0"/>
              </a:rPr>
              <a:t>Starling (1896)</a:t>
            </a:r>
            <a:r>
              <a:rPr lang="en-US" sz="2400" dirty="0">
                <a:latin typeface="Garamond" pitchFamily="18" charset="0"/>
                <a:cs typeface="Arial" pitchFamily="34" charset="0"/>
              </a:rPr>
              <a:t> states that the fluid movement due to filtration across the wall of a capillary is dependent on the balance between the hydrostatic pressure gradient and the oncotic pressure gradient across the capillary.</a:t>
            </a:r>
          </a:p>
          <a:p>
            <a:pPr algn="just">
              <a:lnSpc>
                <a:spcPct val="150000"/>
              </a:lnSpc>
            </a:pPr>
            <a:r>
              <a:rPr lang="en-US" sz="2400" dirty="0">
                <a:latin typeface="Garamond" pitchFamily="18" charset="0"/>
                <a:cs typeface="Arial" pitchFamily="34" charset="0"/>
              </a:rPr>
              <a:t>The four Starling's forces are:</a:t>
            </a:r>
          </a:p>
          <a:p>
            <a:pPr algn="just">
              <a:lnSpc>
                <a:spcPct val="150000"/>
              </a:lnSpc>
            </a:pPr>
            <a:r>
              <a:rPr lang="en-US" sz="2400" dirty="0">
                <a:latin typeface="Garamond" pitchFamily="18" charset="0"/>
                <a:cs typeface="Arial" pitchFamily="34" charset="0"/>
              </a:rPr>
              <a:t>hydrostatic pressure in the capillary </a:t>
            </a:r>
            <a:r>
              <a:rPr lang="en-US" sz="2400" dirty="0" smtClean="0">
                <a:latin typeface="Garamond" pitchFamily="18" charset="0"/>
                <a:cs typeface="Arial" pitchFamily="34" charset="0"/>
              </a:rPr>
              <a:t>(Pc</a:t>
            </a:r>
            <a:r>
              <a:rPr lang="en-US" sz="2400" dirty="0">
                <a:latin typeface="Garamond" pitchFamily="18" charset="0"/>
                <a:cs typeface="Arial" pitchFamily="34" charset="0"/>
              </a:rPr>
              <a:t>), hydrostatic pressure in the </a:t>
            </a:r>
            <a:r>
              <a:rPr lang="en-US" sz="2400" dirty="0" err="1">
                <a:latin typeface="Garamond" pitchFamily="18" charset="0"/>
                <a:cs typeface="Arial" pitchFamily="34" charset="0"/>
              </a:rPr>
              <a:t>interstitium</a:t>
            </a:r>
            <a:r>
              <a:rPr lang="en-US" sz="2400" dirty="0">
                <a:latin typeface="Garamond" pitchFamily="18" charset="0"/>
                <a:cs typeface="Arial" pitchFamily="34" charset="0"/>
              </a:rPr>
              <a:t> (Pi</a:t>
            </a:r>
            <a:r>
              <a:rPr lang="en-US" sz="2400" dirty="0" smtClean="0">
                <a:latin typeface="Garamond" pitchFamily="18" charset="0"/>
                <a:cs typeface="Arial" pitchFamily="34" charset="0"/>
              </a:rPr>
              <a:t>), </a:t>
            </a:r>
            <a:r>
              <a:rPr lang="en-US" sz="2400" dirty="0">
                <a:latin typeface="Garamond" pitchFamily="18" charset="0"/>
                <a:cs typeface="Arial" pitchFamily="34" charset="0"/>
              </a:rPr>
              <a:t>oncotic pressure in the capillary </a:t>
            </a:r>
            <a:r>
              <a:rPr lang="en-US" sz="2400" dirty="0" smtClean="0">
                <a:latin typeface="Garamond" pitchFamily="18" charset="0"/>
                <a:cs typeface="Arial" pitchFamily="34" charset="0"/>
              </a:rPr>
              <a:t>(pc ),</a:t>
            </a:r>
            <a:r>
              <a:rPr lang="en-US" sz="2400" dirty="0">
                <a:latin typeface="Garamond" pitchFamily="18" charset="0"/>
                <a:cs typeface="Arial" pitchFamily="34" charset="0"/>
              </a:rPr>
              <a:t> oncotic pressure in the </a:t>
            </a:r>
            <a:r>
              <a:rPr lang="en-US" sz="2400" dirty="0" err="1">
                <a:latin typeface="Garamond" pitchFamily="18" charset="0"/>
                <a:cs typeface="Arial" pitchFamily="34" charset="0"/>
              </a:rPr>
              <a:t>interstitium</a:t>
            </a:r>
            <a:r>
              <a:rPr lang="en-US" sz="2400" dirty="0">
                <a:latin typeface="Garamond" pitchFamily="18" charset="0"/>
                <a:cs typeface="Arial" pitchFamily="34" charset="0"/>
              </a:rPr>
              <a:t> (</a:t>
            </a:r>
            <a:r>
              <a:rPr lang="en-US" sz="2400" dirty="0" smtClean="0">
                <a:latin typeface="Garamond" pitchFamily="18" charset="0"/>
                <a:cs typeface="Arial" pitchFamily="34" charset="0"/>
              </a:rPr>
              <a:t>pi)</a:t>
            </a:r>
            <a:endParaRPr lang="en-US" sz="2400" dirty="0">
              <a:latin typeface="Garamond" pitchFamily="18" charset="0"/>
              <a:cs typeface="Arial" pitchFamily="34" charset="0"/>
            </a:endParaRPr>
          </a:p>
          <a:p>
            <a:pPr algn="just">
              <a:lnSpc>
                <a:spcPct val="150000"/>
              </a:lnSpc>
            </a:pPr>
            <a:endParaRPr lang="en-US" sz="2400" dirty="0">
              <a:latin typeface="Garamond" pitchFamily="18" charset="0"/>
              <a:cs typeface="Arial" pitchFamily="34" charset="0"/>
            </a:endParaRPr>
          </a:p>
          <a:p>
            <a:pPr lvl="0" algn="just">
              <a:lnSpc>
                <a:spcPct val="150000"/>
              </a:lnSpc>
            </a:pPr>
            <a:endParaRPr lang="en-US" sz="2400" dirty="0">
              <a:latin typeface="Garamond" pitchFamily="18"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TotalTime>
  <Words>1490</Words>
  <Application>Microsoft Office PowerPoint</Application>
  <PresentationFormat>مخصص</PresentationFormat>
  <Paragraphs>155</Paragraphs>
  <Slides>19</Slides>
  <Notes>1</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Office Theme</vt:lpstr>
      <vt:lpstr>عرض تقديمي في PowerPoint</vt:lpstr>
      <vt:lpstr>Systemic circulation include 5 types of blood vessels </vt:lpstr>
      <vt:lpstr>عرض تقديمي في PowerPoint</vt:lpstr>
      <vt:lpstr>عرض تقديمي في PowerPoint</vt:lpstr>
      <vt:lpstr>عرض تقديمي في PowerPoint</vt:lpstr>
      <vt:lpstr>عرض تقديمي في PowerPoint</vt:lpstr>
      <vt:lpstr>1-Diffusion through Capillaries</vt:lpstr>
      <vt:lpstr>Fluid Balance: Hydrostatic Pressure</vt:lpstr>
      <vt:lpstr>عرض تقديمي في PowerPoint</vt:lpstr>
      <vt:lpstr>عرض تقديمي في PowerPoint</vt:lpstr>
      <vt:lpstr>عرض تقديمي في PowerPoint</vt:lpstr>
      <vt:lpstr>عرض تقديمي في PowerPoint</vt:lpstr>
      <vt:lpstr>عرض تقديمي في PowerPoint</vt:lpstr>
      <vt:lpstr>Factors affecting venous return</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Maher</cp:lastModifiedBy>
  <cp:revision>30</cp:revision>
  <dcterms:created xsi:type="dcterms:W3CDTF">2024-11-30T18:14:49Z</dcterms:created>
  <dcterms:modified xsi:type="dcterms:W3CDTF">2024-12-01T07:18:52Z</dcterms:modified>
</cp:coreProperties>
</file>