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7" r:id="rId4"/>
    <p:sldId id="259" r:id="rId5"/>
    <p:sldId id="260" r:id="rId6"/>
    <p:sldId id="263" r:id="rId7"/>
    <p:sldId id="275" r:id="rId8"/>
    <p:sldId id="264" r:id="rId9"/>
    <p:sldId id="274" r:id="rId10"/>
    <p:sldId id="265" r:id="rId11"/>
    <p:sldId id="266" r:id="rId12"/>
    <p:sldId id="267" r:id="rId13"/>
    <p:sldId id="268" r:id="rId14"/>
    <p:sldId id="270" r:id="rId15"/>
    <p:sldId id="271" r:id="rId16"/>
    <p:sldId id="272" r:id="rId17"/>
    <p:sldId id="278" r:id="rId18"/>
    <p:sldId id="273"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288967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F0C6DAC-4FF6-4907-BBA1-8EAF8E702F22}" type="datetimeFigureOut">
              <a:rPr lang="ar-IQ" smtClean="0"/>
              <a:t>08/08/1446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69556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1516100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583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9528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49510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37026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242143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137171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394211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394175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F0C6DAC-4FF6-4907-BBA1-8EAF8E702F22}" type="datetimeFigureOut">
              <a:rPr lang="ar-IQ" smtClean="0"/>
              <a:t>08/08/1446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108642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F0C6DAC-4FF6-4907-BBA1-8EAF8E702F22}" type="datetimeFigureOut">
              <a:rPr lang="ar-IQ" smtClean="0"/>
              <a:t>08/08/1446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172338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290222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68706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1F0C6DAC-4FF6-4907-BBA1-8EAF8E702F22}" type="datetimeFigureOut">
              <a:rPr lang="ar-IQ" smtClean="0"/>
              <a:t>08/08/1446</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405539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F0C6DAC-4FF6-4907-BBA1-8EAF8E702F22}" type="datetimeFigureOut">
              <a:rPr lang="ar-IQ" smtClean="0"/>
              <a:t>08/08/1446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2D35C7-2BC3-4F60-A698-F56A2EBCAA9A}" type="slidenum">
              <a:rPr lang="ar-IQ" smtClean="0"/>
              <a:t>‹#›</a:t>
            </a:fld>
            <a:endParaRPr lang="ar-IQ"/>
          </a:p>
        </p:txBody>
      </p:sp>
    </p:spTree>
    <p:extLst>
      <p:ext uri="{BB962C8B-B14F-4D97-AF65-F5344CB8AC3E}">
        <p14:creationId xmlns:p14="http://schemas.microsoft.com/office/powerpoint/2010/main" val="215871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0C6DAC-4FF6-4907-BBA1-8EAF8E702F22}" type="datetimeFigureOut">
              <a:rPr lang="ar-IQ" smtClean="0"/>
              <a:t>08/08/1446</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D2D35C7-2BC3-4F60-A698-F56A2EBCAA9A}" type="slidenum">
              <a:rPr lang="ar-IQ" smtClean="0"/>
              <a:t>‹#›</a:t>
            </a:fld>
            <a:endParaRPr lang="ar-IQ"/>
          </a:p>
        </p:txBody>
      </p:sp>
    </p:spTree>
    <p:extLst>
      <p:ext uri="{BB962C8B-B14F-4D97-AF65-F5344CB8AC3E}">
        <p14:creationId xmlns:p14="http://schemas.microsoft.com/office/powerpoint/2010/main" val="27638888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adiopaedia.org/articles/ileocolic-artery?lang=us" TargetMode="External"/><Relationship Id="rId2" Type="http://schemas.openxmlformats.org/officeDocument/2006/relationships/hyperlink" Target="https://radiopaedia.org/articles/appendicular-artery?lang=us" TargetMode="External"/><Relationship Id="rId1" Type="http://schemas.openxmlformats.org/officeDocument/2006/relationships/slideLayout" Target="../slideLayouts/slideLayout2.xml"/><Relationship Id="rId5" Type="http://schemas.openxmlformats.org/officeDocument/2006/relationships/hyperlink" Target="https://radiopaedia.org/articles/portal-venous-system?lang=us" TargetMode="External"/><Relationship Id="rId4" Type="http://schemas.openxmlformats.org/officeDocument/2006/relationships/hyperlink" Target="https://radiopaedia.org/articles/superior-mesenteric-artery?lang=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3458F6-A4C8-6AC4-CF47-F5FB0E25B659}"/>
              </a:ext>
            </a:extLst>
          </p:cNvPr>
          <p:cNvSpPr>
            <a:spLocks noGrp="1"/>
          </p:cNvSpPr>
          <p:nvPr>
            <p:ph type="ctrTitle"/>
          </p:nvPr>
        </p:nvSpPr>
        <p:spPr>
          <a:xfrm>
            <a:off x="301557" y="1447800"/>
            <a:ext cx="9679056" cy="1373221"/>
          </a:xfrm>
        </p:spPr>
        <p:txBody>
          <a:bodyPr/>
          <a:lstStyle/>
          <a:p>
            <a:r>
              <a:rPr lang="en-US" dirty="0">
                <a:solidFill>
                  <a:srgbClr val="FF0000"/>
                </a:solidFill>
              </a:rPr>
              <a:t>APPENDIX </a:t>
            </a:r>
            <a:endParaRPr lang="ar-IQ" dirty="0">
              <a:solidFill>
                <a:srgbClr val="FF0000"/>
              </a:solidFill>
            </a:endParaRPr>
          </a:p>
        </p:txBody>
      </p:sp>
      <p:sp>
        <p:nvSpPr>
          <p:cNvPr id="3" name="عنوان فرعي 2">
            <a:extLst>
              <a:ext uri="{FF2B5EF4-FFF2-40B4-BE49-F238E27FC236}">
                <a16:creationId xmlns:a16="http://schemas.microsoft.com/office/drawing/2014/main" id="{3A75341B-762B-69EC-EA39-81C09B29C89A}"/>
              </a:ext>
            </a:extLst>
          </p:cNvPr>
          <p:cNvSpPr>
            <a:spLocks noGrp="1"/>
          </p:cNvSpPr>
          <p:nvPr>
            <p:ph type="subTitle" idx="1"/>
          </p:nvPr>
        </p:nvSpPr>
        <p:spPr>
          <a:xfrm>
            <a:off x="204281" y="3190672"/>
            <a:ext cx="5252936" cy="2448128"/>
          </a:xfrm>
        </p:spPr>
        <p:txBody>
          <a:bodyPr>
            <a:normAutofit/>
          </a:bodyPr>
          <a:lstStyle/>
          <a:p>
            <a:r>
              <a:rPr lang="en-US" sz="2800" dirty="0">
                <a:solidFill>
                  <a:srgbClr val="00B0F0"/>
                </a:solidFill>
              </a:rPr>
              <a:t>BY DR.AHMED AL KHAFAJI </a:t>
            </a:r>
          </a:p>
          <a:p>
            <a:r>
              <a:rPr lang="en-US" sz="2800" dirty="0">
                <a:solidFill>
                  <a:srgbClr val="00B0F0"/>
                </a:solidFill>
              </a:rPr>
              <a:t>GENERAL SURGEON </a:t>
            </a:r>
            <a:endParaRPr lang="ar-IQ" sz="2800" dirty="0">
              <a:solidFill>
                <a:srgbClr val="00B0F0"/>
              </a:solidFill>
            </a:endParaRPr>
          </a:p>
        </p:txBody>
      </p:sp>
      <p:pic>
        <p:nvPicPr>
          <p:cNvPr id="4" name="صورة 3">
            <a:extLst>
              <a:ext uri="{FF2B5EF4-FFF2-40B4-BE49-F238E27FC236}">
                <a16:creationId xmlns:a16="http://schemas.microsoft.com/office/drawing/2014/main" id="{0B222F31-733C-9B5A-A4C7-872C4C6AE11B}"/>
              </a:ext>
            </a:extLst>
          </p:cNvPr>
          <p:cNvPicPr>
            <a:picLocks noChangeAspect="1"/>
          </p:cNvPicPr>
          <p:nvPr/>
        </p:nvPicPr>
        <p:blipFill rotWithShape="1">
          <a:blip r:embed="rId2"/>
          <a:srcRect t="272" b="6601"/>
          <a:stretch/>
        </p:blipFill>
        <p:spPr>
          <a:xfrm>
            <a:off x="5797685" y="-48638"/>
            <a:ext cx="6394315" cy="6906638"/>
          </a:xfrm>
          <a:prstGeom prst="rect">
            <a:avLst/>
          </a:prstGeom>
        </p:spPr>
      </p:pic>
    </p:spTree>
    <p:extLst>
      <p:ext uri="{BB962C8B-B14F-4D97-AF65-F5344CB8AC3E}">
        <p14:creationId xmlns:p14="http://schemas.microsoft.com/office/powerpoint/2010/main" val="268858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5C0954-B23F-6077-45A0-A7B6AE4E7D7E}"/>
              </a:ext>
            </a:extLst>
          </p:cNvPr>
          <p:cNvSpPr>
            <a:spLocks noGrp="1"/>
          </p:cNvSpPr>
          <p:nvPr>
            <p:ph type="title"/>
          </p:nvPr>
        </p:nvSpPr>
        <p:spPr/>
        <p:txBody>
          <a:bodyPr/>
          <a:lstStyle/>
          <a:p>
            <a:r>
              <a:rPr lang="en-US" sz="4400" dirty="0">
                <a:solidFill>
                  <a:srgbClr val="FF0000"/>
                </a:solidFill>
              </a:rPr>
              <a:t>Epidemiology</a:t>
            </a:r>
            <a:br>
              <a:rPr lang="en-US" dirty="0"/>
            </a:br>
            <a:endParaRPr lang="ar-IQ" dirty="0"/>
          </a:p>
        </p:txBody>
      </p:sp>
      <p:sp>
        <p:nvSpPr>
          <p:cNvPr id="3" name="عنصر نائب للمحتوى 2">
            <a:extLst>
              <a:ext uri="{FF2B5EF4-FFF2-40B4-BE49-F238E27FC236}">
                <a16:creationId xmlns:a16="http://schemas.microsoft.com/office/drawing/2014/main" id="{2A1EC7AF-60B0-A86C-C568-76426C53B673}"/>
              </a:ext>
            </a:extLst>
          </p:cNvPr>
          <p:cNvSpPr>
            <a:spLocks noGrp="1"/>
          </p:cNvSpPr>
          <p:nvPr>
            <p:ph idx="1"/>
          </p:nvPr>
        </p:nvSpPr>
        <p:spPr>
          <a:xfrm>
            <a:off x="1103312" y="1381328"/>
            <a:ext cx="8946541" cy="5476672"/>
          </a:xfrm>
        </p:spPr>
        <p:txBody>
          <a:bodyPr>
            <a:normAutofit lnSpcReduction="10000"/>
          </a:bodyPr>
          <a:lstStyle/>
          <a:p>
            <a:pPr algn="l" rtl="0"/>
            <a:r>
              <a:rPr lang="en-US" sz="2400" dirty="0"/>
              <a:t>Acute appendicitis has a lifetime incidence of about 7%. It is rare in infants less than 2 years old when the appendix is funnel-shaped.</a:t>
            </a:r>
          </a:p>
          <a:p>
            <a:pPr algn="l" rtl="0"/>
            <a:r>
              <a:rPr lang="en-US" sz="2400" dirty="0"/>
              <a:t> Maximum incidence is around 20 years old which coincides with peak appendiceal lymphoid tissue.</a:t>
            </a:r>
          </a:p>
          <a:p>
            <a:pPr marL="0" indent="0" algn="l" rtl="0">
              <a:buNone/>
            </a:pPr>
            <a:endParaRPr lang="en-US" sz="2400" dirty="0"/>
          </a:p>
          <a:p>
            <a:pPr algn="l" rtl="0"/>
            <a:r>
              <a:rPr lang="en-US" sz="2400" dirty="0"/>
              <a:t> Older adults have a higher incidence of perforation and underlying appendiceal tumor .</a:t>
            </a:r>
          </a:p>
          <a:p>
            <a:pPr algn="l" rtl="0"/>
            <a:endParaRPr lang="en-US" sz="2400" dirty="0"/>
          </a:p>
          <a:p>
            <a:pPr algn="l" rtl="0"/>
            <a:r>
              <a:rPr lang="en-US" sz="2400" dirty="0"/>
              <a:t> Appendicitis is the most frequent non-obstetric emergency in pregnancy and is associated with 10% fetal mortality and 0.5% maternal mortality. The gravid uterus may prevent the </a:t>
            </a:r>
            <a:r>
              <a:rPr lang="en-US" sz="2400" dirty="0" err="1"/>
              <a:t>omentum</a:t>
            </a:r>
            <a:r>
              <a:rPr lang="en-US" sz="2400" dirty="0"/>
              <a:t> from walling off the appendix.</a:t>
            </a:r>
            <a:endParaRPr lang="ar-IQ" sz="2400" dirty="0"/>
          </a:p>
        </p:txBody>
      </p:sp>
    </p:spTree>
    <p:extLst>
      <p:ext uri="{BB962C8B-B14F-4D97-AF65-F5344CB8AC3E}">
        <p14:creationId xmlns:p14="http://schemas.microsoft.com/office/powerpoint/2010/main" val="3025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56C04F-76DB-202A-8830-664405A5D70D}"/>
              </a:ext>
            </a:extLst>
          </p:cNvPr>
          <p:cNvSpPr>
            <a:spLocks noGrp="1"/>
          </p:cNvSpPr>
          <p:nvPr>
            <p:ph type="title"/>
          </p:nvPr>
        </p:nvSpPr>
        <p:spPr/>
        <p:txBody>
          <a:bodyPr/>
          <a:lstStyle/>
          <a:p>
            <a:r>
              <a:rPr lang="en-US" dirty="0">
                <a:solidFill>
                  <a:srgbClr val="FF0000"/>
                </a:solidFill>
              </a:rPr>
              <a:t>Clinical presentation</a:t>
            </a:r>
            <a:br>
              <a:rPr lang="en-US" dirty="0"/>
            </a:br>
            <a:endParaRPr lang="ar-IQ" dirty="0"/>
          </a:p>
        </p:txBody>
      </p:sp>
      <p:sp>
        <p:nvSpPr>
          <p:cNvPr id="3" name="عنصر نائب للمحتوى 2">
            <a:extLst>
              <a:ext uri="{FF2B5EF4-FFF2-40B4-BE49-F238E27FC236}">
                <a16:creationId xmlns:a16="http://schemas.microsoft.com/office/drawing/2014/main" id="{991383BB-21D6-A279-7F35-6F4B9F2B4F00}"/>
              </a:ext>
            </a:extLst>
          </p:cNvPr>
          <p:cNvSpPr>
            <a:spLocks noGrp="1"/>
          </p:cNvSpPr>
          <p:nvPr>
            <p:ph idx="1"/>
          </p:nvPr>
        </p:nvSpPr>
        <p:spPr>
          <a:xfrm>
            <a:off x="1103312" y="1371600"/>
            <a:ext cx="8946541" cy="4876799"/>
          </a:xfrm>
        </p:spPr>
        <p:txBody>
          <a:bodyPr/>
          <a:lstStyle/>
          <a:p>
            <a:pPr algn="l" rtl="0"/>
            <a:endParaRPr lang="en-US" dirty="0"/>
          </a:p>
          <a:p>
            <a:pPr algn="l" rtl="0"/>
            <a:r>
              <a:rPr lang="en-US" dirty="0"/>
              <a:t>The classical presentation consists of referred periumbilical pain (T10) which within a day or two localizes to McBurney’s point in the right iliac fossa and is associated with rebound tenderness, fever, nausea, vomiting, tachycardia, raised bilirubin and inflammatory markers and other signs of peritonitis .</a:t>
            </a:r>
          </a:p>
          <a:p>
            <a:pPr marL="0" indent="0" algn="l" rtl="0">
              <a:buNone/>
            </a:pPr>
            <a:r>
              <a:rPr lang="en-US" dirty="0"/>
              <a:t> </a:t>
            </a:r>
          </a:p>
          <a:p>
            <a:pPr algn="l" rtl="0"/>
            <a:r>
              <a:rPr lang="en-US" dirty="0"/>
              <a:t>This progression is unhelpful in children who often present with vague and non-specific signs and symptoms.</a:t>
            </a:r>
            <a:endParaRPr lang="ar-IQ" dirty="0"/>
          </a:p>
        </p:txBody>
      </p:sp>
    </p:spTree>
    <p:extLst>
      <p:ext uri="{BB962C8B-B14F-4D97-AF65-F5344CB8AC3E}">
        <p14:creationId xmlns:p14="http://schemas.microsoft.com/office/powerpoint/2010/main" val="37014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0D459E-F61C-8636-CAAE-AE3425471E9D}"/>
              </a:ext>
            </a:extLst>
          </p:cNvPr>
          <p:cNvSpPr>
            <a:spLocks noGrp="1"/>
          </p:cNvSpPr>
          <p:nvPr>
            <p:ph type="title"/>
          </p:nvPr>
        </p:nvSpPr>
        <p:spPr>
          <a:xfrm>
            <a:off x="808288" y="209527"/>
            <a:ext cx="9404723" cy="1400530"/>
          </a:xfrm>
        </p:spPr>
        <p:txBody>
          <a:bodyPr/>
          <a:lstStyle/>
          <a:p>
            <a:r>
              <a:rPr lang="en-US" sz="2800" dirty="0">
                <a:solidFill>
                  <a:srgbClr val="FF0000"/>
                </a:solidFill>
              </a:rPr>
              <a:t>General signs and symptoms include</a:t>
            </a:r>
            <a:br>
              <a:rPr lang="ar-IQ" dirty="0">
                <a:solidFill>
                  <a:srgbClr val="FF0000"/>
                </a:solidFill>
              </a:rPr>
            </a:br>
            <a:endParaRPr lang="ar-IQ" dirty="0">
              <a:solidFill>
                <a:srgbClr val="FF0000"/>
              </a:solidFill>
            </a:endParaRPr>
          </a:p>
        </p:txBody>
      </p:sp>
      <p:sp>
        <p:nvSpPr>
          <p:cNvPr id="3" name="عنصر نائب للمحتوى 2">
            <a:extLst>
              <a:ext uri="{FF2B5EF4-FFF2-40B4-BE49-F238E27FC236}">
                <a16:creationId xmlns:a16="http://schemas.microsoft.com/office/drawing/2014/main" id="{7D0907F8-8029-D43A-85F6-87BD13C484E8}"/>
              </a:ext>
            </a:extLst>
          </p:cNvPr>
          <p:cNvSpPr>
            <a:spLocks noGrp="1"/>
          </p:cNvSpPr>
          <p:nvPr>
            <p:ph idx="1"/>
          </p:nvPr>
        </p:nvSpPr>
        <p:spPr>
          <a:xfrm>
            <a:off x="1037380" y="1079770"/>
            <a:ext cx="8946541" cy="4968959"/>
          </a:xfrm>
        </p:spPr>
        <p:txBody>
          <a:bodyPr>
            <a:noAutofit/>
          </a:bodyPr>
          <a:lstStyle/>
          <a:p>
            <a:pPr algn="l" rtl="0"/>
            <a:r>
              <a:rPr lang="en-US" sz="1800" dirty="0"/>
              <a:t>fever</a:t>
            </a:r>
            <a:endParaRPr lang="en-US" sz="1600" dirty="0"/>
          </a:p>
          <a:p>
            <a:pPr algn="l" rtl="0"/>
            <a:r>
              <a:rPr lang="en-US" sz="1600" dirty="0"/>
              <a:t>localized pain and tenderness</a:t>
            </a:r>
          </a:p>
          <a:p>
            <a:pPr marL="0" indent="0" algn="l" rtl="0">
              <a:buNone/>
            </a:pPr>
            <a:endParaRPr lang="en-US" sz="1600" dirty="0"/>
          </a:p>
          <a:p>
            <a:pPr algn="l" rtl="0"/>
            <a:r>
              <a:rPr lang="en-US" sz="1600" dirty="0"/>
              <a:t>rebound tenderness over the appendix (e.g. RIF: McBurney sign)</a:t>
            </a:r>
          </a:p>
          <a:p>
            <a:pPr algn="l" rtl="0"/>
            <a:endParaRPr lang="en-US" sz="1600" dirty="0"/>
          </a:p>
          <a:p>
            <a:pPr algn="l" rtl="0"/>
            <a:r>
              <a:rPr lang="en-US" sz="1600" dirty="0"/>
              <a:t>pelvic pain, diarrhea, and tenesmus (pelvic appendix)</a:t>
            </a:r>
          </a:p>
          <a:p>
            <a:pPr algn="l" rtl="0"/>
            <a:endParaRPr lang="en-US" sz="1600" dirty="0"/>
          </a:p>
          <a:p>
            <a:pPr algn="l" rtl="0"/>
            <a:r>
              <a:rPr lang="en-US" sz="1600" dirty="0"/>
              <a:t>flank pain (retrocecal appendix)</a:t>
            </a:r>
          </a:p>
          <a:p>
            <a:pPr algn="l" rtl="0"/>
            <a:endParaRPr lang="en-US" sz="1600" dirty="0"/>
          </a:p>
          <a:p>
            <a:pPr algn="l" rtl="0"/>
            <a:r>
              <a:rPr lang="en-US" sz="1600" dirty="0"/>
              <a:t>groin pain - appendix within an inguinal hernia  or</a:t>
            </a:r>
          </a:p>
          <a:p>
            <a:pPr marL="0" indent="0" algn="l" rtl="0">
              <a:buNone/>
            </a:pPr>
            <a:r>
              <a:rPr lang="en-US" sz="1600" dirty="0"/>
              <a:t> a femoral hernia </a:t>
            </a:r>
          </a:p>
          <a:p>
            <a:pPr algn="l" rtl="0"/>
            <a:endParaRPr lang="en-US" sz="1600" dirty="0"/>
          </a:p>
          <a:p>
            <a:pPr algn="l" rtl="0"/>
            <a:r>
              <a:rPr lang="en-US" sz="1600" dirty="0"/>
              <a:t>nausea and vomiting</a:t>
            </a:r>
          </a:p>
          <a:p>
            <a:pPr algn="l" rtl="0"/>
            <a:r>
              <a:rPr lang="en-US" sz="1600" dirty="0"/>
              <a:t>loss of appetite</a:t>
            </a:r>
          </a:p>
          <a:p>
            <a:pPr marL="0" indent="0" algn="l" rtl="0">
              <a:buNone/>
            </a:pPr>
            <a:endParaRPr lang="en-US" sz="900" dirty="0"/>
          </a:p>
        </p:txBody>
      </p:sp>
    </p:spTree>
    <p:extLst>
      <p:ext uri="{BB962C8B-B14F-4D97-AF65-F5344CB8AC3E}">
        <p14:creationId xmlns:p14="http://schemas.microsoft.com/office/powerpoint/2010/main" val="327570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A67E1D6-8475-51C2-2C68-3427724F36F3}"/>
              </a:ext>
            </a:extLst>
          </p:cNvPr>
          <p:cNvPicPr>
            <a:picLocks noChangeAspect="1"/>
          </p:cNvPicPr>
          <p:nvPr/>
        </p:nvPicPr>
        <p:blipFill>
          <a:blip r:embed="rId2"/>
          <a:stretch>
            <a:fillRect/>
          </a:stretch>
        </p:blipFill>
        <p:spPr>
          <a:xfrm>
            <a:off x="0" y="1410510"/>
            <a:ext cx="12192000" cy="5525311"/>
          </a:xfrm>
          <a:prstGeom prst="rect">
            <a:avLst/>
          </a:prstGeom>
        </p:spPr>
      </p:pic>
      <p:sp>
        <p:nvSpPr>
          <p:cNvPr id="7" name="عنصر نائب للمحتوى 2">
            <a:extLst>
              <a:ext uri="{FF2B5EF4-FFF2-40B4-BE49-F238E27FC236}">
                <a16:creationId xmlns:a16="http://schemas.microsoft.com/office/drawing/2014/main" id="{8A7EADBA-9513-6DC4-139B-A13D99534277}"/>
              </a:ext>
            </a:extLst>
          </p:cNvPr>
          <p:cNvSpPr>
            <a:spLocks noGrp="1"/>
          </p:cNvSpPr>
          <p:nvPr>
            <p:ph type="title"/>
          </p:nvPr>
        </p:nvSpPr>
        <p:spPr>
          <a:xfrm>
            <a:off x="646113" y="423863"/>
            <a:ext cx="9404350" cy="1400175"/>
          </a:xfrm>
        </p:spPr>
        <p:txBody>
          <a:bodyPr>
            <a:normAutofit/>
          </a:bodyPr>
          <a:lstStyle/>
          <a:p>
            <a:pPr algn="l" rtl="0"/>
            <a:r>
              <a:rPr lang="en-US" sz="2400" dirty="0">
                <a:solidFill>
                  <a:srgbClr val="FFC000"/>
                </a:solidFill>
              </a:rPr>
              <a:t>Lab testing often reveals leukocytosis and an elevated CRP, and an elevated bilirubin may also be present.</a:t>
            </a:r>
            <a:endParaRPr lang="ar-IQ" sz="2400" dirty="0">
              <a:solidFill>
                <a:srgbClr val="FFC000"/>
              </a:solidFill>
            </a:endParaRPr>
          </a:p>
        </p:txBody>
      </p:sp>
    </p:spTree>
    <p:extLst>
      <p:ext uri="{BB962C8B-B14F-4D97-AF65-F5344CB8AC3E}">
        <p14:creationId xmlns:p14="http://schemas.microsoft.com/office/powerpoint/2010/main" val="165540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D9B8BA-E9A1-6065-77B8-9D783A043D31}"/>
              </a:ext>
            </a:extLst>
          </p:cNvPr>
          <p:cNvSpPr>
            <a:spLocks noGrp="1"/>
          </p:cNvSpPr>
          <p:nvPr>
            <p:ph type="title"/>
          </p:nvPr>
        </p:nvSpPr>
        <p:spPr/>
        <p:txBody>
          <a:bodyPr/>
          <a:lstStyle/>
          <a:p>
            <a:r>
              <a:rPr lang="en-US" dirty="0">
                <a:solidFill>
                  <a:srgbClr val="FF0000"/>
                </a:solidFill>
              </a:rPr>
              <a:t>Pathology</a:t>
            </a:r>
            <a:br>
              <a:rPr lang="en-US" dirty="0"/>
            </a:br>
            <a:endParaRPr lang="ar-IQ" dirty="0"/>
          </a:p>
        </p:txBody>
      </p:sp>
      <p:sp>
        <p:nvSpPr>
          <p:cNvPr id="3" name="عنصر نائب للمحتوى 2">
            <a:extLst>
              <a:ext uri="{FF2B5EF4-FFF2-40B4-BE49-F238E27FC236}">
                <a16:creationId xmlns:a16="http://schemas.microsoft.com/office/drawing/2014/main" id="{FE431A5D-1177-DDC6-96EA-DAD19F6776CB}"/>
              </a:ext>
            </a:extLst>
          </p:cNvPr>
          <p:cNvSpPr>
            <a:spLocks noGrp="1"/>
          </p:cNvSpPr>
          <p:nvPr>
            <p:ph idx="1"/>
          </p:nvPr>
        </p:nvSpPr>
        <p:spPr>
          <a:xfrm>
            <a:off x="1103312" y="1342418"/>
            <a:ext cx="8946541" cy="5447488"/>
          </a:xfrm>
        </p:spPr>
        <p:txBody>
          <a:bodyPr/>
          <a:lstStyle/>
          <a:p>
            <a:pPr algn="l" rtl="0"/>
            <a:r>
              <a:rPr lang="en-US" dirty="0"/>
              <a:t>Appendicitis is frequently caused by obstruction of the appendiceal lumen.</a:t>
            </a:r>
          </a:p>
          <a:p>
            <a:pPr marL="0" indent="0" algn="l" rtl="0">
              <a:buNone/>
            </a:pPr>
            <a:r>
              <a:rPr lang="en-US" dirty="0"/>
              <a:t> </a:t>
            </a:r>
          </a:p>
          <a:p>
            <a:pPr algn="l" rtl="0"/>
            <a:r>
              <a:rPr lang="en-US" dirty="0"/>
              <a:t>The appendix continues to secrete mucus which raises intra-luminal pressure causing ischemia, initially antimesenteric, and subsequent gangrene and perforation. </a:t>
            </a:r>
          </a:p>
          <a:p>
            <a:pPr marL="0" indent="0" algn="l" rtl="0">
              <a:buNone/>
            </a:pPr>
            <a:endParaRPr lang="en-US" dirty="0"/>
          </a:p>
          <a:p>
            <a:pPr algn="l" rtl="0"/>
            <a:r>
              <a:rPr lang="en-US" dirty="0"/>
              <a:t>Stasis also causes bacterial overgrowth and gas formation. </a:t>
            </a:r>
          </a:p>
          <a:p>
            <a:pPr marL="0" indent="0" algn="l" rtl="0">
              <a:buNone/>
            </a:pPr>
            <a:endParaRPr lang="en-US" dirty="0"/>
          </a:p>
          <a:p>
            <a:pPr algn="l" rtl="0"/>
            <a:r>
              <a:rPr lang="en-US" dirty="0"/>
              <a:t>Age and the presence of an appendicolith are important risk factors for perforation. Obstruction may be caused by;</a:t>
            </a:r>
            <a:endParaRPr lang="ar-IQ" dirty="0"/>
          </a:p>
        </p:txBody>
      </p:sp>
    </p:spTree>
    <p:extLst>
      <p:ext uri="{BB962C8B-B14F-4D97-AF65-F5344CB8AC3E}">
        <p14:creationId xmlns:p14="http://schemas.microsoft.com/office/powerpoint/2010/main" val="229898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0EA0AFB-D195-CE9B-B26A-BC48BC5F3322}"/>
              </a:ext>
            </a:extLst>
          </p:cNvPr>
          <p:cNvSpPr>
            <a:spLocks noGrp="1"/>
          </p:cNvSpPr>
          <p:nvPr>
            <p:ph idx="1"/>
          </p:nvPr>
        </p:nvSpPr>
        <p:spPr>
          <a:xfrm>
            <a:off x="1015763" y="1459149"/>
            <a:ext cx="8946541" cy="4468238"/>
          </a:xfrm>
        </p:spPr>
        <p:txBody>
          <a:bodyPr>
            <a:normAutofit fontScale="92500"/>
          </a:bodyPr>
          <a:lstStyle/>
          <a:p>
            <a:pPr algn="l" rtl="0"/>
            <a:r>
              <a:rPr lang="en-US" sz="2400" dirty="0"/>
              <a:t>lymphoid hyperplasia, predominantly in young patients (~60%)</a:t>
            </a:r>
          </a:p>
          <a:p>
            <a:pPr marL="0" indent="0" algn="l" rtl="0">
              <a:buNone/>
            </a:pPr>
            <a:endParaRPr lang="en-US" sz="2400" dirty="0"/>
          </a:p>
          <a:p>
            <a:pPr algn="l" rtl="0"/>
            <a:r>
              <a:rPr lang="en-US" sz="2400" dirty="0"/>
              <a:t>appendicolith (~33%)</a:t>
            </a:r>
          </a:p>
          <a:p>
            <a:pPr algn="l" rtl="0"/>
            <a:endParaRPr lang="en-US" sz="2400" dirty="0"/>
          </a:p>
          <a:p>
            <a:pPr algn="l" rtl="0"/>
            <a:r>
              <a:rPr lang="en-US" sz="2400" dirty="0"/>
              <a:t>foreign bodies (~4%)</a:t>
            </a:r>
          </a:p>
          <a:p>
            <a:pPr algn="l" rtl="0"/>
            <a:endParaRPr lang="en-US" sz="2400" dirty="0"/>
          </a:p>
          <a:p>
            <a:pPr algn="l" rtl="0"/>
            <a:r>
              <a:rPr lang="en-US" sz="2400" dirty="0"/>
              <a:t>Crohn disease or other rare causes, e.g. stricture, tumor, parasite</a:t>
            </a:r>
          </a:p>
          <a:p>
            <a:pPr algn="l" rtl="0"/>
            <a:endParaRPr lang="en-US" sz="2400" dirty="0"/>
          </a:p>
          <a:p>
            <a:pPr algn="l" rtl="0"/>
            <a:r>
              <a:rPr lang="en-US" sz="2400" dirty="0"/>
              <a:t>appendiceal tumor (usually in patients over 50 years old)</a:t>
            </a:r>
            <a:endParaRPr lang="ar-IQ" sz="2400" dirty="0"/>
          </a:p>
        </p:txBody>
      </p:sp>
    </p:spTree>
    <p:extLst>
      <p:ext uri="{BB962C8B-B14F-4D97-AF65-F5344CB8AC3E}">
        <p14:creationId xmlns:p14="http://schemas.microsoft.com/office/powerpoint/2010/main" val="360668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DFB788-2115-340A-7AD2-1A47A4277AD1}"/>
              </a:ext>
            </a:extLst>
          </p:cNvPr>
          <p:cNvSpPr>
            <a:spLocks noGrp="1"/>
          </p:cNvSpPr>
          <p:nvPr>
            <p:ph type="title"/>
          </p:nvPr>
        </p:nvSpPr>
        <p:spPr/>
        <p:txBody>
          <a:bodyPr/>
          <a:lstStyle/>
          <a:p>
            <a:r>
              <a:rPr lang="en-US" dirty="0">
                <a:solidFill>
                  <a:srgbClr val="FF0000"/>
                </a:solidFill>
              </a:rPr>
              <a:t>Treatment and prognosis</a:t>
            </a:r>
            <a:br>
              <a:rPr lang="en-US" dirty="0"/>
            </a:br>
            <a:endParaRPr lang="ar-IQ" dirty="0"/>
          </a:p>
        </p:txBody>
      </p:sp>
      <p:sp>
        <p:nvSpPr>
          <p:cNvPr id="3" name="عنصر نائب للمحتوى 2">
            <a:extLst>
              <a:ext uri="{FF2B5EF4-FFF2-40B4-BE49-F238E27FC236}">
                <a16:creationId xmlns:a16="http://schemas.microsoft.com/office/drawing/2014/main" id="{819A705B-9331-68D7-D544-5B250F7402C5}"/>
              </a:ext>
            </a:extLst>
          </p:cNvPr>
          <p:cNvSpPr>
            <a:spLocks noGrp="1"/>
          </p:cNvSpPr>
          <p:nvPr>
            <p:ph idx="1"/>
          </p:nvPr>
        </p:nvSpPr>
        <p:spPr>
          <a:xfrm>
            <a:off x="1103312" y="1342418"/>
            <a:ext cx="8946541" cy="4905982"/>
          </a:xfrm>
        </p:spPr>
        <p:txBody>
          <a:bodyPr>
            <a:normAutofit/>
          </a:bodyPr>
          <a:lstStyle/>
          <a:p>
            <a:pPr algn="l" rtl="0"/>
            <a:r>
              <a:rPr lang="en-US" sz="2400" dirty="0"/>
              <a:t>Treatment is appendectomy, which can be performed either open (laparotomy) or laparoscopically . Mortality from simple appendicitis is approximately 0.1% but is as high as 5% in perforation with generalized peritonitis .</a:t>
            </a:r>
          </a:p>
          <a:p>
            <a:pPr algn="l" rtl="0"/>
            <a:endParaRPr lang="en-US" sz="2400" dirty="0"/>
          </a:p>
          <a:p>
            <a:pPr algn="l" rtl="0"/>
            <a:r>
              <a:rPr lang="en-US" sz="2400" dirty="0"/>
              <a:t>In ~30% of cases where the appendix has become gangrenous and perforated, initial nonoperative management is preferred, provided that the patient is stable.</a:t>
            </a:r>
          </a:p>
          <a:p>
            <a:pPr algn="l" rtl="0"/>
            <a:r>
              <a:rPr lang="en-US" sz="2400" dirty="0"/>
              <a:t> Smaller collections may be managed with antibiotics and interval appendectomy.</a:t>
            </a:r>
            <a:endParaRPr lang="ar-IQ" sz="2400" dirty="0"/>
          </a:p>
        </p:txBody>
      </p:sp>
    </p:spTree>
    <p:extLst>
      <p:ext uri="{BB962C8B-B14F-4D97-AF65-F5344CB8AC3E}">
        <p14:creationId xmlns:p14="http://schemas.microsoft.com/office/powerpoint/2010/main" val="265134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321E3F-CE64-5210-F6D6-EB223D1D8DC2}"/>
              </a:ext>
            </a:extLst>
          </p:cNvPr>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80FFA7ED-87F3-C599-E868-87BA9A7732E4}"/>
              </a:ext>
            </a:extLst>
          </p:cNvPr>
          <p:cNvPicPr>
            <a:picLocks noGrp="1" noChangeAspect="1"/>
          </p:cNvPicPr>
          <p:nvPr>
            <p:ph idx="1"/>
          </p:nvPr>
        </p:nvPicPr>
        <p:blipFill>
          <a:blip r:embed="rId2"/>
          <a:stretch>
            <a:fillRect/>
          </a:stretch>
        </p:blipFill>
        <p:spPr>
          <a:xfrm>
            <a:off x="5971939" y="452718"/>
            <a:ext cx="5487243" cy="6284067"/>
          </a:xfrm>
          <a:prstGeom prst="rect">
            <a:avLst/>
          </a:prstGeom>
        </p:spPr>
      </p:pic>
      <p:pic>
        <p:nvPicPr>
          <p:cNvPr id="5" name="صورة 4">
            <a:extLst>
              <a:ext uri="{FF2B5EF4-FFF2-40B4-BE49-F238E27FC236}">
                <a16:creationId xmlns:a16="http://schemas.microsoft.com/office/drawing/2014/main" id="{35079DDD-C8B0-4159-EFAC-14FDCF4A1562}"/>
              </a:ext>
            </a:extLst>
          </p:cNvPr>
          <p:cNvPicPr>
            <a:picLocks noChangeAspect="1"/>
          </p:cNvPicPr>
          <p:nvPr/>
        </p:nvPicPr>
        <p:blipFill rotWithShape="1">
          <a:blip r:embed="rId3"/>
          <a:srcRect l="193" t="-1253" b="7608"/>
          <a:stretch/>
        </p:blipFill>
        <p:spPr>
          <a:xfrm>
            <a:off x="646112" y="350196"/>
            <a:ext cx="5325828" cy="6386589"/>
          </a:xfrm>
          <a:prstGeom prst="rect">
            <a:avLst/>
          </a:prstGeom>
        </p:spPr>
      </p:pic>
    </p:spTree>
    <p:extLst>
      <p:ext uri="{BB962C8B-B14F-4D97-AF65-F5344CB8AC3E}">
        <p14:creationId xmlns:p14="http://schemas.microsoft.com/office/powerpoint/2010/main" val="220670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45AA35-7C76-E4E3-B6DA-DB563E8A326A}"/>
              </a:ext>
            </a:extLst>
          </p:cNvPr>
          <p:cNvSpPr>
            <a:spLocks noGrp="1"/>
          </p:cNvSpPr>
          <p:nvPr>
            <p:ph type="title"/>
          </p:nvPr>
        </p:nvSpPr>
        <p:spPr>
          <a:xfrm>
            <a:off x="519652" y="210894"/>
            <a:ext cx="9404723" cy="1400530"/>
          </a:xfrm>
        </p:spPr>
        <p:txBody>
          <a:bodyPr/>
          <a:lstStyle/>
          <a:p>
            <a:r>
              <a:rPr lang="en-US" dirty="0">
                <a:solidFill>
                  <a:srgbClr val="FF0000"/>
                </a:solidFill>
              </a:rPr>
              <a:t>Complications</a:t>
            </a:r>
            <a:br>
              <a:rPr lang="en-US" dirty="0"/>
            </a:br>
            <a:endParaRPr lang="ar-IQ" dirty="0"/>
          </a:p>
        </p:txBody>
      </p:sp>
      <p:sp>
        <p:nvSpPr>
          <p:cNvPr id="3" name="عنصر نائب للمحتوى 2">
            <a:extLst>
              <a:ext uri="{FF2B5EF4-FFF2-40B4-BE49-F238E27FC236}">
                <a16:creationId xmlns:a16="http://schemas.microsoft.com/office/drawing/2014/main" id="{8E6C899D-D313-0432-1067-E7494F66F031}"/>
              </a:ext>
            </a:extLst>
          </p:cNvPr>
          <p:cNvSpPr>
            <a:spLocks noGrp="1"/>
          </p:cNvSpPr>
          <p:nvPr>
            <p:ph idx="1"/>
          </p:nvPr>
        </p:nvSpPr>
        <p:spPr>
          <a:xfrm>
            <a:off x="977834" y="1478985"/>
            <a:ext cx="8946541" cy="4195481"/>
          </a:xfrm>
        </p:spPr>
        <p:txBody>
          <a:bodyPr>
            <a:normAutofit fontScale="92500" lnSpcReduction="10000"/>
          </a:bodyPr>
          <a:lstStyle/>
          <a:p>
            <a:pPr algn="l" rtl="0"/>
            <a:r>
              <a:rPr lang="en-US" sz="2400" dirty="0"/>
              <a:t>Recognized complications include :</a:t>
            </a:r>
          </a:p>
          <a:p>
            <a:pPr algn="l" rtl="0"/>
            <a:endParaRPr lang="en-US" sz="2400" dirty="0"/>
          </a:p>
          <a:p>
            <a:pPr algn="l" rtl="0"/>
            <a:r>
              <a:rPr lang="en-US" sz="2400" dirty="0"/>
              <a:t>perforation: in 10-20% of cases</a:t>
            </a:r>
          </a:p>
          <a:p>
            <a:pPr algn="l" rtl="0"/>
            <a:endParaRPr lang="en-US" sz="2400" dirty="0"/>
          </a:p>
          <a:p>
            <a:pPr algn="l" rtl="0"/>
            <a:r>
              <a:rPr lang="en-US" sz="2400" dirty="0" err="1"/>
              <a:t>pylephlebitis</a:t>
            </a:r>
            <a:r>
              <a:rPr lang="en-US" sz="2400" dirty="0"/>
              <a:t>: infective thrombophlebitis of the portal circulation</a:t>
            </a:r>
          </a:p>
          <a:p>
            <a:pPr algn="l" rtl="0"/>
            <a:endParaRPr lang="en-US" sz="2400" dirty="0"/>
          </a:p>
          <a:p>
            <a:pPr algn="l" rtl="0"/>
            <a:r>
              <a:rPr lang="en-US" sz="2400" dirty="0"/>
              <a:t>hepatic abscess</a:t>
            </a:r>
          </a:p>
          <a:p>
            <a:pPr algn="l" rtl="0"/>
            <a:endParaRPr lang="en-US" sz="2400" dirty="0"/>
          </a:p>
          <a:p>
            <a:pPr algn="l" rtl="0"/>
            <a:r>
              <a:rPr lang="en-US" sz="2400" dirty="0"/>
              <a:t>necrotizing fasciitis</a:t>
            </a:r>
            <a:endParaRPr lang="ar-IQ" sz="2400" dirty="0"/>
          </a:p>
        </p:txBody>
      </p:sp>
    </p:spTree>
    <p:extLst>
      <p:ext uri="{BB962C8B-B14F-4D97-AF65-F5344CB8AC3E}">
        <p14:creationId xmlns:p14="http://schemas.microsoft.com/office/powerpoint/2010/main" val="90514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FFC6E1-4F85-660F-25F3-17B8089E9370}"/>
              </a:ext>
            </a:extLst>
          </p:cNvPr>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32FB60D0-8B85-122C-DEF3-50C7A9067ACD}"/>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92715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7486006-D468-6EF0-3A24-8D5FF8C3E098}"/>
              </a:ext>
            </a:extLst>
          </p:cNvPr>
          <p:cNvSpPr>
            <a:spLocks noGrp="1"/>
          </p:cNvSpPr>
          <p:nvPr>
            <p:ph type="title"/>
          </p:nvPr>
        </p:nvSpPr>
        <p:spPr/>
        <p:txBody>
          <a:bodyPr/>
          <a:lstStyle/>
          <a:p>
            <a:r>
              <a:rPr lang="en-US" sz="4800" b="1" i="0" dirty="0">
                <a:solidFill>
                  <a:srgbClr val="FF0000"/>
                </a:solidFill>
                <a:effectLst/>
                <a:latin typeface="Open Sans" panose="020B0604020202020204" pitchFamily="34" charset="0"/>
              </a:rPr>
              <a:t>Appendix</a:t>
            </a:r>
            <a:br>
              <a:rPr lang="en-US" b="1" i="0" dirty="0">
                <a:solidFill>
                  <a:srgbClr val="65419B"/>
                </a:solidFill>
                <a:effectLst/>
                <a:latin typeface="Open Sans" panose="020B0604020202020204" pitchFamily="34" charset="0"/>
              </a:rPr>
            </a:br>
            <a:br>
              <a:rPr lang="en-US" dirty="0"/>
            </a:br>
            <a:endParaRPr lang="ar-IQ" dirty="0"/>
          </a:p>
        </p:txBody>
      </p:sp>
      <p:sp>
        <p:nvSpPr>
          <p:cNvPr id="3" name="عنصر نائب للمحتوى 2">
            <a:extLst>
              <a:ext uri="{FF2B5EF4-FFF2-40B4-BE49-F238E27FC236}">
                <a16:creationId xmlns:a16="http://schemas.microsoft.com/office/drawing/2014/main" id="{37FCBC55-C5CD-9768-B75C-9A4F78F43737}"/>
              </a:ext>
            </a:extLst>
          </p:cNvPr>
          <p:cNvSpPr>
            <a:spLocks noGrp="1"/>
          </p:cNvSpPr>
          <p:nvPr>
            <p:ph idx="1"/>
          </p:nvPr>
        </p:nvSpPr>
        <p:spPr>
          <a:xfrm>
            <a:off x="97278" y="1284051"/>
            <a:ext cx="10224950" cy="4837889"/>
          </a:xfrm>
        </p:spPr>
        <p:txBody>
          <a:bodyPr>
            <a:normAutofit/>
          </a:bodyPr>
          <a:lstStyle/>
          <a:p>
            <a:pPr marL="0" indent="0" algn="l">
              <a:buNone/>
            </a:pPr>
            <a:r>
              <a:rPr lang="en-US" sz="3200" dirty="0"/>
              <a:t>The appendix or vermiform appendix  is a blind muscular tube arising from the cecum, the first part of the large bowel.</a:t>
            </a:r>
            <a:endParaRPr lang="ar-IQ" sz="3200" dirty="0"/>
          </a:p>
        </p:txBody>
      </p:sp>
      <p:pic>
        <p:nvPicPr>
          <p:cNvPr id="4" name="صورة 3">
            <a:extLst>
              <a:ext uri="{FF2B5EF4-FFF2-40B4-BE49-F238E27FC236}">
                <a16:creationId xmlns:a16="http://schemas.microsoft.com/office/drawing/2014/main" id="{5C5978B1-606D-1D3E-B1BF-8D7DDA36AC72}"/>
              </a:ext>
            </a:extLst>
          </p:cNvPr>
          <p:cNvPicPr>
            <a:picLocks noChangeAspect="1"/>
          </p:cNvPicPr>
          <p:nvPr/>
        </p:nvPicPr>
        <p:blipFill>
          <a:blip r:embed="rId2"/>
          <a:stretch>
            <a:fillRect/>
          </a:stretch>
        </p:blipFill>
        <p:spPr>
          <a:xfrm>
            <a:off x="4027251" y="2908570"/>
            <a:ext cx="8164749" cy="3949430"/>
          </a:xfrm>
          <a:prstGeom prst="rect">
            <a:avLst/>
          </a:prstGeom>
        </p:spPr>
      </p:pic>
    </p:spTree>
    <p:extLst>
      <p:ext uri="{BB962C8B-B14F-4D97-AF65-F5344CB8AC3E}">
        <p14:creationId xmlns:p14="http://schemas.microsoft.com/office/powerpoint/2010/main" val="298052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CAA615-4A45-61DA-F14D-BCFCCE229CC5}"/>
              </a:ext>
            </a:extLst>
          </p:cNvPr>
          <p:cNvSpPr>
            <a:spLocks noGrp="1"/>
          </p:cNvSpPr>
          <p:nvPr>
            <p:ph type="title"/>
          </p:nvPr>
        </p:nvSpPr>
        <p:spPr/>
        <p:txBody>
          <a:bodyPr/>
          <a:lstStyle/>
          <a:p>
            <a:r>
              <a:rPr lang="en-US" dirty="0">
                <a:solidFill>
                  <a:srgbClr val="FF0000"/>
                </a:solidFill>
              </a:rPr>
              <a:t>Gross anatomy</a:t>
            </a:r>
            <a:br>
              <a:rPr lang="en-US" dirty="0"/>
            </a:br>
            <a:endParaRPr lang="ar-IQ" dirty="0"/>
          </a:p>
        </p:txBody>
      </p:sp>
      <p:sp>
        <p:nvSpPr>
          <p:cNvPr id="3" name="عنصر نائب للمحتوى 2">
            <a:extLst>
              <a:ext uri="{FF2B5EF4-FFF2-40B4-BE49-F238E27FC236}">
                <a16:creationId xmlns:a16="http://schemas.microsoft.com/office/drawing/2014/main" id="{74B92822-26AE-F4BB-61D3-F20A84826A02}"/>
              </a:ext>
            </a:extLst>
          </p:cNvPr>
          <p:cNvSpPr>
            <a:spLocks noGrp="1"/>
          </p:cNvSpPr>
          <p:nvPr>
            <p:ph idx="1"/>
          </p:nvPr>
        </p:nvSpPr>
        <p:spPr>
          <a:xfrm>
            <a:off x="1103312" y="1274324"/>
            <a:ext cx="8946541" cy="4974076"/>
          </a:xfrm>
        </p:spPr>
        <p:txBody>
          <a:bodyPr/>
          <a:lstStyle/>
          <a:p>
            <a:pPr algn="l" rtl="0">
              <a:buFont typeface="Wingdings" panose="05000000000000000000" pitchFamily="2" charset="2"/>
              <a:buChar char="Ø"/>
            </a:pPr>
            <a:r>
              <a:rPr lang="en-US" sz="2400" dirty="0"/>
              <a:t>The appendix arises from the posteromedial surface of the cecum, approximately 2-3 cm inferior to the ileocecal valve, where the three longitudinal bands of the taeniae coli converge.</a:t>
            </a:r>
          </a:p>
          <a:p>
            <a:pPr marL="0" indent="0" algn="l" rtl="0">
              <a:buNone/>
            </a:pPr>
            <a:endParaRPr lang="en-US" sz="2400" dirty="0"/>
          </a:p>
          <a:p>
            <a:pPr algn="l" rtl="0">
              <a:buFont typeface="Wingdings" panose="05000000000000000000" pitchFamily="2" charset="2"/>
              <a:buChar char="Ø"/>
            </a:pPr>
            <a:r>
              <a:rPr lang="en-US" sz="2400" dirty="0"/>
              <a:t> It is a blind diverticulum which is highly variable in length, ranging between 2 and 20 cm. The appendiceal mesentery is called the mesoappendix </a:t>
            </a:r>
            <a:endParaRPr lang="ar-IQ" sz="2400" dirty="0"/>
          </a:p>
        </p:txBody>
      </p:sp>
    </p:spTree>
    <p:extLst>
      <p:ext uri="{BB962C8B-B14F-4D97-AF65-F5344CB8AC3E}">
        <p14:creationId xmlns:p14="http://schemas.microsoft.com/office/powerpoint/2010/main" val="140344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C61878-335B-4A41-5430-2AB78BB5C56B}"/>
              </a:ext>
            </a:extLst>
          </p:cNvPr>
          <p:cNvSpPr>
            <a:spLocks noGrp="1"/>
          </p:cNvSpPr>
          <p:nvPr>
            <p:ph type="title"/>
          </p:nvPr>
        </p:nvSpPr>
        <p:spPr/>
        <p:txBody>
          <a:bodyPr/>
          <a:lstStyle/>
          <a:p>
            <a:r>
              <a:rPr lang="en-US" sz="3600" dirty="0">
                <a:solidFill>
                  <a:srgbClr val="FF0000"/>
                </a:solidFill>
              </a:rPr>
              <a:t>The tip of the appendix can have a variable position within </a:t>
            </a:r>
            <a:r>
              <a:rPr lang="en-US" sz="3200" dirty="0">
                <a:solidFill>
                  <a:srgbClr val="FF0000"/>
                </a:solidFill>
              </a:rPr>
              <a:t>the</a:t>
            </a:r>
            <a:r>
              <a:rPr lang="en-US" sz="2800" dirty="0">
                <a:solidFill>
                  <a:srgbClr val="FF0000"/>
                </a:solidFill>
              </a:rPr>
              <a:t> </a:t>
            </a:r>
            <a:r>
              <a:rPr lang="en-US" sz="3600" dirty="0">
                <a:solidFill>
                  <a:srgbClr val="FF0000"/>
                </a:solidFill>
              </a:rPr>
              <a:t>abdominal cavity</a:t>
            </a:r>
            <a:r>
              <a:rPr lang="en-US" dirty="0">
                <a:solidFill>
                  <a:srgbClr val="FF0000"/>
                </a:solidFill>
              </a:rPr>
              <a:t> </a:t>
            </a:r>
            <a:endParaRPr lang="ar-IQ" dirty="0">
              <a:solidFill>
                <a:srgbClr val="FF0000"/>
              </a:solidFill>
            </a:endParaRPr>
          </a:p>
        </p:txBody>
      </p:sp>
      <p:sp>
        <p:nvSpPr>
          <p:cNvPr id="3" name="عنصر نائب للمحتوى 2">
            <a:extLst>
              <a:ext uri="{FF2B5EF4-FFF2-40B4-BE49-F238E27FC236}">
                <a16:creationId xmlns:a16="http://schemas.microsoft.com/office/drawing/2014/main" id="{7373FA21-5C45-A803-4E94-81711FEAE217}"/>
              </a:ext>
            </a:extLst>
          </p:cNvPr>
          <p:cNvSpPr>
            <a:spLocks noGrp="1"/>
          </p:cNvSpPr>
          <p:nvPr>
            <p:ph idx="1"/>
          </p:nvPr>
        </p:nvSpPr>
        <p:spPr>
          <a:xfrm>
            <a:off x="782299" y="2364203"/>
            <a:ext cx="8946541" cy="4195481"/>
          </a:xfrm>
        </p:spPr>
        <p:txBody>
          <a:bodyPr>
            <a:normAutofit/>
          </a:bodyPr>
          <a:lstStyle/>
          <a:p>
            <a:pPr marL="0" indent="0" algn="l">
              <a:buNone/>
            </a:pPr>
            <a:r>
              <a:rPr lang="en-US" dirty="0"/>
              <a:t>retrocecal (65-70%)</a:t>
            </a:r>
          </a:p>
          <a:p>
            <a:pPr marL="0" indent="0" algn="l">
              <a:buNone/>
            </a:pPr>
            <a:endParaRPr lang="en-US" dirty="0"/>
          </a:p>
          <a:p>
            <a:pPr marL="0" indent="0" algn="l">
              <a:buNone/>
            </a:pPr>
            <a:r>
              <a:rPr lang="en-US" dirty="0"/>
              <a:t>pelvic (25-30%)</a:t>
            </a:r>
          </a:p>
          <a:p>
            <a:pPr marL="0" indent="0" algn="l">
              <a:buNone/>
            </a:pPr>
            <a:endParaRPr lang="en-US" dirty="0"/>
          </a:p>
          <a:p>
            <a:pPr marL="0" indent="0" algn="l">
              <a:buNone/>
            </a:pPr>
            <a:r>
              <a:rPr lang="en-US" dirty="0"/>
              <a:t>pre- or post-ileal (5%)</a:t>
            </a:r>
          </a:p>
          <a:p>
            <a:pPr marL="0" indent="0" algn="l">
              <a:buNone/>
            </a:pPr>
            <a:endParaRPr lang="en-US" dirty="0"/>
          </a:p>
          <a:p>
            <a:pPr marL="0" indent="0" algn="l">
              <a:buNone/>
            </a:pPr>
            <a:r>
              <a:rPr lang="en-US" dirty="0" err="1"/>
              <a:t>paracaecal</a:t>
            </a:r>
            <a:endParaRPr lang="en-US" dirty="0"/>
          </a:p>
          <a:p>
            <a:pPr marL="0" indent="0" algn="l">
              <a:buNone/>
            </a:pPr>
            <a:endParaRPr lang="en-US" dirty="0"/>
          </a:p>
          <a:p>
            <a:pPr marL="0" indent="0" algn="l">
              <a:buNone/>
            </a:pPr>
            <a:r>
              <a:rPr lang="en-US" dirty="0" err="1"/>
              <a:t>subcecal</a:t>
            </a:r>
            <a:endParaRPr lang="en-US" dirty="0"/>
          </a:p>
          <a:p>
            <a:endParaRPr lang="en-US" dirty="0"/>
          </a:p>
          <a:p>
            <a:endParaRPr lang="ar-IQ" dirty="0"/>
          </a:p>
        </p:txBody>
      </p:sp>
      <p:pic>
        <p:nvPicPr>
          <p:cNvPr id="4" name="صورة 3">
            <a:extLst>
              <a:ext uri="{FF2B5EF4-FFF2-40B4-BE49-F238E27FC236}">
                <a16:creationId xmlns:a16="http://schemas.microsoft.com/office/drawing/2014/main" id="{74197446-D6A9-ABD1-49EE-43D8E64B4FD0}"/>
              </a:ext>
            </a:extLst>
          </p:cNvPr>
          <p:cNvPicPr>
            <a:picLocks noChangeAspect="1"/>
          </p:cNvPicPr>
          <p:nvPr/>
        </p:nvPicPr>
        <p:blipFill>
          <a:blip r:embed="rId2"/>
          <a:stretch>
            <a:fillRect/>
          </a:stretch>
        </p:blipFill>
        <p:spPr>
          <a:xfrm>
            <a:off x="4192621" y="1692614"/>
            <a:ext cx="7999379" cy="5097292"/>
          </a:xfrm>
          <a:prstGeom prst="rect">
            <a:avLst/>
          </a:prstGeom>
        </p:spPr>
      </p:pic>
    </p:spTree>
    <p:extLst>
      <p:ext uri="{BB962C8B-B14F-4D97-AF65-F5344CB8AC3E}">
        <p14:creationId xmlns:p14="http://schemas.microsoft.com/office/powerpoint/2010/main" val="245157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4C08756-7001-1607-7F51-1FF50C853C51}"/>
              </a:ext>
            </a:extLst>
          </p:cNvPr>
          <p:cNvSpPr>
            <a:spLocks noGrp="1"/>
          </p:cNvSpPr>
          <p:nvPr>
            <p:ph idx="1"/>
          </p:nvPr>
        </p:nvSpPr>
        <p:spPr>
          <a:xfrm>
            <a:off x="797668" y="1235414"/>
            <a:ext cx="11186809" cy="5012986"/>
          </a:xfrm>
        </p:spPr>
        <p:txBody>
          <a:bodyPr>
            <a:normAutofit fontScale="47500" lnSpcReduction="20000"/>
          </a:bodyPr>
          <a:lstStyle/>
          <a:p>
            <a:pPr algn="l" rtl="0"/>
            <a:r>
              <a:rPr lang="en-US" sz="7000" b="1" i="0" dirty="0">
                <a:solidFill>
                  <a:srgbClr val="FF0000"/>
                </a:solidFill>
                <a:effectLst/>
                <a:latin typeface="Open Sans" panose="020B0606030504020204" pitchFamily="34" charset="0"/>
              </a:rPr>
              <a:t>Arterial supply</a:t>
            </a:r>
          </a:p>
          <a:p>
            <a:pPr algn="l" rtl="0">
              <a:buFont typeface="Arial" panose="020B0604020202020204" pitchFamily="34" charset="0"/>
              <a:buChar char="•"/>
            </a:pPr>
            <a:r>
              <a:rPr lang="en-US" sz="7000" b="0" i="0" u="none" strike="noStrike" dirty="0">
                <a:solidFill>
                  <a:srgbClr val="FFC00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appendicular artery</a:t>
            </a:r>
            <a:r>
              <a:rPr lang="en-US" sz="7000" b="0" i="0" dirty="0">
                <a:solidFill>
                  <a:srgbClr val="FFC000"/>
                </a:solidFill>
                <a:effectLst/>
                <a:latin typeface="Open Sans" panose="020B0606030504020204" pitchFamily="34" charset="0"/>
              </a:rPr>
              <a:t>, an end artery arising</a:t>
            </a:r>
          </a:p>
          <a:p>
            <a:pPr marL="0" indent="0" algn="l" rtl="0">
              <a:buNone/>
            </a:pPr>
            <a:r>
              <a:rPr lang="en-US" sz="7000" b="0" i="0" dirty="0">
                <a:solidFill>
                  <a:srgbClr val="FFC000"/>
                </a:solidFill>
                <a:effectLst/>
                <a:latin typeface="Open Sans" panose="020B0606030504020204" pitchFamily="34" charset="0"/>
              </a:rPr>
              <a:t> from the </a:t>
            </a:r>
            <a:r>
              <a:rPr lang="en-US" sz="7000" b="0" i="0" u="none" strike="noStrike" dirty="0">
                <a:solidFill>
                  <a:srgbClr val="FFC000"/>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ileocolic artery</a:t>
            </a:r>
            <a:r>
              <a:rPr lang="en-US" sz="7000" b="0" i="0" dirty="0">
                <a:solidFill>
                  <a:srgbClr val="FFC000"/>
                </a:solidFill>
                <a:effectLst/>
                <a:latin typeface="Open Sans" panose="020B0606030504020204" pitchFamily="34" charset="0"/>
              </a:rPr>
              <a:t> (itself from the </a:t>
            </a:r>
            <a:r>
              <a:rPr lang="en-US" sz="7000" b="0" i="0" u="none" strike="noStrike" dirty="0">
                <a:solidFill>
                  <a:srgbClr val="FFC0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superior mesenteric artery</a:t>
            </a:r>
            <a:r>
              <a:rPr lang="en-US" sz="7000" b="0" i="0" dirty="0">
                <a:solidFill>
                  <a:srgbClr val="FFC000"/>
                </a:solidFill>
                <a:effectLst/>
                <a:latin typeface="Open Sans" panose="020B0606030504020204" pitchFamily="34" charset="0"/>
              </a:rPr>
              <a:t>) </a:t>
            </a:r>
          </a:p>
          <a:p>
            <a:pPr algn="l" rtl="0"/>
            <a:r>
              <a:rPr lang="en-US" sz="7000" b="1" i="0" dirty="0">
                <a:solidFill>
                  <a:srgbClr val="FF0000"/>
                </a:solidFill>
                <a:effectLst/>
                <a:latin typeface="Open Sans" panose="020B0606030504020204" pitchFamily="34" charset="0"/>
              </a:rPr>
              <a:t>Venous drainage</a:t>
            </a:r>
          </a:p>
          <a:p>
            <a:pPr algn="l" rtl="0">
              <a:buFont typeface="Arial" panose="020B0604020202020204" pitchFamily="34" charset="0"/>
              <a:buChar char="•"/>
            </a:pPr>
            <a:r>
              <a:rPr lang="en-US" sz="7000" b="0" i="0" dirty="0">
                <a:solidFill>
                  <a:srgbClr val="FFC000"/>
                </a:solidFill>
                <a:effectLst/>
                <a:latin typeface="Open Sans" panose="020B0606030504020204" pitchFamily="34" charset="0"/>
              </a:rPr>
              <a:t>similarly named veins draining to the </a:t>
            </a:r>
            <a:r>
              <a:rPr lang="en-US" sz="7000" b="0" i="0" u="none" strike="noStrike" dirty="0">
                <a:solidFill>
                  <a:srgbClr val="FFC000"/>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portal venous system</a:t>
            </a:r>
            <a:endParaRPr lang="en-US" sz="7000" b="0" i="0" dirty="0">
              <a:solidFill>
                <a:srgbClr val="FFC000"/>
              </a:solidFill>
              <a:effectLst/>
              <a:latin typeface="Open Sans" panose="020B0606030504020204" pitchFamily="34" charset="0"/>
            </a:endParaRPr>
          </a:p>
          <a:p>
            <a:pPr algn="l" rtl="0"/>
            <a:r>
              <a:rPr lang="en-US" sz="7000" b="1" i="0" dirty="0">
                <a:solidFill>
                  <a:srgbClr val="FF0000"/>
                </a:solidFill>
                <a:effectLst/>
                <a:latin typeface="Open Sans" panose="020B0606030504020204" pitchFamily="34" charset="0"/>
              </a:rPr>
              <a:t>Lymphatic drainage</a:t>
            </a:r>
          </a:p>
          <a:p>
            <a:pPr algn="l" rtl="0">
              <a:buFont typeface="Arial" panose="020B0604020202020204" pitchFamily="34" charset="0"/>
              <a:buChar char="•"/>
            </a:pPr>
            <a:r>
              <a:rPr lang="en-US" sz="7000" b="0" i="0" dirty="0">
                <a:solidFill>
                  <a:srgbClr val="FFC000"/>
                </a:solidFill>
                <a:effectLst/>
                <a:latin typeface="Open Sans" panose="020B0606030504020204" pitchFamily="34" charset="0"/>
              </a:rPr>
              <a:t>the appendix is rich in lymphoid tissue which peaks around 20 years of age</a:t>
            </a:r>
          </a:p>
          <a:p>
            <a:endParaRPr lang="ar-IQ" dirty="0"/>
          </a:p>
        </p:txBody>
      </p:sp>
    </p:spTree>
    <p:extLst>
      <p:ext uri="{BB962C8B-B14F-4D97-AF65-F5344CB8AC3E}">
        <p14:creationId xmlns:p14="http://schemas.microsoft.com/office/powerpoint/2010/main" val="210539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3A3B75-8D9B-6C58-0154-D1384A0FFB48}"/>
              </a:ext>
            </a:extLst>
          </p:cNvPr>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90E00FE2-3C96-9634-C653-C95AD1595D2A}"/>
              </a:ext>
            </a:extLst>
          </p:cNvPr>
          <p:cNvPicPr>
            <a:picLocks noGrp="1" noChangeAspect="1"/>
          </p:cNvPicPr>
          <p:nvPr>
            <p:ph idx="1"/>
          </p:nvPr>
        </p:nvPicPr>
        <p:blipFill>
          <a:blip r:embed="rId2"/>
          <a:stretch>
            <a:fillRect/>
          </a:stretch>
        </p:blipFill>
        <p:spPr>
          <a:xfrm>
            <a:off x="6096000" y="0"/>
            <a:ext cx="6095999" cy="6858000"/>
          </a:xfrm>
          <a:prstGeom prst="rect">
            <a:avLst/>
          </a:prstGeom>
        </p:spPr>
      </p:pic>
      <p:pic>
        <p:nvPicPr>
          <p:cNvPr id="3" name="صورة 2">
            <a:extLst>
              <a:ext uri="{FF2B5EF4-FFF2-40B4-BE49-F238E27FC236}">
                <a16:creationId xmlns:a16="http://schemas.microsoft.com/office/drawing/2014/main" id="{F6EF3780-E98F-7550-EAC4-D3EE8465FDA3}"/>
              </a:ext>
            </a:extLst>
          </p:cNvPr>
          <p:cNvPicPr>
            <a:picLocks noChangeAspect="1"/>
          </p:cNvPicPr>
          <p:nvPr/>
        </p:nvPicPr>
        <p:blipFill>
          <a:blip r:embed="rId3"/>
          <a:stretch>
            <a:fillRect/>
          </a:stretch>
        </p:blipFill>
        <p:spPr>
          <a:xfrm>
            <a:off x="0" y="0"/>
            <a:ext cx="6095999" cy="6858000"/>
          </a:xfrm>
          <a:prstGeom prst="rect">
            <a:avLst/>
          </a:prstGeom>
        </p:spPr>
      </p:pic>
    </p:spTree>
    <p:extLst>
      <p:ext uri="{BB962C8B-B14F-4D97-AF65-F5344CB8AC3E}">
        <p14:creationId xmlns:p14="http://schemas.microsoft.com/office/powerpoint/2010/main" val="350813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ECC7BE-BE58-6216-8E37-26993FCA6473}"/>
              </a:ext>
            </a:extLst>
          </p:cNvPr>
          <p:cNvSpPr>
            <a:spLocks noGrp="1"/>
          </p:cNvSpPr>
          <p:nvPr>
            <p:ph type="title"/>
          </p:nvPr>
        </p:nvSpPr>
        <p:spPr>
          <a:xfrm>
            <a:off x="3015574" y="452718"/>
            <a:ext cx="7035260" cy="1400530"/>
          </a:xfrm>
        </p:spPr>
        <p:txBody>
          <a:bodyPr/>
          <a:lstStyle/>
          <a:p>
            <a:r>
              <a:rPr lang="en-US" dirty="0">
                <a:solidFill>
                  <a:srgbClr val="FF0000"/>
                </a:solidFill>
              </a:rPr>
              <a:t>Acute appendicitis </a:t>
            </a:r>
            <a:endParaRPr lang="ar-IQ" dirty="0">
              <a:solidFill>
                <a:srgbClr val="FF0000"/>
              </a:solidFill>
            </a:endParaRPr>
          </a:p>
        </p:txBody>
      </p:sp>
      <p:pic>
        <p:nvPicPr>
          <p:cNvPr id="4" name="عنصر نائب للمحتوى 3">
            <a:extLst>
              <a:ext uri="{FF2B5EF4-FFF2-40B4-BE49-F238E27FC236}">
                <a16:creationId xmlns:a16="http://schemas.microsoft.com/office/drawing/2014/main" id="{83781D28-09F4-DC03-D123-CF3185265066}"/>
              </a:ext>
            </a:extLst>
          </p:cNvPr>
          <p:cNvPicPr>
            <a:picLocks noGrp="1" noChangeAspect="1"/>
          </p:cNvPicPr>
          <p:nvPr>
            <p:ph idx="1"/>
          </p:nvPr>
        </p:nvPicPr>
        <p:blipFill>
          <a:blip r:embed="rId2"/>
          <a:stretch>
            <a:fillRect/>
          </a:stretch>
        </p:blipFill>
        <p:spPr>
          <a:xfrm>
            <a:off x="1459148" y="1498060"/>
            <a:ext cx="9056451" cy="5359940"/>
          </a:xfrm>
          <a:prstGeom prst="rect">
            <a:avLst/>
          </a:prstGeom>
        </p:spPr>
      </p:pic>
    </p:spTree>
    <p:extLst>
      <p:ext uri="{BB962C8B-B14F-4D97-AF65-F5344CB8AC3E}">
        <p14:creationId xmlns:p14="http://schemas.microsoft.com/office/powerpoint/2010/main" val="106616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0788CF-17F1-A757-3796-A036C395C088}"/>
              </a:ext>
            </a:extLst>
          </p:cNvPr>
          <p:cNvSpPr>
            <a:spLocks noGrp="1"/>
          </p:cNvSpPr>
          <p:nvPr>
            <p:ph type="title"/>
          </p:nvPr>
        </p:nvSpPr>
        <p:spPr/>
        <p:txBody>
          <a:bodyPr/>
          <a:lstStyle/>
          <a:p>
            <a:r>
              <a:rPr lang="en-US" dirty="0"/>
              <a:t>Acute appendicitis</a:t>
            </a:r>
            <a:endParaRPr lang="ar-IQ" dirty="0"/>
          </a:p>
        </p:txBody>
      </p:sp>
      <p:sp>
        <p:nvSpPr>
          <p:cNvPr id="3" name="عنصر نائب للمحتوى 2">
            <a:extLst>
              <a:ext uri="{FF2B5EF4-FFF2-40B4-BE49-F238E27FC236}">
                <a16:creationId xmlns:a16="http://schemas.microsoft.com/office/drawing/2014/main" id="{D0D16E6E-0D94-8AE7-348B-5787B9646B4F}"/>
              </a:ext>
            </a:extLst>
          </p:cNvPr>
          <p:cNvSpPr>
            <a:spLocks noGrp="1"/>
          </p:cNvSpPr>
          <p:nvPr>
            <p:ph idx="1"/>
          </p:nvPr>
        </p:nvSpPr>
        <p:spPr/>
        <p:txBody>
          <a:bodyPr>
            <a:normAutofit/>
          </a:bodyPr>
          <a:lstStyle/>
          <a:p>
            <a:pPr algn="l" rtl="0"/>
            <a:r>
              <a:rPr lang="en-US" sz="2400" dirty="0"/>
              <a:t>Acute appendicitis is an acute inflammation of the vermiform appendix.</a:t>
            </a:r>
          </a:p>
          <a:p>
            <a:pPr algn="l" rtl="0"/>
            <a:r>
              <a:rPr lang="en-US" sz="2400" dirty="0"/>
              <a:t>It is the most common surgical emergency .</a:t>
            </a:r>
          </a:p>
          <a:p>
            <a:pPr algn="l" rtl="0"/>
            <a:r>
              <a:rPr lang="en-US" sz="2400" dirty="0"/>
              <a:t>Acute appendicitis  may be simple and uncomplicated or complex, leading to gangrene, abscess, or perforation. </a:t>
            </a:r>
          </a:p>
          <a:p>
            <a:pPr algn="l" rtl="0"/>
            <a:r>
              <a:rPr lang="en-US" sz="2400" dirty="0"/>
              <a:t>If the appendix fails to descend normally during development then subhepatic appendicitis may be seen.</a:t>
            </a:r>
            <a:endParaRPr lang="ar-IQ" sz="2400" dirty="0"/>
          </a:p>
        </p:txBody>
      </p:sp>
    </p:spTree>
    <p:extLst>
      <p:ext uri="{BB962C8B-B14F-4D97-AF65-F5344CB8AC3E}">
        <p14:creationId xmlns:p14="http://schemas.microsoft.com/office/powerpoint/2010/main" val="263864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5D39A6-DF30-5673-B653-A9981D54789C}"/>
              </a:ext>
            </a:extLst>
          </p:cNvPr>
          <p:cNvSpPr>
            <a:spLocks noGrp="1"/>
          </p:cNvSpPr>
          <p:nvPr>
            <p:ph type="title"/>
          </p:nvPr>
        </p:nvSpPr>
        <p:spPr/>
        <p:txBody>
          <a:bodyPr/>
          <a:lstStyle/>
          <a:p>
            <a:endParaRPr lang="ar-IQ"/>
          </a:p>
        </p:txBody>
      </p:sp>
      <p:pic>
        <p:nvPicPr>
          <p:cNvPr id="8" name="عنصر نائب للمحتوى 7">
            <a:extLst>
              <a:ext uri="{FF2B5EF4-FFF2-40B4-BE49-F238E27FC236}">
                <a16:creationId xmlns:a16="http://schemas.microsoft.com/office/drawing/2014/main" id="{2944D509-C5AC-9927-80E1-7A015D9E790B}"/>
              </a:ext>
            </a:extLst>
          </p:cNvPr>
          <p:cNvPicPr>
            <a:picLocks noGrp="1" noChangeAspect="1"/>
          </p:cNvPicPr>
          <p:nvPr>
            <p:ph idx="1"/>
          </p:nvPr>
        </p:nvPicPr>
        <p:blipFill>
          <a:blip r:embed="rId2"/>
          <a:stretch>
            <a:fillRect/>
          </a:stretch>
        </p:blipFill>
        <p:spPr>
          <a:xfrm>
            <a:off x="6096000" y="433386"/>
            <a:ext cx="5976026" cy="5991225"/>
          </a:xfrm>
          <a:prstGeom prst="rect">
            <a:avLst/>
          </a:prstGeom>
        </p:spPr>
      </p:pic>
      <p:pic>
        <p:nvPicPr>
          <p:cNvPr id="9" name="صورة 8">
            <a:extLst>
              <a:ext uri="{FF2B5EF4-FFF2-40B4-BE49-F238E27FC236}">
                <a16:creationId xmlns:a16="http://schemas.microsoft.com/office/drawing/2014/main" id="{B80F20B4-10BF-62EC-104D-C07CBA581C79}"/>
              </a:ext>
            </a:extLst>
          </p:cNvPr>
          <p:cNvPicPr>
            <a:picLocks noChangeAspect="1"/>
          </p:cNvPicPr>
          <p:nvPr/>
        </p:nvPicPr>
        <p:blipFill>
          <a:blip r:embed="rId3"/>
          <a:stretch>
            <a:fillRect/>
          </a:stretch>
        </p:blipFill>
        <p:spPr>
          <a:xfrm>
            <a:off x="466927" y="433387"/>
            <a:ext cx="5629073" cy="5991225"/>
          </a:xfrm>
          <a:prstGeom prst="rect">
            <a:avLst/>
          </a:prstGeom>
        </p:spPr>
      </p:pic>
    </p:spTree>
    <p:extLst>
      <p:ext uri="{BB962C8B-B14F-4D97-AF65-F5344CB8AC3E}">
        <p14:creationId xmlns:p14="http://schemas.microsoft.com/office/powerpoint/2010/main" val="2892836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227</TotalTime>
  <Words>699</Words>
  <Application>Microsoft Office PowerPoint</Application>
  <PresentationFormat>شاشة عريضة</PresentationFormat>
  <Paragraphs>92</Paragraphs>
  <Slides>19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19</vt:i4>
      </vt:variant>
    </vt:vector>
  </HeadingPairs>
  <TitlesOfParts>
    <vt:vector size="25" baseType="lpstr">
      <vt:lpstr>Arial</vt:lpstr>
      <vt:lpstr>Century Gothic</vt:lpstr>
      <vt:lpstr>Open Sans</vt:lpstr>
      <vt:lpstr>Wingdings</vt:lpstr>
      <vt:lpstr>Wingdings 3</vt:lpstr>
      <vt:lpstr>أيون</vt:lpstr>
      <vt:lpstr>APPENDIX </vt:lpstr>
      <vt:lpstr>Appendix  </vt:lpstr>
      <vt:lpstr>Gross anatomy </vt:lpstr>
      <vt:lpstr>The tip of the appendix can have a variable position within the abdominal cavity </vt:lpstr>
      <vt:lpstr>عرض تقديمي في PowerPoint</vt:lpstr>
      <vt:lpstr>عرض تقديمي في PowerPoint</vt:lpstr>
      <vt:lpstr>Acute appendicitis </vt:lpstr>
      <vt:lpstr>Acute appendicitis</vt:lpstr>
      <vt:lpstr>عرض تقديمي في PowerPoint</vt:lpstr>
      <vt:lpstr>Epidemiology </vt:lpstr>
      <vt:lpstr>Clinical presentation </vt:lpstr>
      <vt:lpstr>General signs and symptoms include </vt:lpstr>
      <vt:lpstr>Lab testing often reveals leukocytosis and an elevated CRP, and an elevated bilirubin may also be present.</vt:lpstr>
      <vt:lpstr>Pathology </vt:lpstr>
      <vt:lpstr>عرض تقديمي في PowerPoint</vt:lpstr>
      <vt:lpstr>Treatment and prognosis </vt:lpstr>
      <vt:lpstr>عرض تقديمي في PowerPoint</vt:lpstr>
      <vt:lpstr>Complications </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alnaseem</dc:creator>
  <cp:lastModifiedBy>alnaseem</cp:lastModifiedBy>
  <cp:revision>8</cp:revision>
  <dcterms:created xsi:type="dcterms:W3CDTF">2025-01-22T18:18:20Z</dcterms:created>
  <dcterms:modified xsi:type="dcterms:W3CDTF">2025-02-06T06:37:42Z</dcterms:modified>
</cp:coreProperties>
</file>