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90" r:id="rId6"/>
    <p:sldId id="281" r:id="rId7"/>
    <p:sldId id="282" r:id="rId8"/>
    <p:sldId id="285" r:id="rId9"/>
    <p:sldId id="287" r:id="rId10"/>
    <p:sldId id="263" r:id="rId11"/>
    <p:sldId id="264" r:id="rId12"/>
    <p:sldId id="276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123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10/08/1446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10/08/1446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10/08/1446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</a:rPr>
              <a:t>Carbohydrates</a:t>
            </a:r>
            <a:endParaRPr lang="ar-IQ" sz="7200" dirty="0">
              <a:solidFill>
                <a:schemeClr val="bg1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 rtl="0"/>
            <a:r>
              <a:rPr lang="en-US" sz="6000" b="1" dirty="0" smtClean="0">
                <a:solidFill>
                  <a:schemeClr val="bg1"/>
                </a:solidFill>
              </a:rPr>
              <a:t>Lecture.3</a:t>
            </a:r>
            <a:endParaRPr lang="en-US" sz="6000" b="1" dirty="0">
              <a:solidFill>
                <a:schemeClr val="bg1"/>
              </a:solidFill>
            </a:endParaRPr>
          </a:p>
          <a:p>
            <a:pPr algn="ctr"/>
            <a:r>
              <a:rPr lang="ar-IQ" sz="6000" b="1" dirty="0" smtClean="0">
                <a:solidFill>
                  <a:schemeClr val="bg1"/>
                </a:solidFill>
              </a:rPr>
              <a:t>اعداد:</a:t>
            </a:r>
          </a:p>
          <a:p>
            <a:pPr algn="ctr"/>
            <a:r>
              <a:rPr lang="ar-IQ" sz="6000" b="1" dirty="0" smtClean="0">
                <a:solidFill>
                  <a:schemeClr val="bg1"/>
                </a:solidFill>
              </a:rPr>
              <a:t>د. مهدي حمزة منذور</a:t>
            </a:r>
            <a:endParaRPr lang="ar-IQ" sz="6000" b="1" dirty="0">
              <a:solidFill>
                <a:schemeClr val="bg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0241"/>
            <a:ext cx="1656184" cy="1264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52623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654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b="1" dirty="0"/>
              <a:t>Requirements of CHO:</a:t>
            </a:r>
          </a:p>
          <a:p>
            <a:pPr marL="0" indent="0" algn="l" rtl="0">
              <a:buNone/>
            </a:pPr>
            <a:r>
              <a:rPr lang="en-US" b="1" dirty="0"/>
              <a:t>Infants</a:t>
            </a:r>
            <a:r>
              <a:rPr lang="en-US" dirty="0"/>
              <a:t> 7---10 </a:t>
            </a:r>
            <a:r>
              <a:rPr lang="en-US" dirty="0" err="1"/>
              <a:t>gm</a:t>
            </a:r>
            <a:r>
              <a:rPr lang="en-US" dirty="0"/>
              <a:t> / </a:t>
            </a:r>
            <a:r>
              <a:rPr lang="en-US" dirty="0" err="1"/>
              <a:t>kgm</a:t>
            </a:r>
            <a:r>
              <a:rPr lang="en-US" dirty="0"/>
              <a:t> of body weight 40 % -- 60 % of </a:t>
            </a:r>
            <a:r>
              <a:rPr lang="en-US" dirty="0" smtClean="0"/>
              <a:t>total energy</a:t>
            </a:r>
            <a:endParaRPr lang="en-US" dirty="0"/>
          </a:p>
          <a:p>
            <a:pPr marL="0" indent="0" algn="l" rtl="0">
              <a:buNone/>
            </a:pPr>
            <a:r>
              <a:rPr lang="en-US" b="1" dirty="0"/>
              <a:t>Adult</a:t>
            </a:r>
            <a:r>
              <a:rPr lang="en-US" dirty="0"/>
              <a:t> 4---6 </a:t>
            </a:r>
            <a:r>
              <a:rPr lang="en-US" dirty="0" err="1"/>
              <a:t>gm</a:t>
            </a:r>
            <a:r>
              <a:rPr lang="en-US" dirty="0"/>
              <a:t> / </a:t>
            </a:r>
            <a:r>
              <a:rPr lang="en-US" dirty="0" err="1"/>
              <a:t>kgm</a:t>
            </a:r>
            <a:r>
              <a:rPr lang="en-US" dirty="0"/>
              <a:t> of body weight 50 % ---70 % of </a:t>
            </a:r>
            <a:r>
              <a:rPr lang="en-US" dirty="0" smtClean="0"/>
              <a:t>total energy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287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Deficiency </a:t>
            </a:r>
            <a:r>
              <a:rPr lang="en-US" b="1" dirty="0"/>
              <a:t>of carbohydrates </a:t>
            </a:r>
            <a:r>
              <a:rPr lang="en-US" b="1" dirty="0" smtClean="0"/>
              <a:t>causes:</a:t>
            </a:r>
          </a:p>
          <a:p>
            <a:pPr algn="l" rtl="0"/>
            <a:r>
              <a:rPr lang="en-US" dirty="0" smtClean="0"/>
              <a:t>weight </a:t>
            </a:r>
            <a:r>
              <a:rPr lang="en-US" dirty="0"/>
              <a:t>loss and </a:t>
            </a:r>
            <a:r>
              <a:rPr lang="en-US" dirty="0" smtClean="0"/>
              <a:t>fatigue, ketoacidosis.</a:t>
            </a:r>
          </a:p>
          <a:p>
            <a:pPr algn="l" rtl="0"/>
            <a:r>
              <a:rPr lang="en-US" dirty="0" smtClean="0"/>
              <a:t>To </a:t>
            </a:r>
            <a:r>
              <a:rPr lang="en-US" dirty="0"/>
              <a:t>prevent these effects, </a:t>
            </a:r>
            <a:r>
              <a:rPr lang="en-US" dirty="0" smtClean="0"/>
              <a:t>a minimum </a:t>
            </a:r>
            <a:r>
              <a:rPr lang="en-US" dirty="0"/>
              <a:t>of 50–100 grams of carbohydrates intake each day. </a:t>
            </a:r>
            <a:br>
              <a:rPr lang="en-US" dirty="0"/>
            </a:br>
            <a:r>
              <a:rPr lang="en-US" dirty="0" smtClean="0"/>
              <a:t>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2534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Thank you </a:t>
            </a:r>
            <a:endParaRPr lang="ar-IQ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89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Carbohydrates</a:t>
            </a:r>
            <a:r>
              <a:rPr lang="en-US" dirty="0"/>
              <a:t> </a:t>
            </a:r>
            <a:br>
              <a:rPr lang="en-US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Low" rt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dirty="0" smtClean="0">
                <a:latin typeface="Times New Roman"/>
                <a:ea typeface="Calibri"/>
                <a:cs typeface="Arial"/>
              </a:rPr>
              <a:t>Carbohydrates(CHO):</a:t>
            </a:r>
            <a:r>
              <a:rPr lang="en-US" sz="280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are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organic 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compounds composed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of carbon, hydrogen, and oxygen.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0" indent="0" algn="justLow" rt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dirty="0">
                <a:latin typeface="Times New Roman"/>
                <a:ea typeface="Calibri"/>
                <a:cs typeface="Arial"/>
              </a:rPr>
              <a:t>They play a significant role in providing cells with energy and supporting the normal functioning of the body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.</a:t>
            </a:r>
            <a:endParaRPr lang="en-US" sz="1800" dirty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6792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Sources of CHO:</a:t>
            </a:r>
            <a:br>
              <a:rPr lang="en-US" b="1" dirty="0"/>
            </a:br>
            <a:r>
              <a:rPr lang="en-US" b="1" dirty="0"/>
              <a:t>1. Plant sources:</a:t>
            </a:r>
            <a:br>
              <a:rPr lang="en-US" b="1" dirty="0"/>
            </a:br>
            <a:r>
              <a:rPr lang="en-US" dirty="0"/>
              <a:t>Starches, present in cereal, roots, tubers ex: rice, wheat, </a:t>
            </a:r>
            <a:r>
              <a:rPr lang="en-US" dirty="0" smtClean="0"/>
              <a:t>potato, beets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2. Animal sources: </a:t>
            </a:r>
            <a:r>
              <a:rPr lang="en-US" dirty="0"/>
              <a:t>Glycogen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219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Functions of CHO:</a:t>
            </a:r>
            <a:br>
              <a:rPr lang="en-US" b="1" dirty="0"/>
            </a:br>
            <a:r>
              <a:rPr lang="en-US" b="1" dirty="0"/>
              <a:t>1. </a:t>
            </a:r>
            <a:r>
              <a:rPr lang="en-US" dirty="0"/>
              <a:t>Supply body for energy 1gm gives 4 </a:t>
            </a:r>
            <a:r>
              <a:rPr lang="en-US" dirty="0" err="1"/>
              <a:t>cal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It stores </a:t>
            </a:r>
            <a:r>
              <a:rPr lang="en-US" dirty="0" smtClean="0"/>
              <a:t>in the liver </a:t>
            </a:r>
            <a:r>
              <a:rPr lang="en-US" dirty="0"/>
              <a:t>and muscles for use as needed.</a:t>
            </a:r>
            <a:br>
              <a:rPr lang="en-US" dirty="0"/>
            </a:br>
            <a:r>
              <a:rPr lang="en-US" b="1" dirty="0"/>
              <a:t>3. </a:t>
            </a:r>
            <a:r>
              <a:rPr lang="en-US" dirty="0"/>
              <a:t>Normal fat metabolism requires an adequate supply </a:t>
            </a:r>
            <a:r>
              <a:rPr lang="en-US" dirty="0" smtClean="0"/>
              <a:t>of carbohydrates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4</a:t>
            </a:r>
            <a:r>
              <a:rPr lang="en-US" dirty="0"/>
              <a:t>. Providing fiber in the diet. Dietary fiber is found in </a:t>
            </a:r>
            <a:r>
              <a:rPr lang="en-US" dirty="0" smtClean="0"/>
              <a:t>grains, vegetables</a:t>
            </a:r>
            <a:r>
              <a:rPr lang="en-US" dirty="0"/>
              <a:t>, and fruits.</a:t>
            </a:r>
            <a:br>
              <a:rPr lang="en-US" dirty="0"/>
            </a:br>
            <a:r>
              <a:rPr lang="en-US" b="1" dirty="0"/>
              <a:t>5. </a:t>
            </a:r>
            <a:r>
              <a:rPr lang="en-US" dirty="0"/>
              <a:t>Main source of energy for CNS is glucose.</a:t>
            </a:r>
            <a:br>
              <a:rPr lang="en-US" dirty="0"/>
            </a:br>
            <a:r>
              <a:rPr lang="en-US" b="1" dirty="0"/>
              <a:t>6. </a:t>
            </a:r>
            <a:r>
              <a:rPr lang="en-US" dirty="0" smtClean="0"/>
              <a:t>Add </a:t>
            </a:r>
            <a:r>
              <a:rPr lang="en-US" dirty="0"/>
              <a:t>flavor to the diet.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4034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pPr marL="0" indent="0" algn="l" rtl="0">
              <a:buNone/>
            </a:pPr>
            <a:r>
              <a:rPr lang="en-US" b="1" u="sng" dirty="0"/>
              <a:t>Classification of carbohydrates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1. Simple carbohydrates (sugars) and,</a:t>
            </a:r>
          </a:p>
          <a:p>
            <a:pPr marL="0" indent="0" algn="l" rtl="0">
              <a:buNone/>
            </a:pPr>
            <a:r>
              <a:rPr lang="en-US" dirty="0"/>
              <a:t>2. Complex carbohydrates (starches and </a:t>
            </a:r>
            <a:r>
              <a:rPr lang="en-US" dirty="0" err="1"/>
              <a:t>fibres</a:t>
            </a:r>
            <a:r>
              <a:rPr lang="en-US" dirty="0"/>
              <a:t>). </a:t>
            </a:r>
          </a:p>
          <a:p>
            <a:pPr marL="0" indent="0" algn="l" rtl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58475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Carbohydrates are classified according to the number of saccharides (sugar units), as follow:</a:t>
            </a:r>
            <a:endParaRPr lang="en-US" dirty="0"/>
          </a:p>
          <a:p>
            <a:pPr marL="0" indent="0" algn="l" rtl="0">
              <a:buNone/>
            </a:pPr>
            <a:r>
              <a:rPr lang="en-US" b="1" dirty="0" smtClean="0"/>
              <a:t>1- </a:t>
            </a:r>
            <a:r>
              <a:rPr lang="en-US" b="1" dirty="0" err="1" smtClean="0"/>
              <a:t>Monosaccharides</a:t>
            </a:r>
            <a:r>
              <a:rPr lang="en-US" dirty="0" smtClean="0"/>
              <a:t> </a:t>
            </a:r>
            <a:r>
              <a:rPr lang="en-US" dirty="0"/>
              <a:t>(simple sugars) </a:t>
            </a:r>
            <a:r>
              <a:rPr lang="en-US" dirty="0" smtClean="0"/>
              <a:t>include:</a:t>
            </a:r>
            <a:r>
              <a:rPr lang="en-US" sz="2400" b="1" dirty="0">
                <a:solidFill>
                  <a:prstClr val="black"/>
                </a:solidFill>
              </a:rPr>
              <a:t/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a) Glucose </a:t>
            </a:r>
            <a:r>
              <a:rPr lang="en-US" sz="2400" dirty="0">
                <a:solidFill>
                  <a:prstClr val="black"/>
                </a:solidFill>
              </a:rPr>
              <a:t>– “blood sugar” (usually found in grapes, corn and blood</a:t>
            </a:r>
            <a:r>
              <a:rPr lang="en-US" sz="2400" dirty="0" smtClean="0">
                <a:solidFill>
                  <a:prstClr val="black"/>
                </a:solidFill>
              </a:rPr>
              <a:t>).</a:t>
            </a:r>
            <a:r>
              <a:rPr lang="en-US" sz="2400" dirty="0">
                <a:solidFill>
                  <a:prstClr val="black"/>
                </a:solidFill>
              </a:rPr>
              <a:t/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b) Fructose </a:t>
            </a:r>
            <a:r>
              <a:rPr lang="en-US" sz="2400" dirty="0">
                <a:solidFill>
                  <a:prstClr val="black"/>
                </a:solidFill>
              </a:rPr>
              <a:t>– sweetest of simple sugar. Found in honey, fruits and vegetables.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c) </a:t>
            </a:r>
            <a:r>
              <a:rPr lang="en-US" sz="2400" b="1" dirty="0" err="1">
                <a:solidFill>
                  <a:prstClr val="black"/>
                </a:solidFill>
              </a:rPr>
              <a:t>Galactose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– not found in free foods. </a:t>
            </a:r>
            <a:r>
              <a:rPr lang="en-US" sz="2400" dirty="0" err="1">
                <a:solidFill>
                  <a:prstClr val="black"/>
                </a:solidFill>
              </a:rPr>
              <a:t>Galactose</a:t>
            </a:r>
            <a:r>
              <a:rPr lang="en-US" sz="2400" dirty="0">
                <a:solidFill>
                  <a:prstClr val="black"/>
                </a:solidFill>
              </a:rPr>
              <a:t> is a result when the lactose breakdown.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** </a:t>
            </a:r>
            <a:r>
              <a:rPr lang="en-US" sz="2400" b="1" dirty="0">
                <a:solidFill>
                  <a:prstClr val="black"/>
                </a:solidFill>
              </a:rPr>
              <a:t>Simple sugar are water soluble, and quickly absorb in the bloodstream ***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br>
              <a:rPr lang="en-US" sz="2400" dirty="0">
                <a:solidFill>
                  <a:prstClr val="black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4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2- Disaccharides</a:t>
            </a:r>
            <a:r>
              <a:rPr lang="en-US" dirty="0"/>
              <a:t> (double sugars) </a:t>
            </a:r>
            <a:r>
              <a:rPr lang="en-US" dirty="0" smtClean="0"/>
              <a:t>include: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a) Sucrose </a:t>
            </a:r>
            <a:r>
              <a:rPr lang="en-US" dirty="0"/>
              <a:t>– </a:t>
            </a:r>
            <a:r>
              <a:rPr lang="en-US" dirty="0" smtClean="0"/>
              <a:t>(</a:t>
            </a:r>
            <a:r>
              <a:rPr lang="en-US" dirty="0"/>
              <a:t>glucose +</a:t>
            </a:r>
            <a:r>
              <a:rPr lang="en-US" dirty="0" smtClean="0"/>
              <a:t> </a:t>
            </a:r>
            <a:r>
              <a:rPr lang="en-US" dirty="0"/>
              <a:t>fructose) ordinary table </a:t>
            </a:r>
            <a:r>
              <a:rPr lang="en-US" dirty="0" smtClean="0"/>
              <a:t>sugar.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b) Lactose </a:t>
            </a:r>
            <a:r>
              <a:rPr lang="en-US" dirty="0"/>
              <a:t>– </a:t>
            </a:r>
            <a:r>
              <a:rPr lang="en-US" dirty="0" smtClean="0"/>
              <a:t>(</a:t>
            </a:r>
            <a:r>
              <a:rPr lang="en-US" dirty="0"/>
              <a:t>glucose </a:t>
            </a:r>
            <a:r>
              <a:rPr lang="en-US" dirty="0" smtClean="0"/>
              <a:t>+ </a:t>
            </a:r>
            <a:r>
              <a:rPr lang="en-US" dirty="0" err="1"/>
              <a:t>galactose</a:t>
            </a:r>
            <a:r>
              <a:rPr lang="en-US" dirty="0"/>
              <a:t>) “milk sugar” </a:t>
            </a:r>
            <a:br>
              <a:rPr lang="en-US" dirty="0"/>
            </a:br>
            <a:r>
              <a:rPr lang="en-US" b="1" dirty="0"/>
              <a:t>c) Maltose </a:t>
            </a:r>
            <a:r>
              <a:rPr lang="en-US" dirty="0"/>
              <a:t>– (</a:t>
            </a:r>
            <a:r>
              <a:rPr lang="en-US" dirty="0" smtClean="0"/>
              <a:t>glucose+</a:t>
            </a:r>
            <a:r>
              <a:rPr lang="en-US" dirty="0"/>
              <a:t> </a:t>
            </a:r>
            <a:r>
              <a:rPr lang="en-US" dirty="0" smtClean="0"/>
              <a:t>glucose) (malt </a:t>
            </a:r>
            <a:r>
              <a:rPr lang="en-US" dirty="0"/>
              <a:t>sugar).</a:t>
            </a:r>
            <a:endParaRPr lang="ar-IQ" dirty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b="1" dirty="0"/>
              <a:t>3- Polysaccharides</a:t>
            </a:r>
            <a:r>
              <a:rPr lang="en-US" dirty="0"/>
              <a:t> (complex sugars) </a:t>
            </a:r>
            <a:r>
              <a:rPr lang="en-US" dirty="0" smtClean="0"/>
              <a:t>include:</a:t>
            </a:r>
          </a:p>
          <a:p>
            <a:pPr algn="l" rtl="0"/>
            <a:r>
              <a:rPr lang="en-US" b="1" dirty="0"/>
              <a:t>a) Starch </a:t>
            </a:r>
            <a:r>
              <a:rPr lang="en-US" dirty="0" smtClean="0"/>
              <a:t>– ex: </a:t>
            </a:r>
            <a:r>
              <a:rPr lang="en-US" dirty="0"/>
              <a:t>rice, wheat, corn, carrots and potatoes.</a:t>
            </a:r>
            <a:br>
              <a:rPr lang="en-US" dirty="0"/>
            </a:br>
            <a:r>
              <a:rPr lang="en-US" b="1" dirty="0" smtClean="0"/>
              <a:t>b</a:t>
            </a:r>
            <a:r>
              <a:rPr lang="en-US" b="1" dirty="0"/>
              <a:t>) </a:t>
            </a:r>
            <a:r>
              <a:rPr lang="en-US" b="1" dirty="0" err="1"/>
              <a:t>Dextrins</a:t>
            </a:r>
            <a:r>
              <a:rPr lang="en-US" b="1" dirty="0"/>
              <a:t> </a:t>
            </a:r>
            <a:r>
              <a:rPr lang="en-US" dirty="0"/>
              <a:t>– formed by the breakdown of starch.</a:t>
            </a:r>
            <a:br>
              <a:rPr lang="en-US" dirty="0"/>
            </a:br>
            <a:r>
              <a:rPr lang="en-US" b="1" dirty="0" smtClean="0"/>
              <a:t>c) cellulose (fiber) </a:t>
            </a:r>
            <a:r>
              <a:rPr lang="en-US" dirty="0" smtClean="0"/>
              <a:t>– Non-digestible by humans. They lower the blood glucose level of people with diabetes.</a:t>
            </a:r>
          </a:p>
          <a:p>
            <a:pPr algn="l" rtl="0"/>
            <a:r>
              <a:rPr lang="en-US" b="1" dirty="0" smtClean="0"/>
              <a:t>d) Glycogen </a:t>
            </a:r>
            <a:r>
              <a:rPr lang="en-US" dirty="0" smtClean="0"/>
              <a:t>– “animal starch”. </a:t>
            </a:r>
          </a:p>
          <a:p>
            <a:pPr marL="0" indent="0" algn="l" rtl="0">
              <a:buNone/>
            </a:pPr>
            <a:endParaRPr lang="ar-IQ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51172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Dietary fiber</a:t>
            </a:r>
            <a:br>
              <a:rPr lang="en-US" b="1" dirty="0" smtClean="0"/>
            </a:br>
            <a:r>
              <a:rPr lang="en-US" dirty="0" smtClean="0"/>
              <a:t>is a complex mixture of plant materials that are resistant to breakdown (digestion) by the human digestive enzymes.</a:t>
            </a:r>
            <a:br>
              <a:rPr lang="en-US" dirty="0" smtClean="0"/>
            </a:br>
            <a:r>
              <a:rPr lang="en-US" b="1" dirty="0" smtClean="0"/>
              <a:t>Fiber has two forms:</a:t>
            </a:r>
            <a:br>
              <a:rPr lang="en-US" b="1" dirty="0" smtClean="0"/>
            </a:br>
            <a:r>
              <a:rPr lang="en-US" b="1" dirty="0" smtClean="0"/>
              <a:t>1. Insoluble fibers: </a:t>
            </a:r>
            <a:r>
              <a:rPr lang="en-US" dirty="0" smtClean="0"/>
              <a:t>found </a:t>
            </a:r>
            <a:r>
              <a:rPr lang="en-US" dirty="0"/>
              <a:t>in whole-grain products such as whole-wheat bread. Insoluble fiber means it does not dissolve in </a:t>
            </a:r>
            <a:r>
              <a:rPr lang="en-US" dirty="0" smtClean="0"/>
              <a:t>water.</a:t>
            </a:r>
            <a:endParaRPr lang="en-US" b="1" dirty="0" smtClean="0"/>
          </a:p>
          <a:p>
            <a:pPr algn="l" rtl="0"/>
            <a:r>
              <a:rPr lang="en-US" dirty="0"/>
              <a:t>promotes normal </a:t>
            </a:r>
            <a:r>
              <a:rPr lang="en-US" dirty="0" smtClean="0"/>
              <a:t>elimination, </a:t>
            </a:r>
            <a:r>
              <a:rPr lang="en-US" dirty="0"/>
              <a:t>helps to satisfy appetite by creating a full </a:t>
            </a:r>
            <a:r>
              <a:rPr lang="en-US" dirty="0" smtClean="0"/>
              <a:t>feeling, and </a:t>
            </a:r>
            <a:r>
              <a:rPr lang="en-US" dirty="0"/>
              <a:t>bacteria generally do not grow and produce intestinal gas.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3450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Soluble fibers: </a:t>
            </a:r>
            <a:r>
              <a:rPr lang="en-US" dirty="0" smtClean="0"/>
              <a:t>fibers </a:t>
            </a:r>
            <a:r>
              <a:rPr lang="en-US" dirty="0"/>
              <a:t>found in fruits, vegetables, dry beans and peas, and some cereals such as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beans a</a:t>
            </a:r>
            <a:r>
              <a:rPr lang="en-US" dirty="0" smtClean="0"/>
              <a:t>nd oats</a:t>
            </a:r>
            <a:r>
              <a:rPr lang="en-US" dirty="0"/>
              <a:t>.</a:t>
            </a:r>
          </a:p>
          <a:p>
            <a:pPr marL="0" indent="0" algn="l" rtl="0">
              <a:buNone/>
            </a:pPr>
            <a:r>
              <a:rPr lang="en-US" b="1" dirty="0"/>
              <a:t>Importance of Soluble </a:t>
            </a:r>
            <a:r>
              <a:rPr lang="en-US" b="1" dirty="0" smtClean="0"/>
              <a:t>fibers:</a:t>
            </a:r>
            <a:r>
              <a:rPr lang="en-US" dirty="0" smtClean="0"/>
              <a:t> play </a:t>
            </a:r>
            <a:r>
              <a:rPr lang="en-US" dirty="0"/>
              <a:t>a role in reducing the level of cholesterol in the blood and It seems to bind up cholesterol allowing it to be eliminated with the </a:t>
            </a:r>
            <a:r>
              <a:rPr lang="en-US" dirty="0" smtClean="0"/>
              <a:t>stool. </a:t>
            </a:r>
          </a:p>
          <a:p>
            <a:pPr marL="0" indent="0" algn="l" rtl="0">
              <a:buNone/>
            </a:pPr>
            <a:r>
              <a:rPr lang="en-US" b="1" dirty="0" smtClean="0"/>
              <a:t>Disadvantages of </a:t>
            </a:r>
            <a:r>
              <a:rPr lang="en-US" b="1" dirty="0"/>
              <a:t>Dietary </a:t>
            </a:r>
            <a:r>
              <a:rPr lang="en-US" b="1" dirty="0" smtClean="0"/>
              <a:t>Fibers: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1. </a:t>
            </a:r>
            <a:r>
              <a:rPr lang="en-US" dirty="0"/>
              <a:t>Decrease absorption of some minerals and trace elements.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Intestinal bacteria ferment some fibers causing flatulence and abdominal discomfort. </a:t>
            </a:r>
            <a:br>
              <a:rPr lang="en-US" dirty="0"/>
            </a:br>
            <a:endParaRPr lang="en-US" dirty="0"/>
          </a:p>
          <a:p>
            <a:pPr marL="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Requirements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dietary fiber = 20 – 25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gms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/ day OR 7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mar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1000 kcal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034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510</TotalTime>
  <Words>240</Words>
  <Application>Microsoft Office PowerPoint</Application>
  <PresentationFormat>عرض على الشاشة (4:3)</PresentationFormat>
  <Paragraphs>33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20" baseType="lpstr">
      <vt:lpstr>Arial</vt:lpstr>
      <vt:lpstr>Calibri</vt:lpstr>
      <vt:lpstr>Constantia</vt:lpstr>
      <vt:lpstr>Majalla UI</vt:lpstr>
      <vt:lpstr>Times New Roman</vt:lpstr>
      <vt:lpstr>Traditional Arabic</vt:lpstr>
      <vt:lpstr>Wingdings 2</vt:lpstr>
      <vt:lpstr>تدفق</vt:lpstr>
      <vt:lpstr>Carbohydrates</vt:lpstr>
      <vt:lpstr>Carbohydrates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Maher</cp:lastModifiedBy>
  <cp:revision>31</cp:revision>
  <dcterms:created xsi:type="dcterms:W3CDTF">2023-02-22T20:17:15Z</dcterms:created>
  <dcterms:modified xsi:type="dcterms:W3CDTF">2025-02-08T15:59:51Z</dcterms:modified>
</cp:coreProperties>
</file>