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26" r:id="rId3"/>
    <p:sldId id="327" r:id="rId4"/>
    <p:sldId id="328" r:id="rId5"/>
    <p:sldId id="329" r:id="rId6"/>
    <p:sldId id="330" r:id="rId7"/>
    <p:sldId id="347" r:id="rId8"/>
    <p:sldId id="333" r:id="rId9"/>
    <p:sldId id="334" r:id="rId10"/>
    <p:sldId id="335" r:id="rId11"/>
    <p:sldId id="331" r:id="rId12"/>
    <p:sldId id="336" r:id="rId13"/>
    <p:sldId id="348" r:id="rId14"/>
    <p:sldId id="337" r:id="rId15"/>
    <p:sldId id="338" r:id="rId16"/>
    <p:sldId id="339" r:id="rId17"/>
    <p:sldId id="341" r:id="rId18"/>
    <p:sldId id="342" r:id="rId19"/>
    <p:sldId id="343" r:id="rId20"/>
    <p:sldId id="344" r:id="rId21"/>
    <p:sldId id="345" r:id="rId22"/>
    <p:sldId id="346" r:id="rId23"/>
    <p:sldId id="34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lang="en-US"/>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BEB6E5C-962E-4CF2-8B86-B5F2696988B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BEB6E5C-962E-4CF2-8B86-B5F2696988B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lang="en-US"/>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BEB6E5C-962E-4CF2-8B86-B5F2696988B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BEB6E5C-962E-4CF2-8B86-B5F2696988B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BEB6E5C-962E-4CF2-8B86-B5F2696988B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lang="en-US"/>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BEB6E5C-962E-4CF2-8B86-B5F2696988B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lang="en-US"/>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905001" y="689548"/>
            <a:ext cx="8329031" cy="2053652"/>
          </a:xfrm>
        </p:spPr>
        <p:txBody>
          <a:bodyPr/>
          <a:lstStyle/>
          <a:p>
            <a:pPr>
              <a:lnSpc>
                <a:spcPct val="200000"/>
              </a:lnSpc>
            </a:pPr>
            <a:r>
              <a:rPr lang="en-US" sz="2400" dirty="0">
                <a:solidFill>
                  <a:schemeClr val="tx2"/>
                </a:solidFill>
                <a:latin typeface="+mn-lt"/>
                <a:ea typeface="+mn-ea"/>
                <a:cs typeface="+mn-cs"/>
              </a:rPr>
              <a:t>Al-</a:t>
            </a:r>
            <a:r>
              <a:rPr lang="en-US" sz="2400" dirty="0" err="1">
                <a:solidFill>
                  <a:schemeClr val="tx2"/>
                </a:solidFill>
                <a:latin typeface="+mn-lt"/>
                <a:ea typeface="+mn-ea"/>
                <a:cs typeface="+mn-cs"/>
              </a:rPr>
              <a:t>Mustaqbal</a:t>
            </a:r>
            <a:r>
              <a:rPr lang="en-US" sz="2400" dirty="0">
                <a:solidFill>
                  <a:schemeClr val="tx2"/>
                </a:solidFill>
                <a:latin typeface="+mn-lt"/>
                <a:ea typeface="+mn-ea"/>
                <a:cs typeface="+mn-cs"/>
              </a:rPr>
              <a:t> University.</a:t>
            </a:r>
            <a:br>
              <a:rPr lang="en-US" sz="2400" dirty="0">
                <a:solidFill>
                  <a:schemeClr val="tx2"/>
                </a:solidFill>
                <a:latin typeface="+mn-lt"/>
                <a:ea typeface="+mn-ea"/>
                <a:cs typeface="+mn-cs"/>
              </a:rPr>
            </a:br>
            <a:r>
              <a:rPr lang="en-US" sz="2400" dirty="0">
                <a:solidFill>
                  <a:schemeClr val="tx2"/>
                </a:solidFill>
                <a:latin typeface="+mn-lt"/>
                <a:ea typeface="+mn-ea"/>
                <a:cs typeface="+mn-cs"/>
              </a:rPr>
              <a:t>College of Engineering and Engineering Technologies.</a:t>
            </a:r>
            <a:br>
              <a:rPr lang="en-US" sz="2400" dirty="0">
                <a:solidFill>
                  <a:schemeClr val="tx2"/>
                </a:solidFill>
                <a:latin typeface="+mn-lt"/>
                <a:ea typeface="+mn-ea"/>
                <a:cs typeface="+mn-cs"/>
              </a:rPr>
            </a:br>
            <a:r>
              <a:rPr lang="en-US" sz="2400" dirty="0">
                <a:solidFill>
                  <a:schemeClr val="tx2"/>
                </a:solidFill>
                <a:latin typeface="+mn-lt"/>
                <a:ea typeface="+mn-ea"/>
                <a:cs typeface="+mn-cs"/>
              </a:rPr>
              <a:t>Biomedical Engineering Department.</a:t>
            </a:r>
            <a:endParaRPr lang="en-US" sz="2400" dirty="0">
              <a:solidFill>
                <a:schemeClr val="tx2"/>
              </a:solidFill>
              <a:latin typeface="+mn-lt"/>
              <a:ea typeface="+mn-ea"/>
              <a:cs typeface="+mn-cs"/>
            </a:endParaRP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solidFill>
                  <a:schemeClr val="tx2"/>
                </a:solidFill>
              </a:rPr>
              <a:t>Subject: </a:t>
            </a:r>
            <a:r>
              <a:rPr lang="en-US" sz="2400" b="1" dirty="0">
                <a:solidFill>
                  <a:schemeClr val="tx2"/>
                </a:solidFill>
              </a:rPr>
              <a:t> </a:t>
            </a:r>
            <a:r>
              <a:rPr lang="en-US" sz="2400" dirty="0">
                <a:solidFill>
                  <a:schemeClr val="tx2"/>
                </a:solidFill>
              </a:rPr>
              <a:t>laboratory instrumentation </a:t>
            </a:r>
            <a:endParaRPr lang="en-US" sz="2400" dirty="0">
              <a:solidFill>
                <a:schemeClr val="tx2"/>
              </a:solidFill>
            </a:endParaRPr>
          </a:p>
          <a:p>
            <a:pPr algn="just">
              <a:lnSpc>
                <a:spcPct val="200000"/>
              </a:lnSpc>
            </a:pPr>
            <a:r>
              <a:rPr lang="en-US" sz="2400" b="1" i="1" u="sng" dirty="0">
                <a:solidFill>
                  <a:schemeClr val="tx2"/>
                </a:solidFill>
              </a:rPr>
              <a:t>Class : </a:t>
            </a:r>
            <a:r>
              <a:rPr lang="en-US" sz="2400" dirty="0">
                <a:solidFill>
                  <a:schemeClr val="tx2"/>
                </a:solidFill>
              </a:rPr>
              <a:t>4</a:t>
            </a:r>
            <a:r>
              <a:rPr lang="en-US" sz="2400" baseline="30000" dirty="0" err="1">
                <a:solidFill>
                  <a:schemeClr val="tx2"/>
                </a:solidFill>
              </a:rPr>
              <a:t>th</a:t>
            </a:r>
            <a:endParaRPr lang="en-US" sz="2400" dirty="0">
              <a:solidFill>
                <a:schemeClr val="tx2"/>
              </a:solidFill>
            </a:endParaRPr>
          </a:p>
          <a:p>
            <a:pPr algn="just">
              <a:lnSpc>
                <a:spcPct val="200000"/>
              </a:lnSpc>
            </a:pPr>
            <a:r>
              <a:rPr lang="en-US" sz="2400" b="1" i="1" u="sng" dirty="0">
                <a:solidFill>
                  <a:schemeClr val="tx2"/>
                </a:solidFill>
              </a:rPr>
              <a:t>Lecture: </a:t>
            </a:r>
            <a:r>
              <a:rPr lang="en-US" sz="2400" b="1" i="1" dirty="0">
                <a:solidFill>
                  <a:schemeClr val="tx2"/>
                </a:solidFill>
              </a:rPr>
              <a:t> 2</a:t>
            </a:r>
            <a:endParaRPr lang="en-US" sz="2400" b="1" i="1" dirty="0">
              <a:solidFill>
                <a:schemeClr val="tx2"/>
              </a:solidFill>
            </a:endParaRPr>
          </a:p>
          <a:p>
            <a:pPr algn="just">
              <a:lnSpc>
                <a:spcPct val="200000"/>
              </a:lnSpc>
            </a:pPr>
            <a:r>
              <a:rPr lang="en-US" sz="2400" b="1" i="1" dirty="0">
                <a:solidFill>
                  <a:schemeClr val="tx2"/>
                </a:solidFill>
              </a:rPr>
              <a:t>By: </a:t>
            </a:r>
            <a:r>
              <a:rPr lang="en-US" sz="2400" b="1" i="1" dirty="0" err="1">
                <a:solidFill>
                  <a:schemeClr val="tx2"/>
                </a:solidFill>
              </a:rPr>
              <a:t>Zainab</a:t>
            </a:r>
            <a:r>
              <a:rPr lang="en-US" sz="2400" b="1" i="1" dirty="0">
                <a:solidFill>
                  <a:schemeClr val="tx2"/>
                </a:solidFill>
              </a:rPr>
              <a:t>  </a:t>
            </a:r>
            <a:r>
              <a:rPr lang="en-US" sz="2400" b="1" i="1" dirty="0" err="1">
                <a:solidFill>
                  <a:schemeClr val="tx2"/>
                </a:solidFill>
              </a:rPr>
              <a:t>Sattar</a:t>
            </a:r>
            <a:r>
              <a:rPr lang="en-US" sz="2400" b="1" i="1" dirty="0">
                <a:solidFill>
                  <a:schemeClr val="tx2"/>
                </a:solidFill>
              </a:rPr>
              <a:t>  </a:t>
            </a:r>
            <a:r>
              <a:rPr lang="en-US" sz="2400" b="1" i="1" dirty="0" err="1">
                <a:solidFill>
                  <a:schemeClr val="tx2"/>
                </a:solidFill>
              </a:rPr>
              <a:t>Jabbar</a:t>
            </a:r>
            <a:r>
              <a:rPr lang="en-US" sz="2400" b="1" i="1" dirty="0">
                <a:solidFill>
                  <a:schemeClr val="tx2"/>
                </a:solidFill>
              </a:rPr>
              <a:t>    M.SC. IN BME</a:t>
            </a:r>
            <a:endParaRPr lang="en-US" sz="2400" b="1" i="1" dirty="0">
              <a:solidFill>
                <a:schemeClr val="tx2"/>
              </a:solidFill>
            </a:endParaRPr>
          </a:p>
          <a:p>
            <a:pPr algn="just">
              <a:lnSpc>
                <a:spcPct val="200000"/>
              </a:lnSpc>
            </a:pPr>
            <a:endParaRPr lang="en-US" sz="2400" dirty="0">
              <a:solidFill>
                <a:schemeClr val="tx2"/>
              </a:solidFill>
            </a:endParaRPr>
          </a:p>
        </p:txBody>
      </p:sp>
      <p:sp>
        <p:nvSpPr>
          <p:cNvPr id="7" name="Rectangle 6"/>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p:cNvPicPr>
            <a:picLocks noChangeAspect="1"/>
          </p:cNvPicPr>
          <p:nvPr/>
        </p:nvPicPr>
        <p:blipFill>
          <a:blip r:embed="rId1"/>
          <a:stretch>
            <a:fillRect/>
          </a:stretch>
        </p:blipFill>
        <p:spPr>
          <a:xfrm>
            <a:off x="10414376" y="1828800"/>
            <a:ext cx="1586260" cy="1586260"/>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0" y="177801"/>
            <a:ext cx="9785349" cy="1239837"/>
          </a:xfrm>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Design of centrifuges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64039" y="1910946"/>
            <a:ext cx="4631961" cy="4957997"/>
          </a:xfrm>
        </p:spPr>
        <p:txBody>
          <a:bodyPr/>
          <a:lstStyle/>
          <a:p>
            <a:pPr marL="0" indent="0">
              <a:buNone/>
            </a:pPr>
            <a:r>
              <a:rPr lang="en-US" b="0" i="0" dirty="0">
                <a:solidFill>
                  <a:srgbClr val="FF0000"/>
                </a:solidFill>
                <a:effectLst/>
                <a:latin typeface="Verdana" panose="020B0604030504040204" pitchFamily="34" charset="0"/>
              </a:rPr>
              <a:t>The centrifuge consists of: </a:t>
            </a:r>
            <a:endParaRPr lang="en-US" dirty="0">
              <a:solidFill>
                <a:schemeClr val="tx2"/>
              </a:solidFill>
              <a:latin typeface="Verdana" panose="020B0604030504040204" pitchFamily="34" charset="0"/>
            </a:endParaRPr>
          </a:p>
          <a:p>
            <a:pPr marL="514350" indent="-514350">
              <a:buFont typeface="+mj-lt"/>
              <a:buAutoNum type="arabicPeriod"/>
            </a:pPr>
            <a:r>
              <a:rPr lang="en-US" dirty="0">
                <a:solidFill>
                  <a:schemeClr val="tx2"/>
                </a:solidFill>
                <a:latin typeface="Verdana" panose="020B0604030504040204" pitchFamily="34" charset="0"/>
              </a:rPr>
              <a:t>Lid.</a:t>
            </a:r>
            <a:endParaRPr lang="en-US" dirty="0">
              <a:solidFill>
                <a:schemeClr val="tx2"/>
              </a:solidFill>
              <a:latin typeface="Verdana" panose="020B0604030504040204" pitchFamily="34" charset="0"/>
            </a:endParaRPr>
          </a:p>
          <a:p>
            <a:pPr marL="514350" indent="-514350">
              <a:buFont typeface="+mj-lt"/>
              <a:buAutoNum type="arabicPeriod"/>
            </a:pPr>
            <a:r>
              <a:rPr lang="en-US" dirty="0">
                <a:solidFill>
                  <a:schemeClr val="tx2"/>
                </a:solidFill>
                <a:latin typeface="Verdana" panose="020B0604030504040204" pitchFamily="34" charset="0"/>
              </a:rPr>
              <a:t>A</a:t>
            </a:r>
            <a:r>
              <a:rPr lang="en-US" b="0" i="0" dirty="0">
                <a:solidFill>
                  <a:schemeClr val="tx2"/>
                </a:solidFill>
                <a:effectLst/>
                <a:latin typeface="Verdana" panose="020B0604030504040204" pitchFamily="34" charset="0"/>
              </a:rPr>
              <a:t> motor.</a:t>
            </a:r>
            <a:endParaRPr lang="en-US" b="0" i="0" dirty="0">
              <a:solidFill>
                <a:schemeClr val="tx2"/>
              </a:solidFill>
              <a:effectLst/>
              <a:latin typeface="Verdana" panose="020B0604030504040204" pitchFamily="34" charset="0"/>
            </a:endParaRPr>
          </a:p>
          <a:p>
            <a:pPr marL="514350" indent="-514350">
              <a:buFont typeface="+mj-lt"/>
              <a:buAutoNum type="arabicPeriod"/>
            </a:pPr>
            <a:r>
              <a:rPr lang="en-US" dirty="0">
                <a:solidFill>
                  <a:schemeClr val="tx2"/>
                </a:solidFill>
                <a:latin typeface="Verdana" panose="020B0604030504040204" pitchFamily="34" charset="0"/>
              </a:rPr>
              <a:t>A</a:t>
            </a:r>
            <a:r>
              <a:rPr lang="en-US" b="0" i="0" dirty="0">
                <a:solidFill>
                  <a:schemeClr val="tx2"/>
                </a:solidFill>
                <a:effectLst/>
                <a:latin typeface="Verdana" panose="020B0604030504040204" pitchFamily="34" charset="0"/>
              </a:rPr>
              <a:t> holder for the tubes which is called rotor. </a:t>
            </a:r>
            <a:endParaRPr lang="en-US" b="0" i="0" dirty="0">
              <a:solidFill>
                <a:schemeClr val="tx2"/>
              </a:solidFill>
              <a:effectLst/>
              <a:latin typeface="Verdana" panose="020B0604030504040204" pitchFamily="34" charset="0"/>
            </a:endParaRPr>
          </a:p>
          <a:p>
            <a:pPr marL="514350" indent="-514350">
              <a:buFont typeface="+mj-lt"/>
              <a:buAutoNum type="arabicPeriod"/>
            </a:pPr>
            <a:r>
              <a:rPr lang="en-US" dirty="0">
                <a:solidFill>
                  <a:schemeClr val="tx2"/>
                </a:solidFill>
                <a:latin typeface="Verdana" panose="020B0604030504040204" pitchFamily="34" charset="0"/>
              </a:rPr>
              <a:t>C</a:t>
            </a:r>
            <a:r>
              <a:rPr lang="en-US" b="0" i="0" dirty="0">
                <a:solidFill>
                  <a:schemeClr val="tx2"/>
                </a:solidFill>
                <a:effectLst/>
                <a:latin typeface="Verdana" panose="020B0604030504040204" pitchFamily="34" charset="0"/>
              </a:rPr>
              <a:t>ontrol electronics.</a:t>
            </a:r>
            <a:endParaRPr lang="en-US" b="0" i="0" dirty="0">
              <a:solidFill>
                <a:schemeClr val="tx2"/>
              </a:solidFill>
              <a:effectLst/>
              <a:latin typeface="Verdana" panose="020B0604030504040204" pitchFamily="34" charset="0"/>
            </a:endParaRPr>
          </a:p>
          <a:p>
            <a:endParaRPr lang="en-US" dirty="0">
              <a:solidFill>
                <a:schemeClr val="tx2"/>
              </a:solidFill>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86525" y="1722203"/>
            <a:ext cx="5325723" cy="49579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2" y="507585"/>
            <a:ext cx="9785349" cy="1239837"/>
          </a:xfrm>
        </p:spPr>
        <p:txBody>
          <a:bodyPr>
            <a:normAutofit/>
          </a:bodyPr>
          <a:lstStyle/>
          <a:p>
            <a:pPr algn="ctr"/>
            <a:r>
              <a:rPr lang="en-US" sz="4000" b="0" i="0" dirty="0">
                <a:solidFill>
                  <a:srgbClr val="0068D3"/>
                </a:solidFill>
                <a:effectLst/>
                <a:latin typeface="Verdana" panose="020B0604030504040204" pitchFamily="34" charset="0"/>
              </a:rPr>
              <a:t>Motor</a:t>
            </a:r>
            <a:br>
              <a:rPr lang="en-US" sz="4000" b="0" i="0" dirty="0">
                <a:solidFill>
                  <a:srgbClr val="0068D3"/>
                </a:solidFill>
                <a:effectLst/>
                <a:latin typeface="Verdana" panose="020B0604030504040204" pitchFamily="34" charset="0"/>
              </a:rPr>
            </a:br>
            <a:endParaRPr lang="en-US" sz="4000" dirty="0"/>
          </a:p>
        </p:txBody>
      </p:sp>
      <p:sp>
        <p:nvSpPr>
          <p:cNvPr id="3" name="Content Placeholder 2"/>
          <p:cNvSpPr>
            <a:spLocks noGrp="1"/>
          </p:cNvSpPr>
          <p:nvPr>
            <p:ph idx="1"/>
          </p:nvPr>
        </p:nvSpPr>
        <p:spPr>
          <a:xfrm>
            <a:off x="1319134" y="1600200"/>
            <a:ext cx="6430782" cy="5257800"/>
          </a:xfrm>
        </p:spPr>
        <p:txBody>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The centrifuges strong core component that generates the spin is the motor.</a:t>
            </a:r>
            <a:endParaRPr lang="en-US"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Most centrifuges run with a universal motor. That is a single-phase motor, where the stator's field winding and the rotor winding are connected in series through a commutator.</a:t>
            </a:r>
            <a:endParaRPr lang="en-US"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33634" y="1885844"/>
            <a:ext cx="2945567" cy="2590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2" y="405621"/>
            <a:ext cx="9785349" cy="646658"/>
          </a:xfrm>
        </p:spPr>
        <p:txBody>
          <a:bodyPr>
            <a:normAutofit/>
          </a:bodyPr>
          <a:lstStyle/>
          <a:p>
            <a:pPr algn="ctr"/>
            <a:r>
              <a:rPr lang="en-US" sz="4000" dirty="0">
                <a:solidFill>
                  <a:srgbClr val="0070C0"/>
                </a:solidFill>
                <a:latin typeface="Times New Roman" panose="02020603050405020304" pitchFamily="18" charset="0"/>
                <a:cs typeface="Times New Roman" panose="02020603050405020304" pitchFamily="18" charset="0"/>
              </a:rPr>
              <a:t>R</a:t>
            </a:r>
            <a:r>
              <a:rPr lang="en-US" sz="4000" b="0" i="0" dirty="0">
                <a:solidFill>
                  <a:srgbClr val="0070C0"/>
                </a:solidFill>
                <a:effectLst/>
                <a:latin typeface="Times New Roman" panose="02020603050405020304" pitchFamily="18" charset="0"/>
                <a:cs typeface="Times New Roman" panose="02020603050405020304" pitchFamily="18" charset="0"/>
              </a:rPr>
              <a:t>otor</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22531" y="1115726"/>
            <a:ext cx="6190938" cy="5336653"/>
          </a:xfrm>
        </p:spPr>
        <p:txBody>
          <a:bodyPr>
            <a:norm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The rotor is connected directly to the motor shaft. </a:t>
            </a:r>
            <a:endParaRPr lang="en-US"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The rotating components are supported by the motor shaft.</a:t>
            </a:r>
            <a:endParaRPr lang="en-US"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Rotors in centrifuges are the motor devices that house the tubes with the samples. </a:t>
            </a:r>
            <a:endParaRPr lang="en-US"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Centrifuge rotors are designed to generate rotation speed that can bring about the separation of components in a sample. </a:t>
            </a:r>
            <a:endParaRPr lang="en-US" dirty="0">
              <a:solidFill>
                <a:schemeClr val="tx2"/>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7874001" y="2281471"/>
            <a:ext cx="3505200" cy="3524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0" y="194874"/>
            <a:ext cx="9785349" cy="824459"/>
          </a:xfrm>
        </p:spPr>
        <p:txBody>
          <a:bodyPr>
            <a:noAutofit/>
          </a:bodyPr>
          <a:lstStyle/>
          <a:p>
            <a:pPr algn="ctr"/>
            <a:br>
              <a:rPr lang="en-US" sz="4000" b="0" i="0" dirty="0">
                <a:solidFill>
                  <a:srgbClr val="0068D3"/>
                </a:solidFill>
                <a:effectLst/>
                <a:latin typeface="Times New Roman" panose="02020603050405020304" pitchFamily="18" charset="0"/>
                <a:cs typeface="Times New Roman" panose="02020603050405020304" pitchFamily="18" charset="0"/>
              </a:rPr>
            </a:br>
            <a:r>
              <a:rPr lang="en-US" sz="4000" b="0" i="0" dirty="0">
                <a:solidFill>
                  <a:srgbClr val="0068D3"/>
                </a:solidFill>
                <a:effectLst/>
                <a:latin typeface="Times New Roman" panose="02020603050405020304" pitchFamily="18" charset="0"/>
                <a:cs typeface="Times New Roman" panose="02020603050405020304" pitchFamily="18" charset="0"/>
              </a:rPr>
              <a:t>Control unit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44184" y="1019333"/>
            <a:ext cx="10598046" cy="5838667"/>
          </a:xfrm>
        </p:spPr>
        <p:txBody>
          <a:bodyPr/>
          <a:lstStyle/>
          <a:p>
            <a:pPr marL="0" indent="0" algn="just">
              <a:buNone/>
            </a:pPr>
            <a:r>
              <a:rPr lang="en-US" b="0" i="0" dirty="0">
                <a:solidFill>
                  <a:schemeClr val="tx2"/>
                </a:solidFill>
                <a:effectLst/>
                <a:latin typeface="Times New Roman" panose="02020603050405020304" pitchFamily="18" charset="0"/>
                <a:cs typeface="Times New Roman" panose="02020603050405020304" pitchFamily="18" charset="0"/>
              </a:rPr>
              <a:t>The control unit is the heart of the centrifuge, which receives the settings from the control knobs for the speed and the centrifugation time. Also the sensors for the actual speed, an open lid or an imbalanced load are connected here. The control board processes all this information and then controls the motor, the brake and the lid lock.</a:t>
            </a:r>
            <a:endParaRPr lang="en-US" b="0" i="0" dirty="0">
              <a:solidFill>
                <a:schemeClr val="tx2"/>
              </a:solidFill>
              <a:effectLst/>
              <a:latin typeface="Times New Roman" panose="02020603050405020304" pitchFamily="18" charset="0"/>
              <a:cs typeface="Times New Roman" panose="02020603050405020304" pitchFamily="18" charset="0"/>
            </a:endParaRP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pic>
        <p:nvPicPr>
          <p:cNvPr id="4"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14132" y="2938072"/>
            <a:ext cx="7944787" cy="37250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2" y="177801"/>
            <a:ext cx="9785349" cy="781569"/>
          </a:xfrm>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Speed sensor</a:t>
            </a:r>
            <a:endParaRPr lang="en-US" sz="4000" b="0" i="0" dirty="0">
              <a:solidFill>
                <a:srgbClr val="0068D3"/>
              </a:solidFill>
              <a:effectLst/>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a:xfrm>
            <a:off x="1289154" y="1079291"/>
            <a:ext cx="5957656" cy="5600907"/>
          </a:xfrm>
        </p:spPr>
        <p:txBody>
          <a:bodyPr>
            <a:normAutofit fontScale="92500"/>
          </a:bodyPr>
          <a:lstStyle/>
          <a:p>
            <a:pPr algn="just">
              <a:buFont typeface="Wingdings" panose="05000000000000000000" pitchFamily="2" charset="2"/>
              <a:buChar char="Ø"/>
            </a:pPr>
            <a:r>
              <a:rPr lang="en-US" b="0" i="0" dirty="0">
                <a:solidFill>
                  <a:srgbClr val="333333"/>
                </a:solidFill>
                <a:effectLst/>
                <a:latin typeface="Times New Roman" panose="02020603050405020304" pitchFamily="18" charset="0"/>
                <a:cs typeface="Times New Roman" panose="02020603050405020304" pitchFamily="18" charset="0"/>
              </a:rPr>
              <a:t> The speed sensor is either a forked photoelectric sensor or a Hall-effect sensor.</a:t>
            </a:r>
            <a:endParaRPr lang="en-US" b="0" i="0" dirty="0">
              <a:solidFill>
                <a:srgbClr val="333333"/>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rgbClr val="333333"/>
                </a:solidFill>
                <a:effectLst/>
                <a:latin typeface="Times New Roman" panose="02020603050405020304" pitchFamily="18" charset="0"/>
                <a:cs typeface="Times New Roman" panose="02020603050405020304" pitchFamily="18" charset="0"/>
              </a:rPr>
              <a:t> In the first case a slotted disk is mounted on the shaft of the motor. The disk turns through the forked photoelectric sensor. </a:t>
            </a:r>
            <a:endParaRPr lang="en-US" b="0" i="0" dirty="0">
              <a:solidFill>
                <a:srgbClr val="333333"/>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rgbClr val="333333"/>
                </a:solidFill>
                <a:effectLst/>
                <a:latin typeface="Times New Roman" panose="02020603050405020304" pitchFamily="18" charset="0"/>
                <a:cs typeface="Times New Roman" panose="02020603050405020304" pitchFamily="18" charset="0"/>
              </a:rPr>
              <a:t> On one side of the fork the sensor contains a LED and on the opposite side a photo transistor. When the shaft turns, the slots create a pulsed output signal. </a:t>
            </a:r>
            <a:endParaRPr lang="en-US" b="0" i="0" dirty="0">
              <a:solidFill>
                <a:srgbClr val="333333"/>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rgbClr val="333333"/>
                </a:solidFill>
                <a:effectLst/>
                <a:latin typeface="Times New Roman" panose="02020603050405020304" pitchFamily="18" charset="0"/>
                <a:cs typeface="Times New Roman" panose="02020603050405020304" pitchFamily="18" charset="0"/>
              </a:rPr>
              <a:t> The frequency of this signal is dependent on the speed. The higher the speed, the higher the frequency.</a:t>
            </a:r>
            <a:endParaRPr lang="en-US" dirty="0">
              <a:latin typeface="Times New Roman" panose="02020603050405020304" pitchFamily="18" charset="0"/>
              <a:cs typeface="Times New Roman" panose="02020603050405020304" pitchFamily="18" charset="0"/>
            </a:endParaRPr>
          </a:p>
        </p:txBody>
      </p:sp>
      <p:pic>
        <p:nvPicPr>
          <p:cNvPr id="8" name="Picture 2"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80092" y="1469036"/>
            <a:ext cx="4318833" cy="3792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2" y="177802"/>
            <a:ext cx="9785349" cy="676638"/>
          </a:xfrm>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Speed sensor</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89154" y="1304144"/>
            <a:ext cx="5261548" cy="5376054"/>
          </a:xfrm>
        </p:spPr>
        <p:txBody>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The output signal of a Hall-sensor is similar to the signal of a photoelectric sensor. But instead of a slotted disk a magnet is mounted on the shaft.</a:t>
            </a:r>
            <a:endParaRPr lang="en-US"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A Hall-effect sensor responds to the magnetic field of this magnet. The output again is a square wave signal with a frequency depending on the speed.</a:t>
            </a:r>
            <a:endParaRPr lang="en-US" dirty="0">
              <a:solidFill>
                <a:schemeClr val="tx2"/>
              </a:solidFill>
              <a:latin typeface="Times New Roman" panose="02020603050405020304" pitchFamily="18" charset="0"/>
              <a:cs typeface="Times New Roman" panose="02020603050405020304" pitchFamily="18" charset="0"/>
            </a:endParaRPr>
          </a:p>
        </p:txBody>
      </p:sp>
      <p:pic>
        <p:nvPicPr>
          <p:cNvPr id="5" name="Picture 6"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47305" y="1510259"/>
            <a:ext cx="4132391" cy="38374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2" y="177801"/>
            <a:ext cx="9785349" cy="1422399"/>
          </a:xfrm>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Speed control</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4203" y="1094282"/>
            <a:ext cx="10613035" cy="5077918"/>
          </a:xfrm>
        </p:spPr>
        <p:txBody>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The speed control process happens in the control unit. The control unit does two things. First, it converts the square wave signal from the sensor and compares this with the set speed from the control panel and adjusts the voltage for the motor until the actual speed reaches the set value.</a:t>
            </a:r>
            <a:endParaRPr lang="en-US"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The speed signal is also needed for activating the safety lock. As long as the sensor delivers a signal the control unit knows that the centrifuge is spinning and it keeps the lid locked</a:t>
            </a:r>
            <a:endParaRPr lang="en-US"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2" y="177802"/>
            <a:ext cx="9785349" cy="1156324"/>
          </a:xfrm>
        </p:spPr>
        <p:txBody>
          <a:bodyPr>
            <a:no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Brake</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4204" y="1019331"/>
            <a:ext cx="10658006" cy="5660867"/>
          </a:xfrm>
        </p:spPr>
        <p:txBody>
          <a:bodyPr>
            <a:norm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When the centrifugation time is over the rotor slows down and comes to a complete stop after a few seconds. </a:t>
            </a:r>
            <a:endParaRPr lang="en-US"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This is only possible if the motor is decelerated actively by a brake.</a:t>
            </a:r>
            <a:endParaRPr lang="en-US"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The brake is nothing else but a resistor that bypasses the rotating motor. The rotating motor then acts as a generator and produces energy which is absorbed by the resistor. The 'generator' then runs under heavy load and slows down. </a:t>
            </a:r>
            <a:endParaRPr lang="en-US"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The electrical energy is transformed in the resistor into heat. Because the generated power is quite big, the resistor also has to be big. Indeed it is the biggest resistor inside the centrifuge and it is easy to find. Sometimes it is mounted with some distance on the control board and sometimes somewhere else away from the board where it is better cooled by the surrounding air.</a:t>
            </a:r>
            <a:endParaRPr lang="en-US"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Brake</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p>
        </p:txBody>
      </p:sp>
      <p:pic>
        <p:nvPicPr>
          <p:cNvPr id="5122" name="Picture 2" descr="image"/>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272197" y="2000250"/>
            <a:ext cx="4119328"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39776" y="5071030"/>
            <a:ext cx="6093500" cy="954107"/>
          </a:xfrm>
          <a:prstGeom prst="rect">
            <a:avLst/>
          </a:prstGeom>
          <a:noFill/>
        </p:spPr>
        <p:txBody>
          <a:bodyPr wrap="square">
            <a:spAutoFit/>
          </a:bodyPr>
          <a:lstStyle/>
          <a:p>
            <a:pPr algn="ctr"/>
            <a:r>
              <a:rPr lang="en-US" sz="2800" b="0" dirty="0">
                <a:solidFill>
                  <a:schemeClr val="tx2"/>
                </a:solidFill>
                <a:effectLst/>
                <a:latin typeface="Times New Roman" panose="02020603050405020304" pitchFamily="18" charset="0"/>
                <a:cs typeface="Times New Roman" panose="02020603050405020304" pitchFamily="18" charset="0"/>
              </a:rPr>
              <a:t>A control board with an external brake resistor</a:t>
            </a:r>
            <a:endParaRPr lang="en-US" sz="28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2" y="177801"/>
            <a:ext cx="9785349" cy="1422399"/>
          </a:xfrm>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Imbalance detector</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04144" y="1169233"/>
            <a:ext cx="10568066" cy="5002967"/>
          </a:xfrm>
        </p:spPr>
        <p:txBody>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An imbalance sensor detects an unbalanced rotor and lets the motor stop immediately. </a:t>
            </a:r>
            <a:endParaRPr lang="en-US"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The sensor is nothing more than a micro switch which is attached close to the shaft. If the load is not balanced the shaft starts to wobble and finally touches the micro switch. The activated switch gives a signal to the control board which stops the motor.</a:t>
            </a:r>
            <a:endParaRPr lang="en-US"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4164" y="1079292"/>
            <a:ext cx="10553075" cy="5778708"/>
          </a:xfrm>
        </p:spPr>
        <p:txBody>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 centrifuge is a motor-driven equipment which is used in hospital laboratories. A centrifuge prepares body liquids from a patient for further examinations.</a:t>
            </a:r>
            <a:endParaRPr lang="en-US"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3785953" y="408732"/>
          <a:ext cx="6000750" cy="670560"/>
        </p:xfrm>
        <a:graphic>
          <a:graphicData uri="http://schemas.openxmlformats.org/drawingml/2006/table">
            <a:tbl>
              <a:tblPr/>
              <a:tblGrid>
                <a:gridCol w="6000750"/>
              </a:tblGrid>
              <a:tr h="0">
                <a:tc>
                  <a:txBody>
                    <a:bodyPr/>
                    <a:lstStyle/>
                    <a:p>
                      <a:pPr fontAlgn="ctr"/>
                      <a:r>
                        <a:rPr lang="en-US" sz="4400" b="0" dirty="0">
                          <a:solidFill>
                            <a:srgbClr val="0068D3"/>
                          </a:solidFill>
                          <a:effectLst/>
                          <a:latin typeface="Times New Roman" panose="02020603050405020304" pitchFamily="18" charset="0"/>
                          <a:cs typeface="Times New Roman" panose="02020603050405020304" pitchFamily="18" charset="0"/>
                        </a:rPr>
                        <a:t>Laboratory Centrifuges</a:t>
                      </a:r>
                      <a:endParaRPr lang="en-US" sz="4400" b="0" dirty="0">
                        <a:solidFill>
                          <a:srgbClr val="0068D3"/>
                        </a:solidFill>
                        <a:effectLst/>
                        <a:latin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r>
            </a:tbl>
          </a:graphicData>
        </a:graphic>
      </p:graphicFrame>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95500" y="3013022"/>
            <a:ext cx="8001000" cy="32671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Lid sensor</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59174" y="1417637"/>
            <a:ext cx="10583056" cy="5262561"/>
          </a:xfrm>
        </p:spPr>
        <p:txBody>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For safety reasons it should not be possible to start the centrifuge when the lid is open. A micro switch mounted at the lock mechanism detects an open lid and passes this information to the control board.</a:t>
            </a:r>
            <a:endParaRPr lang="en-US" dirty="0">
              <a:solidFill>
                <a:schemeClr val="tx2"/>
              </a:solidFill>
              <a:latin typeface="Times New Roman" panose="02020603050405020304" pitchFamily="18" charset="0"/>
              <a:cs typeface="Times New Roman" panose="02020603050405020304" pitchFamily="18" charset="0"/>
            </a:endParaRPr>
          </a:p>
        </p:txBody>
      </p:sp>
      <p:pic>
        <p:nvPicPr>
          <p:cNvPr id="6146" name="Picture 2"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4593" y="3321908"/>
            <a:ext cx="4762500" cy="2839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2" y="464695"/>
            <a:ext cx="9785349" cy="952943"/>
          </a:xfrm>
        </p:spPr>
        <p:txBody>
          <a:bodyPr>
            <a:normAutofit fontScale="90000"/>
          </a:bodyPr>
          <a:lstStyle/>
          <a:p>
            <a:pPr algn="ct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r>
              <a:rPr lang="en-US" b="0" i="0" dirty="0">
                <a:solidFill>
                  <a:srgbClr val="0068D3"/>
                </a:solidFill>
                <a:effectLst/>
                <a:latin typeface="Verdana" panose="020B0604030504040204" pitchFamily="34" charset="0"/>
              </a:rPr>
              <a:t>Needed tools for Performance test</a:t>
            </a:r>
            <a:br>
              <a:rPr lang="en-US" b="0" i="0" dirty="0">
                <a:solidFill>
                  <a:srgbClr val="0068D3"/>
                </a:solidFill>
                <a:effectLst/>
                <a:latin typeface="Verdana" panose="020B0604030504040204" pitchFamily="34" charset="0"/>
              </a:rPr>
            </a:br>
            <a:endParaRPr lang="en-US" dirty="0"/>
          </a:p>
        </p:txBody>
      </p:sp>
      <p:sp>
        <p:nvSpPr>
          <p:cNvPr id="3" name="Content Placeholder 2"/>
          <p:cNvSpPr>
            <a:spLocks noGrp="1"/>
          </p:cNvSpPr>
          <p:nvPr>
            <p:ph idx="1"/>
          </p:nvPr>
        </p:nvSpPr>
        <p:spPr>
          <a:xfrm>
            <a:off x="1593852" y="1019330"/>
            <a:ext cx="9785349" cy="5152869"/>
          </a:xfrm>
        </p:spPr>
        <p:txBody>
          <a:bodyPr/>
          <a:lstStyle/>
          <a:p>
            <a:pPr marL="0" indent="0" algn="just">
              <a:buNone/>
            </a:pPr>
            <a:r>
              <a:rPr lang="en-US" b="0" i="0" dirty="0">
                <a:solidFill>
                  <a:schemeClr val="tx2"/>
                </a:solidFill>
                <a:effectLst/>
                <a:latin typeface="Times New Roman" panose="02020603050405020304" pitchFamily="18" charset="0"/>
                <a:cs typeface="Times New Roman" panose="02020603050405020304" pitchFamily="18" charset="0"/>
              </a:rPr>
              <a:t>Beside the normal tool set, cleaning material and a clean and bright workplace we will need the following equipment for the performance check: </a:t>
            </a:r>
            <a:endParaRPr lang="en-US" b="0" i="0" dirty="0">
              <a:solidFill>
                <a:schemeClr val="tx2"/>
              </a:solidFill>
              <a:effectLst/>
              <a:latin typeface="Times New Roman" panose="02020603050405020304" pitchFamily="18" charset="0"/>
              <a:cs typeface="Times New Roman" panose="02020603050405020304" pitchFamily="18" charset="0"/>
            </a:endParaRPr>
          </a:p>
          <a:p>
            <a:pPr marL="0" indent="0">
              <a:buNone/>
            </a:pPr>
            <a:endParaRPr lang="en-US" b="0" i="0" dirty="0">
              <a:solidFill>
                <a:srgbClr val="0068D3"/>
              </a:solidFill>
              <a:effectLst/>
              <a:latin typeface="Verdana" panose="020B0604030504040204" pitchFamily="34" charset="0"/>
            </a:endParaRPr>
          </a:p>
          <a:p>
            <a:pPr marL="0" indent="0">
              <a:buNone/>
            </a:pPr>
            <a:endParaRPr lang="en-US" b="0" i="0" dirty="0">
              <a:solidFill>
                <a:srgbClr val="0068D3"/>
              </a:solidFill>
              <a:effectLst/>
              <a:latin typeface="Verdana" panose="020B0604030504040204" pitchFamily="34" charset="0"/>
            </a:endParaRPr>
          </a:p>
          <a:p>
            <a:pPr marL="0" indent="0">
              <a:buNone/>
            </a:pPr>
            <a:endParaRPr lang="en-US" dirty="0"/>
          </a:p>
        </p:txBody>
      </p:sp>
      <p:sp>
        <p:nvSpPr>
          <p:cNvPr id="4" name="AutoShape 2" descr="Digital Sports Running Counter Stopwatch Timer Waterproof Alarm Stop Watch  | eBay"/>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58584" y="2764592"/>
            <a:ext cx="1718746" cy="1792418"/>
          </a:xfrm>
          <a:prstGeom prst="rect">
            <a:avLst/>
          </a:prstGeom>
        </p:spPr>
      </p:pic>
      <p:sp>
        <p:nvSpPr>
          <p:cNvPr id="9" name="TextBox 8"/>
          <p:cNvSpPr txBox="1"/>
          <p:nvPr/>
        </p:nvSpPr>
        <p:spPr>
          <a:xfrm>
            <a:off x="2365198" y="4903708"/>
            <a:ext cx="2019924" cy="369332"/>
          </a:xfrm>
          <a:prstGeom prst="rect">
            <a:avLst/>
          </a:prstGeom>
          <a:noFill/>
        </p:spPr>
        <p:txBody>
          <a:bodyPr wrap="square">
            <a:spAutoFit/>
          </a:bodyPr>
          <a:lstStyle/>
          <a:p>
            <a:r>
              <a:rPr lang="en-US" b="0" i="0" dirty="0">
                <a:solidFill>
                  <a:srgbClr val="0068D3"/>
                </a:solidFill>
                <a:effectLst/>
                <a:latin typeface="Verdana" panose="020B0604030504040204" pitchFamily="34" charset="0"/>
              </a:rPr>
              <a:t>Stop watch.</a:t>
            </a:r>
            <a:endParaRPr lang="en-US" dirty="0"/>
          </a:p>
        </p:txBody>
      </p:sp>
      <p:sp>
        <p:nvSpPr>
          <p:cNvPr id="11" name="TextBox 10"/>
          <p:cNvSpPr txBox="1"/>
          <p:nvPr/>
        </p:nvSpPr>
        <p:spPr>
          <a:xfrm>
            <a:off x="5156468" y="4903708"/>
            <a:ext cx="2019924" cy="369332"/>
          </a:xfrm>
          <a:prstGeom prst="rect">
            <a:avLst/>
          </a:prstGeom>
          <a:noFill/>
        </p:spPr>
        <p:txBody>
          <a:bodyPr wrap="square">
            <a:spAutoFit/>
          </a:bodyPr>
          <a:lstStyle/>
          <a:p>
            <a:r>
              <a:rPr lang="en-US" b="0" i="0" dirty="0">
                <a:solidFill>
                  <a:srgbClr val="0068D3"/>
                </a:solidFill>
                <a:effectLst/>
                <a:latin typeface="Verdana" panose="020B0604030504040204" pitchFamily="34" charset="0"/>
              </a:rPr>
              <a:t>Tachometer.</a:t>
            </a:r>
            <a:endParaRPr lang="en-US" dirty="0"/>
          </a:p>
        </p:txBody>
      </p:sp>
      <p:pic>
        <p:nvPicPr>
          <p:cNvPr id="7172" name="Picture 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038" y="2764592"/>
            <a:ext cx="2019924" cy="20606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563859" y="4903708"/>
            <a:ext cx="2034289" cy="369332"/>
          </a:xfrm>
          <a:prstGeom prst="rect">
            <a:avLst/>
          </a:prstGeom>
          <a:noFill/>
        </p:spPr>
        <p:txBody>
          <a:bodyPr wrap="square">
            <a:spAutoFit/>
          </a:bodyPr>
          <a:lstStyle/>
          <a:p>
            <a:r>
              <a:rPr lang="en-US" b="0" i="0" dirty="0">
                <a:solidFill>
                  <a:srgbClr val="0068D3"/>
                </a:solidFill>
                <a:effectLst/>
                <a:latin typeface="Verdana" panose="020B0604030504040204" pitchFamily="34" charset="0"/>
              </a:rPr>
              <a:t>Thermometer.</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906" y="2781739"/>
            <a:ext cx="2523219" cy="20606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3852" y="614597"/>
            <a:ext cx="9785349" cy="5557603"/>
          </a:xfrm>
        </p:spPr>
        <p:txBody>
          <a:bodyPr>
            <a:normAutofit/>
          </a:bodyPr>
          <a:lstStyle/>
          <a:p>
            <a:pPr marL="0" indent="0" algn="ctr">
              <a:buNone/>
            </a:pPr>
            <a:endParaRPr lang="en-US" sz="6600" dirty="0">
              <a:solidFill>
                <a:srgbClr val="0070C0"/>
              </a:solidFill>
            </a:endParaRPr>
          </a:p>
          <a:p>
            <a:pPr marL="0" indent="0" algn="ctr">
              <a:buNone/>
            </a:pPr>
            <a:r>
              <a:rPr lang="en-US" sz="6600" dirty="0">
                <a:solidFill>
                  <a:srgbClr val="0070C0"/>
                </a:solidFill>
              </a:rPr>
              <a:t>Thank you</a:t>
            </a:r>
            <a:endParaRPr lang="en-US" sz="6600" dirty="0">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68D3"/>
                </a:solidFill>
                <a:latin typeface="Times New Roman" panose="02020603050405020304" pitchFamily="18" charset="0"/>
                <a:cs typeface="Times New Roman" panose="02020603050405020304" pitchFamily="18" charset="0"/>
              </a:rPr>
              <a:t>P</a:t>
            </a:r>
            <a:r>
              <a:rPr lang="en-US" sz="4000" b="0" dirty="0">
                <a:solidFill>
                  <a:srgbClr val="0068D3"/>
                </a:solidFill>
                <a:effectLst/>
                <a:latin typeface="Times New Roman" panose="02020603050405020304" pitchFamily="18" charset="0"/>
                <a:cs typeface="Times New Roman" panose="02020603050405020304" pitchFamily="18" charset="0"/>
              </a:rPr>
              <a:t>rinciple of Centrifuges</a:t>
            </a:r>
            <a:br>
              <a:rPr lang="en-US" sz="4000" b="0" dirty="0">
                <a:solidFill>
                  <a:srgbClr val="0068D3"/>
                </a:solidFill>
                <a:effectLst/>
                <a:latin typeface="Times New Roman" panose="02020603050405020304" pitchFamily="18" charset="0"/>
                <a:cs typeface="Times New Roman" panose="02020603050405020304" pitchFamily="18" charset="0"/>
              </a:rPr>
            </a:br>
            <a:endParaRPr lang="en-US" sz="4000" dirty="0"/>
          </a:p>
        </p:txBody>
      </p:sp>
      <p:sp>
        <p:nvSpPr>
          <p:cNvPr id="3" name="Content Placeholder 2"/>
          <p:cNvSpPr>
            <a:spLocks noGrp="1"/>
          </p:cNvSpPr>
          <p:nvPr>
            <p:ph idx="1"/>
          </p:nvPr>
        </p:nvSpPr>
        <p:spPr>
          <a:xfrm>
            <a:off x="1244184" y="1139252"/>
            <a:ext cx="10613036" cy="5718748"/>
          </a:xfrm>
        </p:spPr>
        <p:txBody>
          <a:bodyPr>
            <a:norm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For diagnosing diseases, the examination of the components of body liquids like blood and urine are important. </a:t>
            </a:r>
            <a:endParaRPr lang="en-US"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Each component has a specific use in the body and therefore a different test is required. But before particles of body fluids can be examined they first have to be extracted from the supporting fluid. This is what the centrifuge does. </a:t>
            </a:r>
            <a:endParaRPr lang="en-US"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The liquid samples are spun around at high speed, which causes large centrifugation forces and consequently the substances separate due to their different densities. The separated components can then be examined.</a:t>
            </a:r>
            <a:endParaRPr lang="en-US"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2" y="389744"/>
            <a:ext cx="9785349" cy="1027894"/>
          </a:xfrm>
        </p:spPr>
        <p:txBody>
          <a:bodyPr>
            <a:no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Types and applications</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29193" y="1154243"/>
            <a:ext cx="10598045" cy="5525956"/>
          </a:xfrm>
        </p:spPr>
        <p:txBody>
          <a:bodyPr>
            <a:no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Laboratory centrifuges differ in size, sample capacity, speed and application. </a:t>
            </a:r>
            <a:endParaRPr lang="en-US"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First we distinguish between </a:t>
            </a:r>
            <a:r>
              <a:rPr lang="en-US" b="1" i="0" dirty="0">
                <a:solidFill>
                  <a:srgbClr val="FF0000"/>
                </a:solidFill>
                <a:effectLst/>
                <a:latin typeface="Times New Roman" panose="02020603050405020304" pitchFamily="18" charset="0"/>
                <a:cs typeface="Times New Roman" panose="02020603050405020304" pitchFamily="18" charset="0"/>
              </a:rPr>
              <a:t>preparative</a:t>
            </a:r>
            <a:r>
              <a:rPr lang="en-US" b="0" i="0" dirty="0">
                <a:solidFill>
                  <a:schemeClr val="tx2"/>
                </a:solidFill>
                <a:effectLst/>
                <a:latin typeface="Times New Roman" panose="02020603050405020304" pitchFamily="18" charset="0"/>
                <a:cs typeface="Times New Roman" panose="02020603050405020304" pitchFamily="18" charset="0"/>
              </a:rPr>
              <a:t> and </a:t>
            </a:r>
            <a:r>
              <a:rPr lang="en-US" b="1" i="0" dirty="0">
                <a:solidFill>
                  <a:srgbClr val="FF0000"/>
                </a:solidFill>
                <a:effectLst/>
                <a:latin typeface="Times New Roman" panose="02020603050405020304" pitchFamily="18" charset="0"/>
                <a:cs typeface="Times New Roman" panose="02020603050405020304" pitchFamily="18" charset="0"/>
              </a:rPr>
              <a:t>analytical</a:t>
            </a:r>
            <a:r>
              <a:rPr lang="en-US" b="0" i="0" dirty="0">
                <a:solidFill>
                  <a:schemeClr val="tx2"/>
                </a:solidFill>
                <a:effectLst/>
                <a:latin typeface="Times New Roman" panose="02020603050405020304" pitchFamily="18" charset="0"/>
                <a:cs typeface="Times New Roman" panose="02020603050405020304" pitchFamily="18" charset="0"/>
              </a:rPr>
              <a:t> centrifuges.</a:t>
            </a:r>
            <a:br>
              <a:rPr lang="en-US" dirty="0">
                <a:solidFill>
                  <a:schemeClr val="tx2"/>
                </a:solidFill>
                <a:latin typeface="Times New Roman" panose="02020603050405020304" pitchFamily="18" charset="0"/>
                <a:cs typeface="Times New Roman" panose="02020603050405020304" pitchFamily="18" charset="0"/>
              </a:rPr>
            </a:br>
            <a:r>
              <a:rPr lang="en-US" b="0" i="0" dirty="0">
                <a:solidFill>
                  <a:schemeClr val="tx2"/>
                </a:solidFill>
                <a:effectLst/>
                <a:latin typeface="Times New Roman" panose="02020603050405020304" pitchFamily="18" charset="0"/>
                <a:cs typeface="Times New Roman" panose="02020603050405020304" pitchFamily="18" charset="0"/>
              </a:rPr>
              <a:t>Their task is to separate the solids of a biological sample from the supporting fluid for further examinations.</a:t>
            </a:r>
            <a:endParaRPr lang="en-US"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Analytical centrifuges do both, extracting the components and doing an analysis at the same time. The analysis result is already given after centrifugation.</a:t>
            </a:r>
            <a:endParaRPr lang="en-US"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In hospital laboratories we mostly find small tabletop centrifuges. These centrifuges are called general purpose centrifuges, micro centrifuges or preparative centrifuges. They are used for separating cells, parasites and bacteria from body fluids like blood and urine.</a:t>
            </a:r>
            <a:endParaRPr lang="en-US"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The Micro </a:t>
            </a:r>
            <a:r>
              <a:rPr lang="en-US" sz="4000" dirty="0">
                <a:solidFill>
                  <a:srgbClr val="0068D3"/>
                </a:solidFill>
                <a:latin typeface="Times New Roman" panose="02020603050405020304" pitchFamily="18" charset="0"/>
                <a:cs typeface="Times New Roman" panose="02020603050405020304" pitchFamily="18" charset="0"/>
              </a:rPr>
              <a:t>C</a:t>
            </a:r>
            <a:r>
              <a:rPr lang="en-US" sz="4000" b="0" i="0" dirty="0">
                <a:solidFill>
                  <a:srgbClr val="0068D3"/>
                </a:solidFill>
                <a:effectLst/>
                <a:latin typeface="Times New Roman" panose="02020603050405020304" pitchFamily="18" charset="0"/>
                <a:cs typeface="Times New Roman" panose="02020603050405020304" pitchFamily="18" charset="0"/>
              </a:rPr>
              <a:t>entrifuge</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a:xfrm>
            <a:off x="1274164" y="1064303"/>
            <a:ext cx="10508105" cy="5615896"/>
          </a:xfrm>
        </p:spPr>
        <p:txBody>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The micro centrifuge is a small compact bench top centrifuge. They are designed for micro tubes of 0.2 ml to 2.0 ml size.</a:t>
            </a:r>
            <a:endParaRPr lang="en-US"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The maximum speed of a typical micro centrifuge ranges between 13,000 rpm and 15,000 rpm</a:t>
            </a:r>
            <a:endParaRPr lang="en-US" dirty="0">
              <a:solidFill>
                <a:schemeClr val="tx2"/>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89466" y="2985280"/>
            <a:ext cx="5238750" cy="3200244"/>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200" y="2670330"/>
            <a:ext cx="4443334" cy="40098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The Hematocrit Centrifuge</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11" name="Content Placeholder 10"/>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7248791" y="4065488"/>
            <a:ext cx="3819776" cy="2409669"/>
          </a:xfrm>
          <a:prstGeom prst="rect">
            <a:avLst/>
          </a:prstGeom>
        </p:spPr>
      </p:pic>
      <p:pic>
        <p:nvPicPr>
          <p:cNvPr id="8196" name="Picture 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3962703"/>
            <a:ext cx="2857500" cy="28289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94998" y="1285047"/>
            <a:ext cx="10583055" cy="2677656"/>
          </a:xfrm>
          <a:prstGeom prst="rect">
            <a:avLst/>
          </a:prstGeom>
          <a:noFill/>
        </p:spPr>
        <p:txBody>
          <a:bodyPr wrap="square">
            <a:spAutoFit/>
          </a:bodyPr>
          <a:lstStyle/>
          <a:p>
            <a:pPr marL="457200" indent="-457200" algn="just">
              <a:buFont typeface="Wingdings" panose="05000000000000000000" pitchFamily="2" charset="2"/>
              <a:buChar char="Ø"/>
            </a:pPr>
            <a:r>
              <a:rPr lang="en-US" sz="2800" b="0" i="0" dirty="0">
                <a:solidFill>
                  <a:schemeClr val="tx2"/>
                </a:solidFill>
                <a:effectLst/>
                <a:latin typeface="Times New Roman" panose="02020603050405020304" pitchFamily="18" charset="0"/>
                <a:cs typeface="Times New Roman" panose="02020603050405020304" pitchFamily="18" charset="0"/>
              </a:rPr>
              <a:t>Hematocrit centrifuges are analytical centrifuges. The working principle is the same but the samples are much smaller. Thin capillary tubes contain only a small amount of blood so that the forces are relatively low.</a:t>
            </a:r>
            <a:endParaRPr lang="en-US" sz="2800" b="0" i="0" dirty="0">
              <a:solidFill>
                <a:schemeClr val="tx2"/>
              </a:solidFill>
              <a:effectLst/>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US" sz="2800" b="0" i="0" dirty="0">
                <a:solidFill>
                  <a:schemeClr val="tx2"/>
                </a:solidFill>
                <a:effectLst/>
                <a:latin typeface="Times New Roman" panose="02020603050405020304" pitchFamily="18" charset="0"/>
                <a:cs typeface="Times New Roman" panose="02020603050405020304" pitchFamily="18" charset="0"/>
              </a:rPr>
              <a:t>The speed of hematocrit centrifuges ranges from 7,000 rpm to 15,000 rpm</a:t>
            </a:r>
            <a:endParaRPr lang="en-US" sz="28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2" y="771993"/>
            <a:ext cx="9785349" cy="645645"/>
          </a:xfrm>
        </p:spPr>
        <p:txBody>
          <a:bodyPr>
            <a:noAutofit/>
          </a:bodyPr>
          <a:lstStyle/>
          <a:p>
            <a:pPr algn="ctr"/>
            <a:br>
              <a:rPr lang="en-US" sz="4000" b="0" i="0" dirty="0">
                <a:solidFill>
                  <a:srgbClr val="0068D3"/>
                </a:solidFill>
                <a:effectLst/>
                <a:latin typeface="Times New Roman" panose="02020603050405020304" pitchFamily="18" charset="0"/>
                <a:cs typeface="Times New Roman" panose="02020603050405020304" pitchFamily="18" charset="0"/>
              </a:rPr>
            </a:br>
            <a:r>
              <a:rPr lang="en-US" sz="4000" b="0" i="0" dirty="0">
                <a:solidFill>
                  <a:srgbClr val="0068D3"/>
                </a:solidFill>
                <a:effectLst/>
                <a:latin typeface="Times New Roman" panose="02020603050405020304" pitchFamily="18" charset="0"/>
                <a:cs typeface="Times New Roman" panose="02020603050405020304" pitchFamily="18" charset="0"/>
              </a:rPr>
              <a:t>The Ultra-Centrifuge</a:t>
            </a:r>
            <a:endParaRPr lang="en-US" sz="40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820527" y="1873770"/>
            <a:ext cx="3867462" cy="4212237"/>
          </a:xfrm>
        </p:spPr>
      </p:pic>
      <p:sp>
        <p:nvSpPr>
          <p:cNvPr id="7" name="TextBox 6"/>
          <p:cNvSpPr txBox="1"/>
          <p:nvPr/>
        </p:nvSpPr>
        <p:spPr>
          <a:xfrm>
            <a:off x="1504013" y="2120550"/>
            <a:ext cx="3867462" cy="3539430"/>
          </a:xfrm>
          <a:prstGeom prst="rect">
            <a:avLst/>
          </a:prstGeom>
          <a:noFill/>
        </p:spPr>
        <p:txBody>
          <a:bodyPr wrap="square">
            <a:spAutoFit/>
          </a:bodyPr>
          <a:lstStyle/>
          <a:p>
            <a:pPr algn="just"/>
            <a:r>
              <a:rPr lang="en-US" sz="2800" b="0" i="0" dirty="0">
                <a:solidFill>
                  <a:schemeClr val="tx2"/>
                </a:solidFill>
                <a:effectLst/>
                <a:latin typeface="Times New Roman" panose="02020603050405020304" pitchFamily="18" charset="0"/>
                <a:cs typeface="Times New Roman" panose="02020603050405020304" pitchFamily="18" charset="0"/>
              </a:rPr>
              <a:t>The ultra-centrifuge are capable of speeds of 100,000 rpm. This speed can only be reached when the rotor spins in a vacuum and the centrifuge furthermore is cooled.</a:t>
            </a:r>
            <a:endParaRPr lang="en-US" sz="28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Using the centrifuge</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4203" y="1034321"/>
            <a:ext cx="10613035" cy="5823679"/>
          </a:xfrm>
        </p:spPr>
        <p:txBody>
          <a:bodyPr>
            <a:normAutofit/>
          </a:bodyPr>
          <a:lstStyle/>
          <a:p>
            <a:pPr marL="514350" indent="-514350" algn="just">
              <a:buFont typeface="+mj-lt"/>
              <a:buAutoNum type="arabicPeriod"/>
            </a:pPr>
            <a:r>
              <a:rPr lang="en-US" b="0" i="0" dirty="0">
                <a:solidFill>
                  <a:schemeClr val="tx2"/>
                </a:solidFill>
                <a:effectLst/>
                <a:latin typeface="Times New Roman" panose="02020603050405020304" pitchFamily="18" charset="0"/>
                <a:cs typeface="Times New Roman" panose="02020603050405020304" pitchFamily="18" charset="0"/>
              </a:rPr>
              <a:t>Use only accessories and tubes which are designed for your type of centrifuge.</a:t>
            </a:r>
            <a:endParaRPr lang="en-US" b="0" i="0" dirty="0">
              <a:solidFill>
                <a:schemeClr val="tx2"/>
              </a:solidFill>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b="0" i="0" dirty="0">
                <a:solidFill>
                  <a:schemeClr val="tx2"/>
                </a:solidFill>
                <a:effectLst/>
                <a:latin typeface="Times New Roman" panose="02020603050405020304" pitchFamily="18" charset="0"/>
                <a:cs typeface="Times New Roman" panose="02020603050405020304" pitchFamily="18" charset="0"/>
              </a:rPr>
              <a:t> Before using the centrifuge, make sure the rotor is tightened.</a:t>
            </a:r>
            <a:endParaRPr lang="en-US" dirty="0">
              <a:solidFill>
                <a:schemeClr val="tx2"/>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b="0" i="0" dirty="0">
                <a:solidFill>
                  <a:schemeClr val="tx2"/>
                </a:solidFill>
                <a:effectLst/>
                <a:latin typeface="Times New Roman" panose="02020603050405020304" pitchFamily="18" charset="0"/>
                <a:cs typeface="Times New Roman" panose="02020603050405020304" pitchFamily="18" charset="0"/>
              </a:rPr>
              <a:t>Samples should be closed with a cap before centrifugation.</a:t>
            </a:r>
            <a:endParaRPr lang="en-US" b="0" i="0" dirty="0">
              <a:solidFill>
                <a:schemeClr val="tx2"/>
              </a:solidFill>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b="0" i="0" dirty="0">
                <a:solidFill>
                  <a:schemeClr val="tx2"/>
                </a:solidFill>
                <a:effectLst/>
                <a:latin typeface="Times New Roman" panose="02020603050405020304" pitchFamily="18" charset="0"/>
                <a:cs typeface="Times New Roman" panose="02020603050405020304" pitchFamily="18" charset="0"/>
              </a:rPr>
              <a:t>The rotor has to be balanced at all times.</a:t>
            </a:r>
            <a:endParaRPr lang="en-US" dirty="0">
              <a:solidFill>
                <a:schemeClr val="tx2"/>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b="0" i="0" dirty="0">
                <a:solidFill>
                  <a:schemeClr val="tx2"/>
                </a:solidFill>
                <a:effectLst/>
                <a:latin typeface="Times New Roman" panose="02020603050405020304" pitchFamily="18" charset="0"/>
                <a:cs typeface="Times New Roman" panose="02020603050405020304" pitchFamily="18" charset="0"/>
              </a:rPr>
              <a:t> Do not open the lid while the rotor is still spinning</a:t>
            </a:r>
            <a:endParaRPr lang="en-US" b="0" i="0" dirty="0">
              <a:solidFill>
                <a:schemeClr val="tx2"/>
              </a:solidFill>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b="0" i="0" dirty="0">
                <a:solidFill>
                  <a:schemeClr val="tx2"/>
                </a:solidFill>
                <a:effectLst/>
                <a:latin typeface="Times New Roman" panose="02020603050405020304" pitchFamily="18" charset="0"/>
                <a:cs typeface="Times New Roman" panose="02020603050405020304" pitchFamily="18" charset="0"/>
              </a:rPr>
              <a:t>Switch off the centrifuge immediately if it makes abnormal sounds or starts shaking or</a:t>
            </a: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wobbling.</a:t>
            </a:r>
            <a:endParaRPr lang="en-US" b="0" i="0" dirty="0">
              <a:solidFill>
                <a:schemeClr val="tx2"/>
              </a:solidFill>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b="0" i="0" dirty="0">
                <a:solidFill>
                  <a:schemeClr val="tx2"/>
                </a:solidFill>
                <a:effectLst/>
                <a:latin typeface="Times New Roman" panose="02020603050405020304" pitchFamily="18" charset="0"/>
                <a:cs typeface="Times New Roman" panose="02020603050405020304" pitchFamily="18" charset="0"/>
              </a:rPr>
              <a:t>After a sample spillage clean the rotor and the buckets immediately with a mild multi-purpose cleaner</a:t>
            </a:r>
            <a:endParaRPr lang="en-US"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2" y="177802"/>
            <a:ext cx="9785349" cy="1021412"/>
          </a:xfrm>
        </p:spPr>
        <p:txBody>
          <a:bodyPr>
            <a:noAutofit/>
          </a:bodyPr>
          <a:lstStyle/>
          <a:p>
            <a:pPr algn="ctr"/>
            <a:br>
              <a:rPr lang="en-US" sz="4000" dirty="0">
                <a:latin typeface="Times New Roman" panose="02020603050405020304" pitchFamily="18" charset="0"/>
                <a:cs typeface="Times New Roman" panose="02020603050405020304" pitchFamily="18" charset="0"/>
              </a:rPr>
            </a:br>
            <a:r>
              <a:rPr lang="en-US" sz="4000" b="0" i="0" dirty="0">
                <a:solidFill>
                  <a:srgbClr val="0068D3"/>
                </a:solidFill>
                <a:effectLst/>
                <a:latin typeface="Times New Roman" panose="02020603050405020304" pitchFamily="18" charset="0"/>
                <a:cs typeface="Times New Roman" panose="02020603050405020304" pitchFamily="18" charset="0"/>
              </a:rPr>
              <a:t>Centrifuge construction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74164" y="1319135"/>
            <a:ext cx="10523095" cy="5361064"/>
          </a:xfrm>
        </p:spPr>
        <p:txBody>
          <a:bodyPr>
            <a:no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Simple centrifuges consist just of a motor, an electromechanical timer and a brake.</a:t>
            </a:r>
            <a:endParaRPr lang="en-US"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Better centrifuges are provided with a speed control. Speed control means both, adjusting a desired speed with a knob and keeping the set speed stable over the centrifugation time. This can be done by a small electronic control unit. </a:t>
            </a:r>
            <a:endParaRPr lang="en-US"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When further safety features and an electronic timer instead of a mechanical one are wanted, the control gets a little more complex. Nowadays a little microprocessor does the managing of the sensors for speed, lid lock, imbalance, contains the timer function and controls the power amplifiers for the motor and the brake.</a:t>
            </a:r>
            <a:endParaRPr lang="en-US"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7619</Words>
  <Application>WPS Presentation</Application>
  <PresentationFormat>Widescreen</PresentationFormat>
  <Paragraphs>136</Paragraphs>
  <Slides>22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SimSun</vt:lpstr>
      <vt:lpstr>Wingdings</vt:lpstr>
      <vt:lpstr>Euphemia</vt:lpstr>
      <vt:lpstr>Segoe Print</vt:lpstr>
      <vt:lpstr>Times New Roman</vt:lpstr>
      <vt:lpstr>Verdana</vt:lpstr>
      <vt:lpstr>Microsoft YaHei</vt:lpstr>
      <vt:lpstr>Arial Unicode MS</vt:lpstr>
      <vt:lpstr>Calibri</vt:lpstr>
      <vt:lpstr>Theme1</vt:lpstr>
      <vt:lpstr>Al-Mustaqbal University. College of Engineering and Engineering Technologies. Biomedical Engineering Department.</vt:lpstr>
      <vt:lpstr>PowerPoint 演示文稿</vt:lpstr>
      <vt:lpstr>Principle of Centrifuges </vt:lpstr>
      <vt:lpstr>Types and applications </vt:lpstr>
      <vt:lpstr>The Micro Centrifuge </vt:lpstr>
      <vt:lpstr>The Hematocrit Centrifuge </vt:lpstr>
      <vt:lpstr> The Ultra-Centrifuge</vt:lpstr>
      <vt:lpstr>Using the centrifuge </vt:lpstr>
      <vt:lpstr> Centrifuge construction</vt:lpstr>
      <vt:lpstr>Design of centrifuges</vt:lpstr>
      <vt:lpstr>Motor </vt:lpstr>
      <vt:lpstr>Rotor</vt:lpstr>
      <vt:lpstr> Control unit</vt:lpstr>
      <vt:lpstr>Speed sensor</vt:lpstr>
      <vt:lpstr>Speed sensor</vt:lpstr>
      <vt:lpstr>Speed control </vt:lpstr>
      <vt:lpstr>Brake </vt:lpstr>
      <vt:lpstr>Brake </vt:lpstr>
      <vt:lpstr>Imbalance detector </vt:lpstr>
      <vt:lpstr>Lid sensor </vt:lpstr>
      <vt:lpstr>              Needed tools for Performance test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legion</cp:lastModifiedBy>
  <cp:revision>254</cp:revision>
  <dcterms:created xsi:type="dcterms:W3CDTF">2021-10-31T09:31:00Z</dcterms:created>
  <dcterms:modified xsi:type="dcterms:W3CDTF">2025-02-08T07:40:22Z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5861D4FB902540A3B180273BD27A9FCC_12</vt:lpwstr>
  </property>
  <property fmtid="{D5CDD505-2E9C-101B-9397-08002B2CF9AE}" pid="3" name="KSOProductBuildVer">
    <vt:lpwstr>1033-12.2.0.19805</vt:lpwstr>
  </property>
</Properties>
</file>