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1"/>
  </p:notesMasterIdLst>
  <p:handoutMasterIdLst>
    <p:handoutMasterId r:id="rId32"/>
  </p:handoutMasterIdLst>
  <p:sldIdLst>
    <p:sldId id="256" r:id="rId2"/>
    <p:sldId id="293" r:id="rId3"/>
    <p:sldId id="294" r:id="rId4"/>
    <p:sldId id="300" r:id="rId5"/>
    <p:sldId id="312" r:id="rId6"/>
    <p:sldId id="313" r:id="rId7"/>
    <p:sldId id="314" r:id="rId8"/>
    <p:sldId id="315" r:id="rId9"/>
    <p:sldId id="316" r:id="rId10"/>
    <p:sldId id="321" r:id="rId11"/>
    <p:sldId id="322" r:id="rId12"/>
    <p:sldId id="296" r:id="rId13"/>
    <p:sldId id="297" r:id="rId14"/>
    <p:sldId id="439" r:id="rId15"/>
    <p:sldId id="440" r:id="rId16"/>
    <p:sldId id="292" r:id="rId17"/>
    <p:sldId id="301" r:id="rId18"/>
    <p:sldId id="299" r:id="rId19"/>
    <p:sldId id="323" r:id="rId20"/>
    <p:sldId id="307" r:id="rId21"/>
    <p:sldId id="309" r:id="rId22"/>
    <p:sldId id="310" r:id="rId23"/>
    <p:sldId id="311" r:id="rId24"/>
    <p:sldId id="324" r:id="rId25"/>
    <p:sldId id="325" r:id="rId26"/>
    <p:sldId id="326" r:id="rId27"/>
    <p:sldId id="327" r:id="rId28"/>
    <p:sldId id="328" r:id="rId29"/>
    <p:sldId id="320" r:id="rId30"/>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3839" userDrawn="1">
          <p15:clr>
            <a:srgbClr val="A4A3A4"/>
          </p15:clr>
        </p15:guide>
        <p15:guide id="6" pos="1007"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88" autoAdjust="0"/>
    <p:restoredTop sz="94660"/>
  </p:normalViewPr>
  <p:slideViewPr>
    <p:cSldViewPr showGuides="1">
      <p:cViewPr varScale="1">
        <p:scale>
          <a:sx n="108" d="100"/>
          <a:sy n="108" d="100"/>
        </p:scale>
        <p:origin x="52" y="120"/>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B7646E-8811-423A-9C42-2CBFADA00A96}" type="datetimeFigureOut">
              <a:rPr lang="en-US" smtClean="0"/>
              <a:t>2/23/2025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4360E59-1627-4404-ACC5-51C744AB0F27}"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solidFill>
                  <a:schemeClr val="tx1"/>
                </a:solidFill>
              </a:defRPr>
            </a:lvl1pPr>
          </a:lstStyle>
          <a:p>
            <a:fld id="{D677E230-58DD-43ED-96A1-552DDAB53532}" type="datetimeFigureOut">
              <a:rPr lang="en-US" smtClean="0"/>
              <a:t>2/23/2025</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solidFill>
                  <a:schemeClr val="tx1"/>
                </a:solidFill>
              </a:defRPr>
            </a:lvl1pPr>
          </a:lstStyle>
          <a:p>
            <a:fld id="{841221E5-7225-48EB-A4EE-420E7BFCF70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603"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en-US"/>
              <a:t>Click to edit Master subtitle style</a:t>
            </a:r>
          </a:p>
        </p:txBody>
      </p:sp>
      <p:grpSp>
        <p:nvGrpSpPr>
          <p:cNvPr id="7" name="Group 6"/>
          <p:cNvGrpSpPr/>
          <p:nvPr userDrawn="1"/>
        </p:nvGrpSpPr>
        <p:grpSpPr>
          <a:xfrm>
            <a:off x="9979600" y="121444"/>
            <a:ext cx="2439158" cy="1371600"/>
            <a:chOff x="0" y="0"/>
            <a:chExt cx="1700784" cy="1024128"/>
          </a:xfrm>
        </p:grpSpPr>
        <p:sp>
          <p:nvSpPr>
            <p:cNvPr id="8" name="Rectangle 7"/>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9" name="Rectangle 12"/>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1" fmla="*/ 0 w 1462822"/>
                <a:gd name="connsiteY0-2" fmla="*/ 0 h 1014481"/>
                <a:gd name="connsiteX1-3" fmla="*/ 1462822 w 1462822"/>
                <a:gd name="connsiteY1-4" fmla="*/ 0 h 1014481"/>
                <a:gd name="connsiteX2-5" fmla="*/ 1462822 w 1462822"/>
                <a:gd name="connsiteY2-6" fmla="*/ 1014481 h 1014481"/>
                <a:gd name="connsiteX3-7" fmla="*/ 638269 w 1462822"/>
                <a:gd name="connsiteY3-8" fmla="*/ 407899 h 1014481"/>
                <a:gd name="connsiteX4-9" fmla="*/ 0 w 1462822"/>
                <a:gd name="connsiteY4-10" fmla="*/ 0 h 1014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10" name="Rectangle 9"/>
            <p:cNvSpPr/>
            <p:nvPr/>
          </p:nvSpPr>
          <p:spPr>
            <a:xfrm>
              <a:off x="0" y="0"/>
              <a:ext cx="1472184" cy="1024128"/>
            </a:xfrm>
            <a:prstGeom prst="rect">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grpSp>
      <p:sp>
        <p:nvSpPr>
          <p:cNvPr id="12" name="Rectangle 11"/>
          <p:cNvSpPr/>
          <p:nvPr userDrawn="1"/>
        </p:nvSpPr>
        <p:spPr>
          <a:xfrm>
            <a:off x="111025" y="136668"/>
            <a:ext cx="11966775" cy="6584664"/>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4EC88-80EF-45B4-82D2-C5DF37C50BAD}" type="datetime1">
              <a:rPr lang="en-US" smtClean="0"/>
              <a:t>2/23/2025</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a:xfrm>
            <a:off x="9142412" y="304800"/>
            <a:ext cx="2742486" cy="365125"/>
          </a:xfrm>
        </p:spPr>
        <p:txBody>
          <a:bodyPr/>
          <a:lstStyle>
            <a:lvl1pPr>
              <a:defRPr sz="1400">
                <a:solidFill>
                  <a:schemeClr val="bg1"/>
                </a:solidFill>
              </a:defRPr>
            </a:lvl1pPr>
          </a:lstStyle>
          <a:p>
            <a:fld id="{7DC1BBB0-96F0-4077-A278-0F3FB5C104D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5B16D7-FA58-423B-9C45-A58A45F45239}"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96A82-6D65-4B71-B700-DFC6EB8823B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4ABB-A2C5-4230-862B-81C5A29EA900}" type="datetime1">
              <a:rPr lang="en-US" smtClean="0"/>
              <a:t>2/23/2025</a:t>
            </a:fld>
            <a:endParaRPr lang="en-US" dirty="0"/>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BB0-96F0-4077-A278-0F3FB5C104D3}" type="slidenum">
              <a:rPr lang="en-US" smtClean="0"/>
              <a:t>‹#›</a:t>
            </a:fld>
            <a:endParaRPr lang="en-US"/>
          </a:p>
        </p:txBody>
      </p:sp>
      <p:grpSp>
        <p:nvGrpSpPr>
          <p:cNvPr id="7" name="Group 6"/>
          <p:cNvGrpSpPr/>
          <p:nvPr userDrawn="1"/>
        </p:nvGrpSpPr>
        <p:grpSpPr>
          <a:xfrm>
            <a:off x="9979600" y="121444"/>
            <a:ext cx="2439158" cy="1371600"/>
            <a:chOff x="0" y="0"/>
            <a:chExt cx="1700784" cy="1024128"/>
          </a:xfrm>
        </p:grpSpPr>
        <p:sp>
          <p:nvSpPr>
            <p:cNvPr id="8" name="Rectangle 7"/>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9" name="Rectangle 12"/>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1" fmla="*/ 0 w 1462822"/>
                <a:gd name="connsiteY0-2" fmla="*/ 0 h 1014481"/>
                <a:gd name="connsiteX1-3" fmla="*/ 1462822 w 1462822"/>
                <a:gd name="connsiteY1-4" fmla="*/ 0 h 1014481"/>
                <a:gd name="connsiteX2-5" fmla="*/ 1462822 w 1462822"/>
                <a:gd name="connsiteY2-6" fmla="*/ 1014481 h 1014481"/>
                <a:gd name="connsiteX3-7" fmla="*/ 638269 w 1462822"/>
                <a:gd name="connsiteY3-8" fmla="*/ 407899 h 1014481"/>
                <a:gd name="connsiteX4-9" fmla="*/ 0 w 1462822"/>
                <a:gd name="connsiteY4-10" fmla="*/ 0 h 1014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10" name="Rectangle 9"/>
            <p:cNvSpPr/>
            <p:nvPr/>
          </p:nvSpPr>
          <p:spPr>
            <a:xfrm>
              <a:off x="0" y="0"/>
              <a:ext cx="1472184" cy="1024128"/>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gr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7012" y="192896"/>
            <a:ext cx="685801" cy="785495"/>
          </a:xfrm>
          <a:prstGeom prst="rect">
            <a:avLst/>
          </a:prstGeom>
          <a:noFill/>
          <a:ln>
            <a:noFill/>
          </a:ln>
        </p:spPr>
      </p:pic>
      <p:sp>
        <p:nvSpPr>
          <p:cNvPr id="12" name="Rectangle 11"/>
          <p:cNvSpPr/>
          <p:nvPr userDrawn="1"/>
        </p:nvSpPr>
        <p:spPr>
          <a:xfrm>
            <a:off x="97911" y="121444"/>
            <a:ext cx="11979889" cy="6615112"/>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291199" y="1478784"/>
            <a:ext cx="8792038" cy="3017016"/>
          </a:xfrm>
          <a:prstGeom prst="rect">
            <a:avLst/>
          </a:prstGeom>
          <a:solidFill>
            <a:srgbClr val="FFFFFF"/>
          </a:solidFill>
          <a:ln w="9525">
            <a:noFill/>
            <a:miter lim="800000"/>
          </a:ln>
        </p:spPr>
        <p:txBody>
          <a:bodyPr rot="0" vert="horz" wrap="square" lIns="91440" tIns="45720" rIns="91440" bIns="45720" anchor="t" anchorCtr="0">
            <a:noAutofit/>
          </a:bodyPr>
          <a:lstStyle/>
          <a:p>
            <a:pPr algn="ctr">
              <a:spcAft>
                <a:spcPts val="800"/>
              </a:spcAft>
            </a:pPr>
            <a:r>
              <a:rPr lang="en-US" sz="2400" dirty="0">
                <a:effectLst/>
                <a:latin typeface="Franklin Gothic Medium" panose="020B0603020102020204" pitchFamily="34" charset="0"/>
                <a:ea typeface="Calibri" panose="020F0502020204030204" pitchFamily="34" charset="0"/>
                <a:cs typeface="+mj-cs"/>
              </a:rPr>
              <a:t>Al-</a:t>
            </a:r>
            <a:r>
              <a:rPr lang="en-US" sz="2400" dirty="0" err="1">
                <a:effectLst/>
                <a:latin typeface="Franklin Gothic Medium" panose="020B0603020102020204" pitchFamily="34" charset="0"/>
                <a:ea typeface="Calibri" panose="020F0502020204030204" pitchFamily="34" charset="0"/>
                <a:cs typeface="+mj-cs"/>
              </a:rPr>
              <a:t>Mustaqbal</a:t>
            </a:r>
            <a:r>
              <a:rPr lang="en-US" sz="2400" dirty="0">
                <a:effectLst/>
                <a:latin typeface="Franklin Gothic Medium" panose="020B0603020102020204" pitchFamily="34" charset="0"/>
                <a:ea typeface="Calibri" panose="020F0502020204030204" pitchFamily="34" charset="0"/>
                <a:cs typeface="+mj-cs"/>
              </a:rPr>
              <a:t> University</a:t>
            </a:r>
            <a:endParaRPr lang="en-US" sz="32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Biomedical Engineering Department</a:t>
            </a:r>
            <a:endParaRPr lang="en-US" sz="32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Class: </a:t>
            </a:r>
            <a:r>
              <a:rPr lang="en-US" sz="2400" dirty="0">
                <a:latin typeface="Franklin Gothic Medium" panose="020B0603020102020204" pitchFamily="34" charset="0"/>
                <a:ea typeface="Calibri" panose="020F0502020204030204" pitchFamily="34" charset="0"/>
                <a:cs typeface="+mj-cs"/>
              </a:rPr>
              <a:t>3</a:t>
            </a:r>
            <a:r>
              <a:rPr lang="en-US" sz="2400" baseline="30000" dirty="0">
                <a:latin typeface="Franklin Gothic Medium" panose="020B0603020102020204" pitchFamily="34" charset="0"/>
                <a:ea typeface="Calibri" panose="020F0502020204030204" pitchFamily="34" charset="0"/>
                <a:cs typeface="+mj-cs"/>
              </a:rPr>
              <a:t>th</a:t>
            </a: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Subject: </a:t>
            </a:r>
            <a:r>
              <a:rPr lang="en-US" sz="2400" dirty="0">
                <a:latin typeface="Franklin Gothic Medium" panose="020B0603020102020204" pitchFamily="34" charset="0"/>
                <a:ea typeface="Calibri" panose="020F0502020204030204" pitchFamily="34" charset="0"/>
                <a:cs typeface="+mj-cs"/>
              </a:rPr>
              <a:t>P</a:t>
            </a:r>
            <a:r>
              <a:rPr lang="en-US" sz="2400" dirty="0">
                <a:effectLst/>
                <a:latin typeface="Franklin Gothic Medium" panose="020B0603020102020204" pitchFamily="34" charset="0"/>
                <a:ea typeface="Calibri" panose="020F0502020204030204" pitchFamily="34" charset="0"/>
                <a:cs typeface="+mj-cs"/>
              </a:rPr>
              <a:t>hysiology </a:t>
            </a:r>
            <a:r>
              <a:rPr lang="en-US" sz="2400" dirty="0">
                <a:latin typeface="Franklin Gothic Medium" panose="020B0603020102020204" pitchFamily="34" charset="0"/>
                <a:ea typeface="Calibri" panose="020F0502020204030204" pitchFamily="34" charset="0"/>
                <a:cs typeface="+mj-cs"/>
              </a:rPr>
              <a:t>II</a:t>
            </a:r>
            <a:endParaRPr lang="en-US" sz="24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Lecturer: </a:t>
            </a:r>
            <a:r>
              <a:rPr lang="sv-SE" sz="2400" dirty="0">
                <a:effectLst/>
                <a:latin typeface="Franklin Gothic Medium" panose="020B0603020102020204" pitchFamily="34" charset="0"/>
                <a:ea typeface="Calibri" panose="020F0502020204030204" pitchFamily="34" charset="0"/>
                <a:cs typeface="+mj-cs"/>
              </a:rPr>
              <a:t>M.SC. ZAINAB  SATTAR JABBAR</a:t>
            </a:r>
            <a:endParaRPr lang="en-US" sz="3200" dirty="0">
              <a:effectLst/>
              <a:latin typeface="Franklin Gothic Medium" panose="020B0603020102020204" pitchFamily="34" charset="0"/>
              <a:ea typeface="Calibri" panose="020F0502020204030204" pitchFamily="34" charset="0"/>
              <a:cs typeface="+mj-cs"/>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mj-cs"/>
              </a:rPr>
              <a:t>1</a:t>
            </a:r>
            <a:r>
              <a:rPr lang="en-US" sz="2400" baseline="30000" dirty="0">
                <a:effectLst/>
                <a:latin typeface="Franklin Gothic Medium" panose="020B0603020102020204" pitchFamily="34" charset="0"/>
                <a:ea typeface="Calibri" panose="020F0502020204030204" pitchFamily="34" charset="0"/>
                <a:cs typeface="+mj-cs"/>
              </a:rPr>
              <a:t>st</a:t>
            </a:r>
            <a:r>
              <a:rPr lang="en-US" sz="2400" dirty="0">
                <a:effectLst/>
                <a:latin typeface="Franklin Gothic Medium" panose="020B0603020102020204" pitchFamily="34" charset="0"/>
                <a:ea typeface="Calibri" panose="020F0502020204030204" pitchFamily="34" charset="0"/>
                <a:cs typeface="+mj-cs"/>
              </a:rPr>
              <a:t> term – Lect. 4: </a:t>
            </a:r>
            <a:r>
              <a:rPr lang="en-US" altLang="en-US" sz="2400" dirty="0">
                <a:effectLst/>
                <a:latin typeface="Franklin Gothic Medium" panose="020B0603020102020204" pitchFamily="34" charset="0"/>
                <a:ea typeface="Calibri" panose="020F0502020204030204" pitchFamily="34" charset="0"/>
                <a:cs typeface="+mj-cs"/>
              </a:rPr>
              <a:t>Endocrine System</a:t>
            </a:r>
          </a:p>
          <a:p>
            <a:pPr algn="ctr">
              <a:spcAft>
                <a:spcPts val="800"/>
              </a:spcAft>
            </a:pPr>
            <a:endParaRPr lang="en-US" altLang="en-US" sz="2400" dirty="0">
              <a:effectLst/>
              <a:latin typeface="Franklin Gothic Medium" panose="020B0603020102020204" pitchFamily="34" charset="0"/>
              <a:ea typeface="Calibri" panose="020F0502020204030204" pitchFamily="34" charset="0"/>
              <a:cs typeface="+mj-cs"/>
            </a:endParaRPr>
          </a:p>
          <a:p>
            <a:pPr algn="ctr">
              <a:spcAft>
                <a:spcPts val="800"/>
              </a:spcAft>
            </a:pPr>
            <a:endParaRPr lang="en-US" sz="3200" dirty="0">
              <a:effectLst/>
              <a:latin typeface="Franklin Gothic Medium" panose="020B0603020102020204" pitchFamily="34" charset="0"/>
              <a:ea typeface="Calibri" panose="020F0502020204030204" pitchFamily="34" charset="0"/>
              <a:cs typeface="+mj-cs"/>
            </a:endParaRPr>
          </a:p>
        </p:txBody>
      </p:sp>
      <p:sp>
        <p:nvSpPr>
          <p:cNvPr id="22" name="TextBox 21"/>
          <p:cNvSpPr txBox="1"/>
          <p:nvPr/>
        </p:nvSpPr>
        <p:spPr>
          <a:xfrm>
            <a:off x="455612" y="6172200"/>
            <a:ext cx="8632117" cy="369332"/>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 Email: </a:t>
            </a:r>
            <a:r>
              <a:rPr lang="en-US" sz="1800" dirty="0">
                <a:effectLst/>
                <a:latin typeface="Calibri" panose="020F0502020204030204" pitchFamily="34" charset="0"/>
                <a:ea typeface="Calibri" panose="020F0502020204030204" pitchFamily="34" charset="0"/>
                <a:cs typeface="Arial" panose="020B0604020202020204" pitchFamily="34" charset="0"/>
              </a:rPr>
              <a:t>zainab.sattar.jabbar@uomus.edu.iq</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Endocrine System</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150812" y="1066800"/>
            <a:ext cx="11887200" cy="5324535"/>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multiple activities of the cells, tissues, and organs of the body are coordinated by the interplay of several types of chemical messenger systems: </a:t>
            </a:r>
          </a:p>
          <a:p>
            <a:pPr algn="just"/>
            <a:r>
              <a:rPr lang="en-US" sz="2000" dirty="0">
                <a:latin typeface="Times New Roman" panose="02020603050405020304" pitchFamily="18" charset="0"/>
                <a:cs typeface="Times New Roman" panose="02020603050405020304" pitchFamily="18" charset="0"/>
              </a:rPr>
              <a:t>1. </a:t>
            </a:r>
            <a:r>
              <a:rPr lang="en-US" sz="2000" b="1" u="sng" dirty="0">
                <a:latin typeface="Times New Roman" panose="02020603050405020304" pitchFamily="18" charset="0"/>
                <a:cs typeface="Times New Roman" panose="02020603050405020304" pitchFamily="18" charset="0"/>
              </a:rPr>
              <a:t>Neurotransmitters</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are released by axon terminals of neurons into the synaptic junctions and act locally to control nerve cell functions. </a:t>
            </a:r>
          </a:p>
          <a:p>
            <a:pPr algn="just"/>
            <a:r>
              <a:rPr lang="en-US" sz="2000" dirty="0">
                <a:latin typeface="Times New Roman" panose="02020603050405020304" pitchFamily="18" charset="0"/>
                <a:cs typeface="Times New Roman" panose="02020603050405020304" pitchFamily="18" charset="0"/>
              </a:rPr>
              <a:t>2. </a:t>
            </a:r>
            <a:r>
              <a:rPr lang="en-US" sz="2000" b="1" u="sng" dirty="0">
                <a:latin typeface="Times New Roman" panose="02020603050405020304" pitchFamily="18" charset="0"/>
                <a:cs typeface="Times New Roman" panose="02020603050405020304" pitchFamily="18" charset="0"/>
              </a:rPr>
              <a:t>Endocrine hormones </a:t>
            </a:r>
            <a:r>
              <a:rPr lang="en-US" sz="2000" dirty="0">
                <a:latin typeface="Times New Roman" panose="02020603050405020304" pitchFamily="18" charset="0"/>
                <a:cs typeface="Times New Roman" panose="02020603050405020304" pitchFamily="18" charset="0"/>
              </a:rPr>
              <a:t>are released by glands or specialized cells into the circulating blood and influence the function of cells at another location in the body. The endocrine hormones are carried by the circulatory system to cells throughout the body where they bind with receptors and initiate many reactions. </a:t>
            </a:r>
          </a:p>
          <a:p>
            <a:pPr algn="just"/>
            <a:r>
              <a:rPr lang="en-US" sz="2000" b="1"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Some endocrine hormones affect many different types of cells of the body; for example, </a:t>
            </a:r>
            <a:r>
              <a:rPr lang="en-US" sz="2000" dirty="0">
                <a:solidFill>
                  <a:srgbClr val="FF0000"/>
                </a:solidFill>
                <a:latin typeface="Times New Roman" panose="02020603050405020304" pitchFamily="18" charset="0"/>
                <a:cs typeface="Times New Roman" panose="02020603050405020304" pitchFamily="18" charset="0"/>
              </a:rPr>
              <a:t>growth hormone </a:t>
            </a:r>
            <a:r>
              <a:rPr lang="en-US" sz="2000" dirty="0">
                <a:latin typeface="Times New Roman" panose="02020603050405020304" pitchFamily="18" charset="0"/>
                <a:cs typeface="Times New Roman" panose="02020603050405020304" pitchFamily="18" charset="0"/>
              </a:rPr>
              <a:t>(from the </a:t>
            </a:r>
            <a:r>
              <a:rPr lang="en-US" sz="2000" dirty="0">
                <a:solidFill>
                  <a:srgbClr val="FF0000"/>
                </a:solidFill>
                <a:latin typeface="Times New Roman" panose="02020603050405020304" pitchFamily="18" charset="0"/>
                <a:cs typeface="Times New Roman" panose="02020603050405020304" pitchFamily="18" charset="0"/>
              </a:rPr>
              <a:t>anterior pituitary gland</a:t>
            </a:r>
            <a:r>
              <a:rPr lang="en-US" sz="2000" dirty="0">
                <a:latin typeface="Times New Roman" panose="02020603050405020304" pitchFamily="18" charset="0"/>
                <a:cs typeface="Times New Roman" panose="02020603050405020304" pitchFamily="18" charset="0"/>
              </a:rPr>
              <a:t>) causes growth in most parts of the body, and </a:t>
            </a:r>
            <a:r>
              <a:rPr lang="en-US" sz="2000" dirty="0">
                <a:solidFill>
                  <a:srgbClr val="FF0000"/>
                </a:solidFill>
                <a:latin typeface="Times New Roman" panose="02020603050405020304" pitchFamily="18" charset="0"/>
                <a:cs typeface="Times New Roman" panose="02020603050405020304" pitchFamily="18" charset="0"/>
              </a:rPr>
              <a:t>thyroxin</a:t>
            </a:r>
            <a:r>
              <a:rPr lang="en-US" sz="2000" dirty="0">
                <a:latin typeface="Times New Roman" panose="02020603050405020304" pitchFamily="18" charset="0"/>
                <a:cs typeface="Times New Roman" panose="02020603050405020304" pitchFamily="18" charset="0"/>
              </a:rPr>
              <a:t> (from the </a:t>
            </a:r>
            <a:r>
              <a:rPr lang="en-US" sz="2000" dirty="0">
                <a:solidFill>
                  <a:srgbClr val="FF0000"/>
                </a:solidFill>
                <a:latin typeface="Times New Roman" panose="02020603050405020304" pitchFamily="18" charset="0"/>
                <a:cs typeface="Times New Roman" panose="02020603050405020304" pitchFamily="18" charset="0"/>
              </a:rPr>
              <a:t>thyroid gland</a:t>
            </a:r>
            <a:r>
              <a:rPr lang="en-US" sz="2000" dirty="0">
                <a:latin typeface="Times New Roman" panose="02020603050405020304" pitchFamily="18" charset="0"/>
                <a:cs typeface="Times New Roman" panose="02020603050405020304" pitchFamily="18" charset="0"/>
              </a:rPr>
              <a:t>) increases the rate of many chemical reactions in almost all the body’s cells. </a:t>
            </a:r>
          </a:p>
          <a:p>
            <a:pPr algn="just"/>
            <a:r>
              <a:rPr lang="en-US" sz="2000" b="1" dirty="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Other hormones affect </a:t>
            </a:r>
            <a:r>
              <a:rPr lang="en-US" sz="2000" dirty="0">
                <a:solidFill>
                  <a:srgbClr val="FF0000"/>
                </a:solidFill>
                <a:latin typeface="Times New Roman" panose="02020603050405020304" pitchFamily="18" charset="0"/>
                <a:cs typeface="Times New Roman" panose="02020603050405020304" pitchFamily="18" charset="0"/>
              </a:rPr>
              <a:t>only specific target tissues</a:t>
            </a:r>
            <a:r>
              <a:rPr lang="en-US" sz="2000" dirty="0">
                <a:latin typeface="Times New Roman" panose="02020603050405020304" pitchFamily="18" charset="0"/>
                <a:cs typeface="Times New Roman" panose="02020603050405020304" pitchFamily="18" charset="0"/>
              </a:rPr>
              <a:t>, because </a:t>
            </a:r>
            <a:r>
              <a:rPr lang="en-US" sz="2000" dirty="0">
                <a:solidFill>
                  <a:srgbClr val="FF0000"/>
                </a:solidFill>
                <a:latin typeface="Times New Roman" panose="02020603050405020304" pitchFamily="18" charset="0"/>
                <a:cs typeface="Times New Roman" panose="02020603050405020304" pitchFamily="18" charset="0"/>
              </a:rPr>
              <a:t>only these tissues have receptors for the hormone</a:t>
            </a:r>
            <a:r>
              <a:rPr lang="en-US" sz="2000" dirty="0">
                <a:latin typeface="Times New Roman" panose="02020603050405020304" pitchFamily="18" charset="0"/>
                <a:cs typeface="Times New Roman" panose="02020603050405020304" pitchFamily="18" charset="0"/>
              </a:rPr>
              <a:t>. For example, </a:t>
            </a:r>
            <a:r>
              <a:rPr lang="en-US" sz="2000" dirty="0">
                <a:solidFill>
                  <a:srgbClr val="FF0000"/>
                </a:solidFill>
                <a:latin typeface="Times New Roman" panose="02020603050405020304" pitchFamily="18" charset="0"/>
                <a:cs typeface="Times New Roman" panose="02020603050405020304" pitchFamily="18" charset="0"/>
              </a:rPr>
              <a:t>adrenocorticotropic hormone </a:t>
            </a:r>
            <a:r>
              <a:rPr lang="en-US" sz="2000" dirty="0">
                <a:latin typeface="Times New Roman" panose="02020603050405020304" pitchFamily="18" charset="0"/>
                <a:cs typeface="Times New Roman" panose="02020603050405020304" pitchFamily="18" charset="0"/>
              </a:rPr>
              <a:t>(ACTH) from the </a:t>
            </a:r>
            <a:r>
              <a:rPr lang="en-US" sz="2000" dirty="0">
                <a:solidFill>
                  <a:srgbClr val="FF0000"/>
                </a:solidFill>
                <a:latin typeface="Times New Roman" panose="02020603050405020304" pitchFamily="18" charset="0"/>
                <a:cs typeface="Times New Roman" panose="02020603050405020304" pitchFamily="18" charset="0"/>
              </a:rPr>
              <a:t>anterior pituitary gland </a:t>
            </a:r>
            <a:r>
              <a:rPr lang="en-US" sz="2000" dirty="0">
                <a:latin typeface="Times New Roman" panose="02020603050405020304" pitchFamily="18" charset="0"/>
                <a:cs typeface="Times New Roman" panose="02020603050405020304" pitchFamily="18" charset="0"/>
              </a:rPr>
              <a:t>specifically stimulates the </a:t>
            </a:r>
            <a:r>
              <a:rPr lang="en-US" sz="2000" dirty="0">
                <a:solidFill>
                  <a:srgbClr val="FF0000"/>
                </a:solidFill>
                <a:latin typeface="Times New Roman" panose="02020603050405020304" pitchFamily="18" charset="0"/>
                <a:cs typeface="Times New Roman" panose="02020603050405020304" pitchFamily="18" charset="0"/>
              </a:rPr>
              <a:t>adrenal cortex</a:t>
            </a:r>
            <a:r>
              <a:rPr lang="en-US" sz="2000" dirty="0">
                <a:latin typeface="Times New Roman" panose="02020603050405020304" pitchFamily="18" charset="0"/>
                <a:cs typeface="Times New Roman" panose="02020603050405020304" pitchFamily="18" charset="0"/>
              </a:rPr>
              <a:t>, causing it </a:t>
            </a:r>
            <a:r>
              <a:rPr lang="en-US" sz="2000" dirty="0">
                <a:solidFill>
                  <a:srgbClr val="FF0000"/>
                </a:solidFill>
                <a:latin typeface="Times New Roman" panose="02020603050405020304" pitchFamily="18" charset="0"/>
                <a:cs typeface="Times New Roman" panose="02020603050405020304" pitchFamily="18" charset="0"/>
              </a:rPr>
              <a:t>to secrete adrenocortical hormones</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3. </a:t>
            </a:r>
            <a:r>
              <a:rPr lang="en-US" sz="2000" b="1" u="sng" dirty="0">
                <a:latin typeface="Times New Roman" panose="02020603050405020304" pitchFamily="18" charset="0"/>
                <a:cs typeface="Times New Roman" panose="02020603050405020304" pitchFamily="18" charset="0"/>
              </a:rPr>
              <a:t>Neuroendocrine hormones</a:t>
            </a:r>
            <a:r>
              <a:rPr lang="en-US" sz="2000" dirty="0">
                <a:latin typeface="Times New Roman" panose="02020603050405020304" pitchFamily="18" charset="0"/>
                <a:cs typeface="Times New Roman" panose="02020603050405020304" pitchFamily="18" charset="0"/>
              </a:rPr>
              <a:t> are secreted by neurons into the circulating blood and influence the function of cells at another location in the body. The neuroendocrine cells, located in the hypothalamus, have axons that terminate in the posterior pituitary gland and secrete several neurohormones, including antidiuretic hormone (ADH), and oxytocin.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BCA46-89CC-C982-143F-F9EC040E1C59}"/>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9DBA001F-6308-4D10-1DD1-C396EFCA0F53}"/>
              </a:ext>
            </a:extLst>
          </p:cNvPr>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Endocrine System</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134EA357-1093-BEE6-474C-D7E78EB60F2B}"/>
              </a:ext>
            </a:extLst>
          </p:cNvPr>
          <p:cNvSpPr/>
          <p:nvPr/>
        </p:nvSpPr>
        <p:spPr>
          <a:xfrm>
            <a:off x="150812" y="1066800"/>
            <a:ext cx="11887200" cy="341632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4. </a:t>
            </a:r>
            <a:r>
              <a:rPr lang="en-US" sz="2400" b="1" u="sng" dirty="0">
                <a:latin typeface="Times New Roman" panose="02020603050405020304" pitchFamily="18" charset="0"/>
                <a:cs typeface="Times New Roman" panose="02020603050405020304" pitchFamily="18" charset="0"/>
              </a:rPr>
              <a:t>Paracrine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secreted by cells into the extracellular fluid and affect neighboring cells of </a:t>
            </a:r>
          </a:p>
          <a:p>
            <a:pPr algn="just"/>
            <a:r>
              <a:rPr lang="en-US" sz="2400" dirty="0">
                <a:latin typeface="Times New Roman" panose="02020603050405020304" pitchFamily="18" charset="0"/>
                <a:cs typeface="Times New Roman" panose="02020603050405020304" pitchFamily="18" charset="0"/>
              </a:rPr>
              <a:t>a different type. </a:t>
            </a:r>
          </a:p>
          <a:p>
            <a:pPr algn="just"/>
            <a:r>
              <a:rPr lang="en-US" sz="2400" dirty="0">
                <a:latin typeface="Times New Roman" panose="02020603050405020304" pitchFamily="18" charset="0"/>
                <a:cs typeface="Times New Roman" panose="02020603050405020304" pitchFamily="18" charset="0"/>
              </a:rPr>
              <a:t>5. </a:t>
            </a:r>
            <a:r>
              <a:rPr lang="en-US" sz="2400" b="1" u="sng" dirty="0" err="1">
                <a:latin typeface="Times New Roman" panose="02020603050405020304" pitchFamily="18" charset="0"/>
                <a:cs typeface="Times New Roman" panose="02020603050405020304" pitchFamily="18" charset="0"/>
              </a:rPr>
              <a:t>Autocrines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secreted by cells into the extracellular fluid and affect the function of the same cells that produced them by binding to cell surface receptors. </a:t>
            </a:r>
          </a:p>
          <a:p>
            <a:pPr algn="just"/>
            <a:r>
              <a:rPr lang="en-US" sz="2400" dirty="0">
                <a:latin typeface="Times New Roman" panose="02020603050405020304" pitchFamily="18" charset="0"/>
                <a:cs typeface="Times New Roman" panose="02020603050405020304" pitchFamily="18" charset="0"/>
              </a:rPr>
              <a:t>6. </a:t>
            </a:r>
            <a:r>
              <a:rPr lang="en-US" sz="2400" b="1" u="sng" dirty="0">
                <a:latin typeface="Times New Roman" panose="02020603050405020304" pitchFamily="18" charset="0"/>
                <a:cs typeface="Times New Roman" panose="02020603050405020304" pitchFamily="18" charset="0"/>
              </a:rPr>
              <a:t>Cytokines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peptides (protein) secreted by cells into the extracellular fluid and can function as </a:t>
            </a:r>
            <a:r>
              <a:rPr lang="en-US" sz="2400" dirty="0" err="1">
                <a:latin typeface="Times New Roman" panose="02020603050405020304" pitchFamily="18" charset="0"/>
                <a:cs typeface="Times New Roman" panose="02020603050405020304" pitchFamily="18" charset="0"/>
              </a:rPr>
              <a:t>autocrines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paracrines</a:t>
            </a:r>
            <a:r>
              <a:rPr lang="en-US" sz="2400" dirty="0">
                <a:latin typeface="Times New Roman" panose="02020603050405020304" pitchFamily="18" charset="0"/>
                <a:cs typeface="Times New Roman" panose="02020603050405020304" pitchFamily="18" charset="0"/>
              </a:rPr>
              <a:t>, or endocrine hormones. Examples of cytokines include the </a:t>
            </a:r>
            <a:r>
              <a:rPr lang="en-US" sz="2400" dirty="0">
                <a:solidFill>
                  <a:srgbClr val="FF0000"/>
                </a:solidFill>
                <a:latin typeface="Times New Roman" panose="02020603050405020304" pitchFamily="18" charset="0"/>
                <a:cs typeface="Times New Roman" panose="02020603050405020304" pitchFamily="18" charset="0"/>
              </a:rPr>
              <a:t>interleukins</a:t>
            </a:r>
            <a:r>
              <a:rPr lang="en-US" sz="2400" dirty="0">
                <a:latin typeface="Times New Roman" panose="02020603050405020304" pitchFamily="18" charset="0"/>
                <a:cs typeface="Times New Roman" panose="02020603050405020304" pitchFamily="18" charset="0"/>
              </a:rPr>
              <a:t> and other </a:t>
            </a:r>
            <a:r>
              <a:rPr lang="en-US" sz="2400" dirty="0">
                <a:solidFill>
                  <a:srgbClr val="FF0000"/>
                </a:solidFill>
                <a:latin typeface="Times New Roman" panose="02020603050405020304" pitchFamily="18" charset="0"/>
                <a:cs typeface="Times New Roman" panose="02020603050405020304" pitchFamily="18" charset="0"/>
              </a:rPr>
              <a:t>lymphokines</a:t>
            </a:r>
            <a:r>
              <a:rPr lang="en-US" sz="2400" dirty="0">
                <a:latin typeface="Times New Roman" panose="02020603050405020304" pitchFamily="18" charset="0"/>
                <a:cs typeface="Times New Roman" panose="02020603050405020304" pitchFamily="18" charset="0"/>
              </a:rPr>
              <a:t> that are secreted by helper cells and act on other cells of the immune system. Cytokine hormones (e.g., </a:t>
            </a:r>
            <a:r>
              <a:rPr lang="en-US" sz="2400" dirty="0">
                <a:solidFill>
                  <a:srgbClr val="FF0000"/>
                </a:solidFill>
                <a:latin typeface="Times New Roman" panose="02020603050405020304" pitchFamily="18" charset="0"/>
                <a:cs typeface="Times New Roman" panose="02020603050405020304" pitchFamily="18" charset="0"/>
              </a:rPr>
              <a:t>leptin</a:t>
            </a:r>
            <a:r>
              <a:rPr lang="en-US" sz="2400" dirty="0">
                <a:latin typeface="Times New Roman" panose="02020603050405020304" pitchFamily="18" charset="0"/>
                <a:cs typeface="Times New Roman" panose="02020603050405020304" pitchFamily="18" charset="0"/>
              </a:rPr>
              <a:t>) produced by adipocytes are sometimes called </a:t>
            </a:r>
            <a:r>
              <a:rPr lang="en-US" sz="2400" dirty="0">
                <a:solidFill>
                  <a:srgbClr val="FF0000"/>
                </a:solidFill>
                <a:latin typeface="Times New Roman" panose="02020603050405020304" pitchFamily="18" charset="0"/>
                <a:cs typeface="Times New Roman" panose="02020603050405020304" pitchFamily="18" charset="0"/>
              </a:rPr>
              <a:t>adipokines</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7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697146" y="1123915"/>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Paracrine signals</a:t>
            </a:r>
          </a:p>
          <a:p>
            <a:pPr algn="ctr">
              <a:lnSpc>
                <a:spcPct val="107000"/>
              </a:lnSpc>
            </a:pPr>
            <a:endPar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911623" y="951240"/>
            <a:ext cx="9973252" cy="55763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697146" y="1123915"/>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Autocrine signals</a:t>
            </a:r>
          </a:p>
          <a:p>
            <a:pPr algn="ctr">
              <a:lnSpc>
                <a:spcPct val="107000"/>
              </a:lnSpc>
            </a:pPr>
            <a:endPar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86121" y="1176607"/>
            <a:ext cx="8815949" cy="51897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697146" y="1123916"/>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Endocrine signals</a:t>
            </a:r>
          </a:p>
          <a:p>
            <a:pPr algn="ctr">
              <a:lnSpc>
                <a:spcPct val="107000"/>
              </a:lnSpc>
            </a:pPr>
            <a:endParaRPr lang="en-US" alt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p:nvPr/>
        </p:nvPicPr>
        <p:blipFill>
          <a:blip r:embed="rId2"/>
          <a:stretch>
            <a:fillRect/>
          </a:stretch>
        </p:blipFill>
        <p:spPr>
          <a:xfrm>
            <a:off x="973836" y="1057258"/>
            <a:ext cx="10107837" cy="5799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B2D7E-8247-AD50-EFCD-80FD51871213}"/>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0BEFBE49-956A-1F45-E728-AD300191CB88}"/>
              </a:ext>
            </a:extLst>
          </p:cNvPr>
          <p:cNvSpPr txBox="1"/>
          <p:nvPr/>
        </p:nvSpPr>
        <p:spPr>
          <a:xfrm>
            <a:off x="763805" y="52552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Endocrine System</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6A66671-4FD5-F1CA-7F53-D2728B00400F}"/>
              </a:ext>
            </a:extLst>
          </p:cNvPr>
          <p:cNvPicPr/>
          <p:nvPr/>
        </p:nvPicPr>
        <p:blipFill>
          <a:blip r:embed="rId2"/>
          <a:stretch>
            <a:fillRect/>
          </a:stretch>
        </p:blipFill>
        <p:spPr>
          <a:xfrm>
            <a:off x="1903412" y="990600"/>
            <a:ext cx="7696200" cy="5452110"/>
          </a:xfrm>
          <a:prstGeom prst="rect">
            <a:avLst/>
          </a:prstGeom>
        </p:spPr>
      </p:pic>
    </p:spTree>
    <p:extLst>
      <p:ext uri="{BB962C8B-B14F-4D97-AF65-F5344CB8AC3E}">
        <p14:creationId xmlns:p14="http://schemas.microsoft.com/office/powerpoint/2010/main" val="1233429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642234" y="6096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Chemical Structure of Hormones</a:t>
            </a:r>
          </a:p>
        </p:txBody>
      </p:sp>
      <p:sp>
        <p:nvSpPr>
          <p:cNvPr id="2" name="Rechthoek 2">
            <a:extLst>
              <a:ext uri="{FF2B5EF4-FFF2-40B4-BE49-F238E27FC236}">
                <a16:creationId xmlns:a16="http://schemas.microsoft.com/office/drawing/2014/main" id="{5616F329-A60B-A666-FC65-B4B438345F02}"/>
              </a:ext>
            </a:extLst>
          </p:cNvPr>
          <p:cNvSpPr/>
          <p:nvPr/>
        </p:nvSpPr>
        <p:spPr>
          <a:xfrm>
            <a:off x="150812" y="1066800"/>
            <a:ext cx="11887200" cy="4893647"/>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There are three general classes of hormones:</a:t>
            </a:r>
          </a:p>
          <a:p>
            <a:pPr algn="just"/>
            <a:r>
              <a:rPr lang="en-US" sz="2400" dirty="0">
                <a:latin typeface="Times New Roman" panose="02020603050405020304" pitchFamily="18" charset="0"/>
                <a:cs typeface="Times New Roman" panose="02020603050405020304" pitchFamily="18" charset="0"/>
              </a:rPr>
              <a:t>1.</a:t>
            </a:r>
            <a:r>
              <a:rPr lang="en-US" sz="2400" b="1" u="sng" dirty="0">
                <a:latin typeface="Times New Roman" panose="02020603050405020304" pitchFamily="18" charset="0"/>
                <a:cs typeface="Times New Roman" panose="02020603050405020304" pitchFamily="18" charset="0"/>
              </a:rPr>
              <a:t>Proteins and polypeptides</a:t>
            </a:r>
            <a:r>
              <a:rPr lang="en-US" sz="2400" dirty="0">
                <a:latin typeface="Times New Roman" panose="02020603050405020304" pitchFamily="18" charset="0"/>
                <a:cs typeface="Times New Roman" panose="02020603050405020304" pitchFamily="18" charset="0"/>
              </a:rPr>
              <a:t>, including hormones secreted by</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anterior and posterior </a:t>
            </a:r>
            <a:r>
              <a:rPr lang="en-US" sz="2400" dirty="0">
                <a:solidFill>
                  <a:srgbClr val="FF0000"/>
                </a:solidFill>
                <a:latin typeface="Times New Roman" panose="02020603050405020304" pitchFamily="18" charset="0"/>
                <a:cs typeface="Times New Roman" panose="02020603050405020304" pitchFamily="18" charset="0"/>
              </a:rPr>
              <a:t>pituitary gland</a:t>
            </a:r>
            <a:r>
              <a:rPr lang="en-US"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pancreas</a:t>
            </a:r>
            <a:r>
              <a:rPr lang="en-US" sz="2400" dirty="0">
                <a:latin typeface="Times New Roman" panose="02020603050405020304" pitchFamily="18" charset="0"/>
                <a:cs typeface="Times New Roman" panose="02020603050405020304" pitchFamily="18" charset="0"/>
              </a:rPr>
              <a:t> (insulin and glucagon), </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parathyroid gland </a:t>
            </a:r>
            <a:r>
              <a:rPr lang="en-US" sz="2400" dirty="0">
                <a:latin typeface="Times New Roman" panose="02020603050405020304" pitchFamily="18" charset="0"/>
                <a:cs typeface="Times New Roman" panose="02020603050405020304" pitchFamily="18" charset="0"/>
              </a:rPr>
              <a:t>(parathyroid hormone), and many others.</a:t>
            </a:r>
          </a:p>
          <a:p>
            <a:pPr algn="just"/>
            <a:r>
              <a:rPr lang="en-US" sz="2400" dirty="0">
                <a:latin typeface="Times New Roman" panose="02020603050405020304" pitchFamily="18" charset="0"/>
                <a:cs typeface="Times New Roman" panose="02020603050405020304" pitchFamily="18" charset="0"/>
              </a:rPr>
              <a:t>2.</a:t>
            </a:r>
            <a:r>
              <a:rPr lang="en-US" sz="2400" b="1" u="sng" dirty="0">
                <a:latin typeface="Times New Roman" panose="02020603050405020304" pitchFamily="18" charset="0"/>
                <a:cs typeface="Times New Roman" panose="02020603050405020304" pitchFamily="18" charset="0"/>
              </a:rPr>
              <a:t>Steroids</a:t>
            </a:r>
            <a:r>
              <a:rPr lang="en-US" sz="2400" dirty="0">
                <a:latin typeface="Times New Roman" panose="02020603050405020304" pitchFamily="18" charset="0"/>
                <a:cs typeface="Times New Roman" panose="02020603050405020304" pitchFamily="18" charset="0"/>
              </a:rPr>
              <a:t> secreted by</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adrenal cortex </a:t>
            </a:r>
            <a:r>
              <a:rPr lang="en-US" sz="2400" dirty="0">
                <a:latin typeface="Times New Roman" panose="02020603050405020304" pitchFamily="18" charset="0"/>
                <a:cs typeface="Times New Roman" panose="02020603050405020304" pitchFamily="18" charset="0"/>
              </a:rPr>
              <a:t>(cortisol and aldosterone),</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 the </a:t>
            </a:r>
            <a:r>
              <a:rPr lang="en-US" sz="2400" dirty="0">
                <a:solidFill>
                  <a:srgbClr val="FF0000"/>
                </a:solidFill>
                <a:latin typeface="Times New Roman" panose="02020603050405020304" pitchFamily="18" charset="0"/>
                <a:cs typeface="Times New Roman" panose="02020603050405020304" pitchFamily="18" charset="0"/>
              </a:rPr>
              <a:t>ovaries</a:t>
            </a:r>
            <a:r>
              <a:rPr lang="en-US" sz="2400" dirty="0">
                <a:latin typeface="Times New Roman" panose="02020603050405020304" pitchFamily="18" charset="0"/>
                <a:cs typeface="Times New Roman" panose="02020603050405020304" pitchFamily="18" charset="0"/>
              </a:rPr>
              <a:t> (estrogen and progesterone),</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 the </a:t>
            </a:r>
            <a:r>
              <a:rPr lang="en-US" sz="2400" dirty="0">
                <a:solidFill>
                  <a:srgbClr val="FF0000"/>
                </a:solidFill>
                <a:latin typeface="Times New Roman" panose="02020603050405020304" pitchFamily="18" charset="0"/>
                <a:cs typeface="Times New Roman" panose="02020603050405020304" pitchFamily="18" charset="0"/>
              </a:rPr>
              <a:t>testes</a:t>
            </a:r>
            <a:r>
              <a:rPr lang="en-US" sz="2400" dirty="0">
                <a:latin typeface="Times New Roman" panose="02020603050405020304" pitchFamily="18" charset="0"/>
                <a:cs typeface="Times New Roman" panose="02020603050405020304" pitchFamily="18" charset="0"/>
              </a:rPr>
              <a:t> (testosterone), </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placenta </a:t>
            </a:r>
            <a:r>
              <a:rPr lang="en-US" sz="2400" dirty="0">
                <a:latin typeface="Times New Roman" panose="02020603050405020304" pitchFamily="18" charset="0"/>
                <a:cs typeface="Times New Roman" panose="02020603050405020304" pitchFamily="18" charset="0"/>
              </a:rPr>
              <a:t>(estrogen and progesterone).</a:t>
            </a:r>
          </a:p>
          <a:p>
            <a:pPr algn="just"/>
            <a:r>
              <a:rPr lang="en-US" sz="2400" dirty="0">
                <a:latin typeface="Times New Roman" panose="02020603050405020304" pitchFamily="18" charset="0"/>
                <a:cs typeface="Times New Roman" panose="02020603050405020304" pitchFamily="18" charset="0"/>
              </a:rPr>
              <a:t>3.</a:t>
            </a:r>
            <a:r>
              <a:rPr lang="en-US" sz="2400" b="1" u="sng" dirty="0">
                <a:latin typeface="Times New Roman" panose="02020603050405020304" pitchFamily="18" charset="0"/>
                <a:cs typeface="Times New Roman" panose="02020603050405020304" pitchFamily="18" charset="0"/>
              </a:rPr>
              <a:t>Derivatives of the amino acid tyrosine</a:t>
            </a:r>
            <a:r>
              <a:rPr lang="en-US" sz="2400" dirty="0">
                <a:latin typeface="Times New Roman" panose="02020603050405020304" pitchFamily="18" charset="0"/>
                <a:cs typeface="Times New Roman" panose="02020603050405020304" pitchFamily="18" charset="0"/>
              </a:rPr>
              <a:t>, secreted </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by the </a:t>
            </a:r>
            <a:r>
              <a:rPr lang="en-US" sz="2400" dirty="0">
                <a:solidFill>
                  <a:srgbClr val="FF0000"/>
                </a:solidFill>
                <a:latin typeface="Times New Roman" panose="02020603050405020304" pitchFamily="18" charset="0"/>
                <a:cs typeface="Times New Roman" panose="02020603050405020304" pitchFamily="18" charset="0"/>
              </a:rPr>
              <a:t>thyroid</a:t>
            </a:r>
            <a:r>
              <a:rPr lang="en-US" sz="2400" dirty="0">
                <a:latin typeface="Times New Roman" panose="02020603050405020304" pitchFamily="18" charset="0"/>
                <a:cs typeface="Times New Roman" panose="02020603050405020304" pitchFamily="18" charset="0"/>
              </a:rPr>
              <a:t> (thyroxin and triiodothyronine) (T3,T4)   </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adrenal medullae </a:t>
            </a:r>
            <a:r>
              <a:rPr lang="en-US" sz="2400" dirty="0">
                <a:latin typeface="Times New Roman" panose="02020603050405020304" pitchFamily="18" charset="0"/>
                <a:cs typeface="Times New Roman" panose="02020603050405020304" pitchFamily="18" charset="0"/>
              </a:rPr>
              <a:t>(epinephrine and norepinephrine).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655882" y="456069"/>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Chemical Structure of Hormones</a:t>
            </a:r>
          </a:p>
        </p:txBody>
      </p:sp>
      <p:pic>
        <p:nvPicPr>
          <p:cNvPr id="2" name="Picture 1"/>
          <p:cNvPicPr>
            <a:picLocks noChangeAspect="1"/>
          </p:cNvPicPr>
          <p:nvPr/>
        </p:nvPicPr>
        <p:blipFill>
          <a:blip r:embed="rId2"/>
          <a:stretch>
            <a:fillRect/>
          </a:stretch>
        </p:blipFill>
        <p:spPr>
          <a:xfrm>
            <a:off x="2436812" y="838200"/>
            <a:ext cx="7718856" cy="1932437"/>
          </a:xfrm>
          <a:prstGeom prst="rect">
            <a:avLst/>
          </a:prstGeom>
        </p:spPr>
      </p:pic>
      <p:pic>
        <p:nvPicPr>
          <p:cNvPr id="4" name="Picture 3"/>
          <p:cNvPicPr/>
          <p:nvPr/>
        </p:nvPicPr>
        <p:blipFill>
          <a:blip r:embed="rId3"/>
          <a:stretch>
            <a:fillRect/>
          </a:stretch>
        </p:blipFill>
        <p:spPr>
          <a:xfrm>
            <a:off x="227013" y="2971800"/>
            <a:ext cx="4724400" cy="2877606"/>
          </a:xfrm>
          <a:prstGeom prst="rect">
            <a:avLst/>
          </a:prstGeom>
        </p:spPr>
      </p:pic>
      <p:pic>
        <p:nvPicPr>
          <p:cNvPr id="5" name="Picture 4"/>
          <p:cNvPicPr>
            <a:picLocks noChangeAspect="1"/>
          </p:cNvPicPr>
          <p:nvPr/>
        </p:nvPicPr>
        <p:blipFill>
          <a:blip r:embed="rId4"/>
          <a:stretch>
            <a:fillRect/>
          </a:stretch>
        </p:blipFill>
        <p:spPr>
          <a:xfrm>
            <a:off x="5027612" y="2971800"/>
            <a:ext cx="3352800" cy="2973486"/>
          </a:xfrm>
          <a:prstGeom prst="rect">
            <a:avLst/>
          </a:prstGeom>
        </p:spPr>
      </p:pic>
      <p:pic>
        <p:nvPicPr>
          <p:cNvPr id="6" name="Picture 5"/>
          <p:cNvPicPr/>
          <p:nvPr/>
        </p:nvPicPr>
        <p:blipFill>
          <a:blip r:embed="rId5"/>
          <a:stretch>
            <a:fillRect/>
          </a:stretch>
        </p:blipFill>
        <p:spPr>
          <a:xfrm>
            <a:off x="8685212" y="3098033"/>
            <a:ext cx="3149018" cy="2751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763804" y="456069"/>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Transport of Hormones in the Blood</a:t>
            </a:r>
          </a:p>
        </p:txBody>
      </p:sp>
      <p:sp>
        <p:nvSpPr>
          <p:cNvPr id="2" name="Rechthoek 2">
            <a:extLst>
              <a:ext uri="{FF2B5EF4-FFF2-40B4-BE49-F238E27FC236}">
                <a16:creationId xmlns:a16="http://schemas.microsoft.com/office/drawing/2014/main" id="{0B63FB06-1FBC-CC6C-6DE2-BCFA0F9A251E}"/>
              </a:ext>
            </a:extLst>
          </p:cNvPr>
          <p:cNvSpPr/>
          <p:nvPr/>
        </p:nvSpPr>
        <p:spPr>
          <a:xfrm>
            <a:off x="150812" y="1066800"/>
            <a:ext cx="11887200" cy="2677656"/>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Water-soluble hormones (peptides and catecholamines) </a:t>
            </a:r>
            <a:r>
              <a:rPr lang="en-US" sz="2400" dirty="0">
                <a:latin typeface="Times New Roman" panose="02020603050405020304" pitchFamily="18" charset="0"/>
                <a:cs typeface="Times New Roman" panose="02020603050405020304" pitchFamily="18" charset="0"/>
              </a:rPr>
              <a:t>are dissolved in the plasma and transported from their sites of synthesis to target tissues, where they diffuse out of the capillaries, into the interstitial fluid, and ultimately to target cells. </a:t>
            </a:r>
          </a:p>
          <a:p>
            <a:pPr algn="just"/>
            <a:r>
              <a:rPr lang="en-US" sz="24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Steroid and thyroid hormones</a:t>
            </a:r>
            <a:r>
              <a:rPr lang="en-US" sz="2400" dirty="0">
                <a:latin typeface="Times New Roman" panose="02020603050405020304" pitchFamily="18" charset="0"/>
                <a:cs typeface="Times New Roman" panose="02020603050405020304" pitchFamily="18" charset="0"/>
              </a:rPr>
              <a:t>, in contrast, circulate in the blood mainly bound to plasma proteins. Protein-bound hormones cannot easily diffuse across the capillaries and gain access to their target cells and are therefore biologically inactive until they dissociate from plasma proteins.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FD0A0-3C1F-09EE-9FF3-EED4D4F90D02}"/>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01E5743D-D173-2011-9314-0312D3F8836E}"/>
              </a:ext>
            </a:extLst>
          </p:cNvPr>
          <p:cNvSpPr txBox="1"/>
          <p:nvPr/>
        </p:nvSpPr>
        <p:spPr>
          <a:xfrm>
            <a:off x="763804" y="456069"/>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Mechanisms of Action of Hormones</a:t>
            </a:r>
          </a:p>
        </p:txBody>
      </p:sp>
      <p:sp>
        <p:nvSpPr>
          <p:cNvPr id="2" name="Rechthoek 2">
            <a:extLst>
              <a:ext uri="{FF2B5EF4-FFF2-40B4-BE49-F238E27FC236}">
                <a16:creationId xmlns:a16="http://schemas.microsoft.com/office/drawing/2014/main" id="{DF56A045-6E3D-8B95-518C-9FD3EC94AAE6}"/>
              </a:ext>
            </a:extLst>
          </p:cNvPr>
          <p:cNvSpPr/>
          <p:nvPr/>
        </p:nvSpPr>
        <p:spPr>
          <a:xfrm>
            <a:off x="150812" y="1066800"/>
            <a:ext cx="11887200" cy="5016758"/>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1. </a:t>
            </a:r>
            <a:r>
              <a:rPr lang="en-US" sz="2000" b="1" u="sng" dirty="0">
                <a:latin typeface="Times New Roman" panose="02020603050405020304" pitchFamily="18" charset="0"/>
                <a:cs typeface="Times New Roman" panose="02020603050405020304" pitchFamily="18" charset="0"/>
              </a:rPr>
              <a:t>Hormone Receptors and their Activation </a:t>
            </a:r>
            <a:endParaRPr lang="en-US" sz="2000" u="sng"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first step of a hormone’s action is to bind to specific receptors at the target cell. Cells that lack receptors for the hormones do not respond. Hormonal receptors are large proteins, and are usually highly specific for a single hormone; this determines the type of hormone that will act on a particular tissue. The locations for the different types of hormone receptors are generally the following: </a:t>
            </a:r>
          </a:p>
          <a:p>
            <a:pPr algn="just"/>
            <a:r>
              <a:rPr lang="en-US" sz="2000" dirty="0">
                <a:latin typeface="Times New Roman" panose="02020603050405020304" pitchFamily="18" charset="0"/>
                <a:cs typeface="Times New Roman" panose="02020603050405020304" pitchFamily="18" charset="0"/>
              </a:rPr>
              <a:t>1) </a:t>
            </a:r>
            <a:r>
              <a:rPr lang="en-US" sz="2000" b="1" dirty="0">
                <a:latin typeface="Times New Roman" panose="02020603050405020304" pitchFamily="18" charset="0"/>
                <a:cs typeface="Times New Roman" panose="02020603050405020304" pitchFamily="18" charset="0"/>
              </a:rPr>
              <a:t>In or on the surface of the cell membrane. </a:t>
            </a:r>
            <a:r>
              <a:rPr lang="en-US" sz="2000" dirty="0">
                <a:latin typeface="Times New Roman" panose="02020603050405020304" pitchFamily="18" charset="0"/>
                <a:cs typeface="Times New Roman" panose="02020603050405020304" pitchFamily="18" charset="0"/>
              </a:rPr>
              <a:t>The membrane receptors are specific mostly </a:t>
            </a:r>
            <a:r>
              <a:rPr lang="en-US" sz="2000" dirty="0">
                <a:solidFill>
                  <a:srgbClr val="FF0000"/>
                </a:solidFill>
                <a:latin typeface="Times New Roman" panose="02020603050405020304" pitchFamily="18" charset="0"/>
                <a:cs typeface="Times New Roman" panose="02020603050405020304" pitchFamily="18" charset="0"/>
              </a:rPr>
              <a:t>for the protein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peptide</a:t>
            </a:r>
            <a:r>
              <a:rPr lang="en-US" sz="2000" dirty="0">
                <a:latin typeface="Times New Roman" panose="02020603050405020304" pitchFamily="18" charset="0"/>
                <a:cs typeface="Times New Roman" panose="02020603050405020304" pitchFamily="18" charset="0"/>
              </a:rPr>
              <a:t>, and </a:t>
            </a:r>
            <a:r>
              <a:rPr lang="en-US" sz="2000" dirty="0">
                <a:solidFill>
                  <a:srgbClr val="FF0000"/>
                </a:solidFill>
                <a:latin typeface="Times New Roman" panose="02020603050405020304" pitchFamily="18" charset="0"/>
                <a:cs typeface="Times New Roman" panose="02020603050405020304" pitchFamily="18" charset="0"/>
              </a:rPr>
              <a:t>catecholamine hormones</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2) </a:t>
            </a:r>
            <a:r>
              <a:rPr lang="en-US" sz="2000" b="1" dirty="0">
                <a:latin typeface="Times New Roman" panose="02020603050405020304" pitchFamily="18" charset="0"/>
                <a:cs typeface="Times New Roman" panose="02020603050405020304" pitchFamily="18" charset="0"/>
              </a:rPr>
              <a:t>In the cell cytoplasm. </a:t>
            </a:r>
            <a:r>
              <a:rPr lang="en-US" sz="2000" dirty="0">
                <a:latin typeface="Times New Roman" panose="02020603050405020304" pitchFamily="18" charset="0"/>
                <a:cs typeface="Times New Roman" panose="02020603050405020304" pitchFamily="18" charset="0"/>
              </a:rPr>
              <a:t>The primary receptors for the different </a:t>
            </a:r>
            <a:r>
              <a:rPr lang="en-US" sz="2000" dirty="0">
                <a:solidFill>
                  <a:srgbClr val="FF0000"/>
                </a:solidFill>
                <a:latin typeface="Times New Roman" panose="02020603050405020304" pitchFamily="18" charset="0"/>
                <a:cs typeface="Times New Roman" panose="02020603050405020304" pitchFamily="18" charset="0"/>
              </a:rPr>
              <a:t>steroid hormones</a:t>
            </a:r>
            <a:r>
              <a:rPr lang="en-US" sz="2000" dirty="0">
                <a:latin typeface="Times New Roman" panose="02020603050405020304" pitchFamily="18" charset="0"/>
                <a:cs typeface="Times New Roman" panose="02020603050405020304" pitchFamily="18" charset="0"/>
              </a:rPr>
              <a:t> are found mainly in the cytoplasm. </a:t>
            </a:r>
          </a:p>
          <a:p>
            <a:pPr algn="just"/>
            <a:r>
              <a:rPr lang="en-US" sz="2000" dirty="0">
                <a:latin typeface="Times New Roman" panose="02020603050405020304" pitchFamily="18" charset="0"/>
                <a:cs typeface="Times New Roman" panose="02020603050405020304" pitchFamily="18" charset="0"/>
              </a:rPr>
              <a:t>3) </a:t>
            </a:r>
            <a:r>
              <a:rPr lang="en-US" sz="2000" b="1" dirty="0">
                <a:latin typeface="Times New Roman" panose="02020603050405020304" pitchFamily="18" charset="0"/>
                <a:cs typeface="Times New Roman" panose="02020603050405020304" pitchFamily="18" charset="0"/>
              </a:rPr>
              <a:t>In the cell nucleus. </a:t>
            </a:r>
            <a:r>
              <a:rPr lang="en-US" sz="2000" dirty="0">
                <a:latin typeface="Times New Roman" panose="02020603050405020304" pitchFamily="18" charset="0"/>
                <a:cs typeface="Times New Roman" panose="02020603050405020304" pitchFamily="18" charset="0"/>
              </a:rPr>
              <a:t>The receptors for the </a:t>
            </a:r>
            <a:r>
              <a:rPr lang="en-US" sz="2000" dirty="0">
                <a:solidFill>
                  <a:srgbClr val="FF0000"/>
                </a:solidFill>
                <a:latin typeface="Times New Roman" panose="02020603050405020304" pitchFamily="18" charset="0"/>
                <a:cs typeface="Times New Roman" panose="02020603050405020304" pitchFamily="18" charset="0"/>
              </a:rPr>
              <a:t>thyroid hormones </a:t>
            </a:r>
            <a:r>
              <a:rPr lang="en-US" sz="2000" dirty="0">
                <a:latin typeface="Times New Roman" panose="02020603050405020304" pitchFamily="18" charset="0"/>
                <a:cs typeface="Times New Roman" panose="02020603050405020304" pitchFamily="18" charset="0"/>
              </a:rPr>
              <a:t>are found in the nucleus and are believed to be located in direct association with one or more of the chromosomes. </a:t>
            </a:r>
          </a:p>
          <a:p>
            <a:pPr algn="just"/>
            <a:r>
              <a:rPr lang="en-US" sz="2000" dirty="0">
                <a:latin typeface="Times New Roman" panose="02020603050405020304" pitchFamily="18" charset="0"/>
                <a:cs typeface="Times New Roman" panose="02020603050405020304" pitchFamily="18" charset="0"/>
              </a:rPr>
              <a:t>The number of receptors in a target cell usually does not remain constant from day to day, or even from minute to minute. For instance, increased hormone concentration and increased binding with its target cell receptors sometimes cause the number of active receptors to decrease </a:t>
            </a:r>
            <a:r>
              <a:rPr lang="en-US" sz="2000" b="1" dirty="0">
                <a:latin typeface="Times New Roman" panose="02020603050405020304" pitchFamily="18" charset="0"/>
                <a:cs typeface="Times New Roman" panose="02020603050405020304" pitchFamily="18" charset="0"/>
              </a:rPr>
              <a:t>(down-regulation) </a:t>
            </a:r>
            <a:r>
              <a:rPr lang="en-US" sz="2000" dirty="0">
                <a:latin typeface="Times New Roman" panose="02020603050405020304" pitchFamily="18" charset="0"/>
                <a:cs typeface="Times New Roman" panose="02020603050405020304" pitchFamily="18" charset="0"/>
              </a:rPr>
              <a:t>which decreases the target tissue’s </a:t>
            </a:r>
          </a:p>
          <a:p>
            <a:pPr algn="just"/>
            <a:r>
              <a:rPr lang="en-US" sz="2000" dirty="0">
                <a:latin typeface="Times New Roman" panose="02020603050405020304" pitchFamily="18" charset="0"/>
                <a:cs typeface="Times New Roman" panose="02020603050405020304" pitchFamily="18" charset="0"/>
              </a:rPr>
              <a:t>responsiveness to the hormone. In contrast, some hormones cause </a:t>
            </a:r>
            <a:r>
              <a:rPr lang="en-US" sz="2000" b="1" dirty="0">
                <a:latin typeface="Times New Roman" panose="02020603050405020304" pitchFamily="18" charset="0"/>
                <a:cs typeface="Times New Roman" panose="02020603050405020304" pitchFamily="18" charset="0"/>
              </a:rPr>
              <a:t>(up-regulation) </a:t>
            </a:r>
            <a:r>
              <a:rPr lang="en-US" sz="2000" dirty="0">
                <a:latin typeface="Times New Roman" panose="02020603050405020304" pitchFamily="18" charset="0"/>
                <a:cs typeface="Times New Roman" panose="02020603050405020304" pitchFamily="18" charset="0"/>
              </a:rPr>
              <a:t>of receptors and the target tissue becomes progressively more sensitive to the stimulating effects of the hormone.</a:t>
            </a:r>
          </a:p>
        </p:txBody>
      </p:sp>
    </p:spTree>
    <p:extLst>
      <p:ext uri="{BB962C8B-B14F-4D97-AF65-F5344CB8AC3E}">
        <p14:creationId xmlns:p14="http://schemas.microsoft.com/office/powerpoint/2010/main" val="106790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455612"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Endocrine System</a:t>
            </a:r>
          </a:p>
        </p:txBody>
      </p:sp>
      <p:sp>
        <p:nvSpPr>
          <p:cNvPr id="3" name="Rechthoek 2"/>
          <p:cNvSpPr/>
          <p:nvPr/>
        </p:nvSpPr>
        <p:spPr>
          <a:xfrm>
            <a:off x="150812" y="1122646"/>
            <a:ext cx="7696200" cy="3046988"/>
          </a:xfrm>
          <a:prstGeom prst="rect">
            <a:avLst/>
          </a:prstGeom>
          <a:noFill/>
        </p:spPr>
        <p:txBody>
          <a:bodyPr wrap="square" rtlCol="0">
            <a:spAutoFit/>
          </a:bodyPr>
          <a:lstStyle/>
          <a:p>
            <a:pPr marL="342900" indent="-342900" algn="just">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Endocrine glands release hormones, blood-borne </a:t>
            </a:r>
            <a:r>
              <a:rPr lang="en-US" altLang="en-US" sz="2400" b="1" dirty="0">
                <a:latin typeface="Times New Roman" panose="02020603050405020304" pitchFamily="18" charset="0"/>
                <a:cs typeface="Times New Roman" panose="02020603050405020304" pitchFamily="18" charset="0"/>
              </a:rPr>
              <a:t>chemical messengers</a:t>
            </a:r>
            <a:r>
              <a:rPr lang="en-US" altLang="en-US" sz="2400" dirty="0">
                <a:latin typeface="Times New Roman" panose="02020603050405020304" pitchFamily="18" charset="0"/>
                <a:cs typeface="Times New Roman" panose="02020603050405020304" pitchFamily="18" charset="0"/>
              </a:rPr>
              <a:t> that act on target cells located a long distance from the endocrine gland.</a:t>
            </a:r>
          </a:p>
          <a:p>
            <a:pPr marL="342900" indent="-342900" algn="just">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Most target-cell activities under hormonal control are directed toward maintaining homeostasis.</a:t>
            </a:r>
          </a:p>
          <a:p>
            <a:pPr marL="342900" indent="-342900" algn="just">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 The central endocrine glands, which are in or closely associated with the brain, include the hypothalamus, the pituitary gland, and the pineal gland.                                                                                   </a:t>
            </a:r>
            <a:endParaRPr lang="en-US" sz="24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8044625" y="1122646"/>
            <a:ext cx="2701856" cy="4951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970709" y="522339"/>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Hormones Receptors</a:t>
            </a:r>
          </a:p>
        </p:txBody>
      </p:sp>
      <p:sp>
        <p:nvSpPr>
          <p:cNvPr id="3" name="Rechthoek 2"/>
          <p:cNvSpPr/>
          <p:nvPr/>
        </p:nvSpPr>
        <p:spPr>
          <a:xfrm>
            <a:off x="455612" y="1066800"/>
            <a:ext cx="9914849" cy="3415030"/>
          </a:xfrm>
          <a:prstGeom prst="rect">
            <a:avLst/>
          </a:prstGeom>
          <a:noFill/>
        </p:spPr>
        <p:txBody>
          <a:bodyPr wrap="square" rtlCol="0">
            <a:spAutoFit/>
          </a:bodyPr>
          <a:lstStyle/>
          <a:p>
            <a:pPr marL="457200" indent="-457200" algn="just">
              <a:buFont typeface="Wingdings" panose="05000000000000000000" charset="0"/>
              <a:buChar char="Ø"/>
            </a:pPr>
            <a:r>
              <a:rPr lang="en-US" sz="2400" dirty="0">
                <a:latin typeface="Times New Roman" panose="02020603050405020304" pitchFamily="18" charset="0"/>
                <a:cs typeface="Times New Roman" panose="02020603050405020304" pitchFamily="18" charset="0"/>
              </a:rPr>
              <a:t>The first step of a hormones action is to bind to specific receptor at the target cell.</a:t>
            </a:r>
          </a:p>
          <a:p>
            <a:pPr marL="457200" indent="-457200" algn="just">
              <a:buFont typeface="Wingdings" panose="05000000000000000000" charset="0"/>
              <a:buChar char="ü"/>
            </a:pPr>
            <a:r>
              <a:rPr lang="en-US" sz="2400" dirty="0">
                <a:solidFill>
                  <a:srgbClr val="FF0000"/>
                </a:solidFill>
                <a:latin typeface="Times New Roman" panose="02020603050405020304" pitchFamily="18" charset="0"/>
                <a:cs typeface="Times New Roman" panose="02020603050405020304" pitchFamily="18" charset="0"/>
              </a:rPr>
              <a:t>large protien </a:t>
            </a:r>
          </a:p>
          <a:p>
            <a:pPr marL="457200" indent="-457200" algn="just">
              <a:buFont typeface="Wingdings" panose="05000000000000000000" charset="0"/>
              <a:buChar char="ü"/>
            </a:pPr>
            <a:r>
              <a:rPr lang="en-US" sz="2400" dirty="0">
                <a:solidFill>
                  <a:srgbClr val="FF0000"/>
                </a:solidFill>
                <a:latin typeface="Times New Roman" panose="02020603050405020304" pitchFamily="18" charset="0"/>
                <a:cs typeface="Times New Roman" panose="02020603050405020304" pitchFamily="18" charset="0"/>
              </a:rPr>
              <a:t>highly specific for a single hormone</a:t>
            </a:r>
          </a:p>
          <a:p>
            <a:pPr marL="457200" indent="-457200" algn="just">
              <a:buFont typeface="Wingdings" panose="05000000000000000000" charset="0"/>
              <a:buChar char="ü"/>
            </a:pPr>
            <a:r>
              <a:rPr lang="en-US" sz="2400" dirty="0">
                <a:solidFill>
                  <a:srgbClr val="FF0000"/>
                </a:solidFill>
                <a:latin typeface="Times New Roman" panose="02020603050405020304" pitchFamily="18" charset="0"/>
                <a:cs typeface="Times New Roman" panose="02020603050405020304" pitchFamily="18" charset="0"/>
              </a:rPr>
              <a:t>cell to be stimulated usually has 2000 to 100000 receptors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the hormone combines with its receptor, this action usually initiates a </a:t>
            </a:r>
            <a:r>
              <a:rPr lang="en-US" sz="2400" dirty="0">
                <a:solidFill>
                  <a:srgbClr val="FF0000"/>
                </a:solidFill>
                <a:latin typeface="Times New Roman" panose="02020603050405020304" pitchFamily="18" charset="0"/>
                <a:cs typeface="Times New Roman" panose="02020603050405020304" pitchFamily="18" charset="0"/>
              </a:rPr>
              <a:t>cascade of reaction in the cell</a:t>
            </a:r>
            <a:r>
              <a:rPr lang="en-US"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Most hormones operate in cascades that are regulated by negative feedback.</a:t>
            </a: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970709" y="522339"/>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Hormones Receptors</a:t>
            </a:r>
          </a:p>
        </p:txBody>
      </p:sp>
      <p:sp>
        <p:nvSpPr>
          <p:cNvPr id="3" name="Rechthoek 2"/>
          <p:cNvSpPr/>
          <p:nvPr/>
        </p:nvSpPr>
        <p:spPr>
          <a:xfrm>
            <a:off x="970709" y="1158003"/>
            <a:ext cx="9914849" cy="1938020"/>
          </a:xfrm>
          <a:prstGeom prst="rect">
            <a:avLst/>
          </a:prstGeom>
          <a:noFill/>
        </p:spPr>
        <p:txBody>
          <a:bodyPr wrap="square" rtlCol="0">
            <a:spAutoFit/>
          </a:bodyPr>
          <a:lstStyle/>
          <a:p>
            <a:pPr marL="457200" indent="-457200" algn="just">
              <a:buFont typeface="Wingdings" panose="05000000000000000000" charset="0"/>
              <a:buChar char="Ø"/>
            </a:pPr>
            <a:r>
              <a:rPr lang="en-US" altLang="en-US" sz="2400" dirty="0">
                <a:latin typeface="Times New Roman" panose="02020603050405020304" pitchFamily="18" charset="0"/>
                <a:cs typeface="Times New Roman" panose="02020603050405020304" pitchFamily="18" charset="0"/>
              </a:rPr>
              <a:t>The locations for the different types of hormone receptors are generally the following:</a:t>
            </a:r>
          </a:p>
          <a:p>
            <a:pPr marL="457200" indent="-457200" algn="just">
              <a:buFont typeface="Wingdings" panose="05000000000000000000" charset="0"/>
              <a:buChar char="ü"/>
            </a:pPr>
            <a:r>
              <a:rPr lang="en-US" altLang="en-US" sz="2400" b="1" dirty="0">
                <a:latin typeface="Times New Roman" panose="02020603050405020304" pitchFamily="18" charset="0"/>
                <a:cs typeface="Times New Roman" panose="02020603050405020304" pitchFamily="18" charset="0"/>
              </a:rPr>
              <a:t>In or on the surface of the cell membrane</a:t>
            </a:r>
            <a:r>
              <a:rPr lang="en-US" altLang="en-US" sz="2400" dirty="0">
                <a:latin typeface="Times New Roman" panose="02020603050405020304" pitchFamily="18" charset="0"/>
                <a:cs typeface="Times New Roman" panose="02020603050405020304" pitchFamily="18" charset="0"/>
              </a:rPr>
              <a:t>.The membrane receptors are specific mostly for the protein, peptide, and catecholamine hormones</a:t>
            </a: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p:txBody>
      </p:sp>
      <p:pic>
        <p:nvPicPr>
          <p:cNvPr id="2" name="Picture 1"/>
          <p:cNvPicPr/>
          <p:nvPr/>
        </p:nvPicPr>
        <p:blipFill>
          <a:blip r:embed="rId2"/>
          <a:stretch>
            <a:fillRect/>
          </a:stretch>
        </p:blipFill>
        <p:spPr>
          <a:xfrm>
            <a:off x="6220745" y="2983981"/>
            <a:ext cx="4181656" cy="3254162"/>
          </a:xfrm>
          <a:prstGeom prst="rect">
            <a:avLst/>
          </a:prstGeom>
        </p:spPr>
      </p:pic>
      <p:pic>
        <p:nvPicPr>
          <p:cNvPr id="4" name="Picture 3"/>
          <p:cNvPicPr/>
          <p:nvPr/>
        </p:nvPicPr>
        <p:blipFill>
          <a:blip r:embed="rId3">
            <a:extLst>
              <a:ext uri="{96DAC541-7B7A-43D3-8B79-37D633B846F1}">
                <asvg:svgBlip xmlns:asvg="http://schemas.microsoft.com/office/drawing/2016/SVG/main" r:embed="rId4"/>
              </a:ext>
            </a:extLst>
          </a:blip>
          <a:stretch>
            <a:fillRect/>
          </a:stretch>
        </p:blipFill>
        <p:spPr>
          <a:xfrm>
            <a:off x="1486783" y="2983346"/>
            <a:ext cx="4236252" cy="32541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970709" y="522339"/>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Hormones Receptors</a:t>
            </a:r>
          </a:p>
        </p:txBody>
      </p:sp>
      <p:sp>
        <p:nvSpPr>
          <p:cNvPr id="3" name="Rechthoek 2"/>
          <p:cNvSpPr/>
          <p:nvPr/>
        </p:nvSpPr>
        <p:spPr>
          <a:xfrm>
            <a:off x="970709" y="1158003"/>
            <a:ext cx="9914849" cy="829945"/>
          </a:xfrm>
          <a:prstGeom prst="rect">
            <a:avLst/>
          </a:prstGeom>
          <a:noFill/>
        </p:spPr>
        <p:txBody>
          <a:bodyPr wrap="square" rtlCol="0">
            <a:spAutoFit/>
          </a:bodyPr>
          <a:lstStyle/>
          <a:p>
            <a:pPr marL="457200" indent="-457200" algn="just">
              <a:buFont typeface="Wingdings" panose="05000000000000000000" charset="0"/>
              <a:buChar char="ü"/>
            </a:pPr>
            <a:r>
              <a:rPr lang="en-US" altLang="en-US" sz="2400" b="1" dirty="0">
                <a:latin typeface="Times New Roman" panose="02020603050405020304" pitchFamily="18" charset="0"/>
                <a:cs typeface="Times New Roman" panose="02020603050405020304" pitchFamily="18" charset="0"/>
              </a:rPr>
              <a:t>In the cell cytoplasm</a:t>
            </a:r>
            <a:r>
              <a:rPr lang="en-US" altLang="en-US" sz="2400" dirty="0">
                <a:latin typeface="Times New Roman" panose="02020603050405020304" pitchFamily="18" charset="0"/>
                <a:cs typeface="Times New Roman" panose="02020603050405020304" pitchFamily="18" charset="0"/>
              </a:rPr>
              <a:t>. The primary receptors for the different steroid hormones are found mainly in the cytoplasm.</a:t>
            </a:r>
          </a:p>
        </p:txBody>
      </p:sp>
      <p:pic>
        <p:nvPicPr>
          <p:cNvPr id="5" name="Picture 4"/>
          <p:cNvPicPr/>
          <p:nvPr/>
        </p:nvPicPr>
        <p:blipFill>
          <a:blip r:embed="rId2"/>
          <a:stretch>
            <a:fillRect/>
          </a:stretch>
        </p:blipFill>
        <p:spPr>
          <a:xfrm>
            <a:off x="2602187" y="2464686"/>
            <a:ext cx="6651162" cy="3094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970709" y="522339"/>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Hormones Receptors</a:t>
            </a:r>
          </a:p>
        </p:txBody>
      </p:sp>
      <p:sp>
        <p:nvSpPr>
          <p:cNvPr id="3" name="Rechthoek 2"/>
          <p:cNvSpPr/>
          <p:nvPr/>
        </p:nvSpPr>
        <p:spPr>
          <a:xfrm>
            <a:off x="970709" y="1158003"/>
            <a:ext cx="9914849" cy="1198880"/>
          </a:xfrm>
          <a:prstGeom prst="rect">
            <a:avLst/>
          </a:prstGeom>
          <a:noFill/>
        </p:spPr>
        <p:txBody>
          <a:bodyPr wrap="square" rtlCol="0">
            <a:spAutoFit/>
          </a:bodyPr>
          <a:lstStyle/>
          <a:p>
            <a:pPr marL="457200" indent="-457200" algn="just">
              <a:buFont typeface="Wingdings" panose="05000000000000000000" charset="0"/>
              <a:buChar char="ü"/>
            </a:pPr>
            <a:r>
              <a:rPr lang="en-US" altLang="en-US" sz="2400" b="1" dirty="0">
                <a:latin typeface="Times New Roman" panose="02020603050405020304" pitchFamily="18" charset="0"/>
                <a:cs typeface="Times New Roman" panose="02020603050405020304" pitchFamily="18" charset="0"/>
              </a:rPr>
              <a:t>In the cell nucleus</a:t>
            </a:r>
            <a:r>
              <a:rPr lang="en-US" altLang="en-US" sz="2400" dirty="0">
                <a:latin typeface="Times New Roman" panose="02020603050405020304" pitchFamily="18" charset="0"/>
                <a:cs typeface="Times New Roman" panose="02020603050405020304" pitchFamily="18" charset="0"/>
              </a:rPr>
              <a:t>. The receptors for the thyroid hormones are found in the nucleus and are believed to be located in direct association with one or more of the chromosomes.</a:t>
            </a:r>
          </a:p>
        </p:txBody>
      </p:sp>
      <p:pic>
        <p:nvPicPr>
          <p:cNvPr id="2" name="Picture 1"/>
          <p:cNvPicPr>
            <a:picLocks noChangeAspect="1"/>
          </p:cNvPicPr>
          <p:nvPr/>
        </p:nvPicPr>
        <p:blipFill>
          <a:blip r:embed="rId2"/>
          <a:stretch>
            <a:fillRect/>
          </a:stretch>
        </p:blipFill>
        <p:spPr>
          <a:xfrm>
            <a:off x="2699952" y="2605619"/>
            <a:ext cx="6332475" cy="37709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69A88-D2F4-7C74-7C2F-7F9949D6CC8B}"/>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C6ABAE89-CBBD-C557-412B-EC645F08CC61}"/>
              </a:ext>
            </a:extLst>
          </p:cNvPr>
          <p:cNvSpPr txBox="1"/>
          <p:nvPr/>
        </p:nvSpPr>
        <p:spPr>
          <a:xfrm>
            <a:off x="763804" y="456069"/>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Mechanisms of Action of Hormones</a:t>
            </a:r>
          </a:p>
        </p:txBody>
      </p:sp>
      <p:sp>
        <p:nvSpPr>
          <p:cNvPr id="2" name="Rechthoek 2">
            <a:extLst>
              <a:ext uri="{FF2B5EF4-FFF2-40B4-BE49-F238E27FC236}">
                <a16:creationId xmlns:a16="http://schemas.microsoft.com/office/drawing/2014/main" id="{FE3E9996-0AA3-1C75-113F-D5DA1C339CD8}"/>
              </a:ext>
            </a:extLst>
          </p:cNvPr>
          <p:cNvSpPr/>
          <p:nvPr/>
        </p:nvSpPr>
        <p:spPr>
          <a:xfrm>
            <a:off x="150812" y="1066800"/>
            <a:ext cx="11887200" cy="2554545"/>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2. </a:t>
            </a:r>
            <a:r>
              <a:rPr lang="en-US" sz="2000" b="1" dirty="0">
                <a:latin typeface="Times New Roman" panose="02020603050405020304" pitchFamily="18" charset="0"/>
                <a:cs typeface="Times New Roman" panose="02020603050405020304" pitchFamily="18" charset="0"/>
              </a:rPr>
              <a:t>Intracellular Signaling </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Hormone affects its target tissues by first forming a hormone-receptor complex. This alters the function of the receptor itself, and the activated receptor initiates the hormonal effects via different types of interactions: </a:t>
            </a:r>
          </a:p>
          <a:p>
            <a:pPr algn="just"/>
            <a:r>
              <a:rPr lang="en-US" sz="2000" dirty="0">
                <a:latin typeface="Times New Roman" panose="02020603050405020304" pitchFamily="18" charset="0"/>
                <a:cs typeface="Times New Roman" panose="02020603050405020304" pitchFamily="18" charset="0"/>
              </a:rPr>
              <a:t>1) </a:t>
            </a:r>
            <a:r>
              <a:rPr lang="en-US" sz="2000" b="1" dirty="0">
                <a:latin typeface="Times New Roman" panose="02020603050405020304" pitchFamily="18" charset="0"/>
                <a:cs typeface="Times New Roman" panose="02020603050405020304" pitchFamily="18" charset="0"/>
              </a:rPr>
              <a:t>Ion Channel–Linked Receptors. </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Few hormones may exert some of their actions through </a:t>
            </a:r>
            <a:r>
              <a:rPr lang="en-US" sz="2000" dirty="0">
                <a:solidFill>
                  <a:srgbClr val="FF0000"/>
                </a:solidFill>
                <a:latin typeface="Times New Roman" panose="02020603050405020304" pitchFamily="18" charset="0"/>
                <a:cs typeface="Times New Roman" panose="02020603050405020304" pitchFamily="18" charset="0"/>
              </a:rPr>
              <a:t>activation of ion channel receptors</a:t>
            </a:r>
            <a:r>
              <a:rPr lang="en-US" sz="2000" dirty="0">
                <a:latin typeface="Times New Roman" panose="02020603050405020304" pitchFamily="18" charset="0"/>
                <a:cs typeface="Times New Roman" panose="02020603050405020304" pitchFamily="18" charset="0"/>
              </a:rPr>
              <a:t>. Some of these ion channel–linked receptors open (or close) channels for </a:t>
            </a:r>
            <a:r>
              <a:rPr lang="en-US" sz="2000" dirty="0">
                <a:solidFill>
                  <a:srgbClr val="FF0000"/>
                </a:solidFill>
                <a:latin typeface="Times New Roman" panose="02020603050405020304" pitchFamily="18" charset="0"/>
                <a:cs typeface="Times New Roman" panose="02020603050405020304" pitchFamily="18" charset="0"/>
              </a:rPr>
              <a:t>sodium ions</a:t>
            </a:r>
            <a:r>
              <a:rPr lang="en-US" sz="2000" dirty="0">
                <a:latin typeface="Times New Roman" panose="02020603050405020304" pitchFamily="18" charset="0"/>
                <a:cs typeface="Times New Roman" panose="02020603050405020304" pitchFamily="18" charset="0"/>
              </a:rPr>
              <a:t>, others for </a:t>
            </a:r>
            <a:r>
              <a:rPr lang="en-US" sz="2000" dirty="0">
                <a:solidFill>
                  <a:srgbClr val="FF0000"/>
                </a:solidFill>
                <a:latin typeface="Times New Roman" panose="02020603050405020304" pitchFamily="18" charset="0"/>
                <a:cs typeface="Times New Roman" panose="02020603050405020304" pitchFamily="18" charset="0"/>
              </a:rPr>
              <a:t>potassium ions</a:t>
            </a:r>
            <a:r>
              <a:rPr lang="en-US" sz="2000" dirty="0">
                <a:latin typeface="Times New Roman" panose="02020603050405020304" pitchFamily="18" charset="0"/>
                <a:cs typeface="Times New Roman" panose="02020603050405020304" pitchFamily="18" charset="0"/>
              </a:rPr>
              <a:t>, others for </a:t>
            </a:r>
            <a:r>
              <a:rPr lang="en-US" sz="2000" dirty="0">
                <a:solidFill>
                  <a:srgbClr val="FF0000"/>
                </a:solidFill>
                <a:latin typeface="Times New Roman" panose="02020603050405020304" pitchFamily="18" charset="0"/>
                <a:cs typeface="Times New Roman" panose="02020603050405020304" pitchFamily="18" charset="0"/>
              </a:rPr>
              <a:t>calcium ions</a:t>
            </a:r>
            <a:r>
              <a:rPr lang="en-US" sz="2000" dirty="0">
                <a:latin typeface="Times New Roman" panose="02020603050405020304" pitchFamily="18" charset="0"/>
                <a:cs typeface="Times New Roman" panose="02020603050405020304" pitchFamily="18" charset="0"/>
              </a:rPr>
              <a:t>, and so forth. The altered </a:t>
            </a:r>
            <a:r>
              <a:rPr lang="en-US" sz="2000" dirty="0">
                <a:solidFill>
                  <a:srgbClr val="FF0000"/>
                </a:solidFill>
                <a:latin typeface="Times New Roman" panose="02020603050405020304" pitchFamily="18" charset="0"/>
                <a:cs typeface="Times New Roman" panose="02020603050405020304" pitchFamily="18" charset="0"/>
              </a:rPr>
              <a:t>movement of these ions </a:t>
            </a:r>
            <a:r>
              <a:rPr lang="en-US" sz="2000" dirty="0">
                <a:latin typeface="Times New Roman" panose="02020603050405020304" pitchFamily="18" charset="0"/>
                <a:cs typeface="Times New Roman" panose="02020603050405020304" pitchFamily="18" charset="0"/>
              </a:rPr>
              <a:t>through the channels causes the </a:t>
            </a:r>
            <a:r>
              <a:rPr lang="en-US" sz="2000" dirty="0">
                <a:solidFill>
                  <a:srgbClr val="FF0000"/>
                </a:solidFill>
                <a:latin typeface="Times New Roman" panose="02020603050405020304" pitchFamily="18" charset="0"/>
                <a:cs typeface="Times New Roman" panose="02020603050405020304" pitchFamily="18" charset="0"/>
              </a:rPr>
              <a:t>subsequent effects in the target cells</a:t>
            </a:r>
            <a:r>
              <a:rPr lang="en-US" sz="2000"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C49325B5-D8E7-33F9-D562-28AE0731112F}"/>
              </a:ext>
            </a:extLst>
          </p:cNvPr>
          <p:cNvPicPr>
            <a:picLocks noChangeAspect="1"/>
          </p:cNvPicPr>
          <p:nvPr/>
        </p:nvPicPr>
        <p:blipFill>
          <a:blip r:embed="rId2"/>
          <a:stretch>
            <a:fillRect/>
          </a:stretch>
        </p:blipFill>
        <p:spPr>
          <a:xfrm>
            <a:off x="3656012" y="4114800"/>
            <a:ext cx="7535741" cy="2478813"/>
          </a:xfrm>
          <a:prstGeom prst="rect">
            <a:avLst/>
          </a:prstGeom>
        </p:spPr>
      </p:pic>
    </p:spTree>
    <p:extLst>
      <p:ext uri="{BB962C8B-B14F-4D97-AF65-F5344CB8AC3E}">
        <p14:creationId xmlns:p14="http://schemas.microsoft.com/office/powerpoint/2010/main" val="110827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000C6-9FFE-06F4-E0C9-FAEDB71CABC0}"/>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ABA1C6AD-CD72-50A2-9E9D-E62D907DA10A}"/>
              </a:ext>
            </a:extLst>
          </p:cNvPr>
          <p:cNvSpPr txBox="1"/>
          <p:nvPr/>
        </p:nvSpPr>
        <p:spPr>
          <a:xfrm>
            <a:off x="763804" y="456069"/>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Mechanisms of Action of Hormones</a:t>
            </a:r>
          </a:p>
        </p:txBody>
      </p:sp>
      <p:sp>
        <p:nvSpPr>
          <p:cNvPr id="2" name="Rechthoek 2">
            <a:extLst>
              <a:ext uri="{FF2B5EF4-FFF2-40B4-BE49-F238E27FC236}">
                <a16:creationId xmlns:a16="http://schemas.microsoft.com/office/drawing/2014/main" id="{74331621-0081-2A71-3097-404A055B5A3E}"/>
              </a:ext>
            </a:extLst>
          </p:cNvPr>
          <p:cNvSpPr/>
          <p:nvPr/>
        </p:nvSpPr>
        <p:spPr>
          <a:xfrm>
            <a:off x="150812" y="1066800"/>
            <a:ext cx="11887200" cy="2862322"/>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2) </a:t>
            </a:r>
            <a:r>
              <a:rPr lang="en-US" sz="2000" b="1" dirty="0">
                <a:latin typeface="Times New Roman" panose="02020603050405020304" pitchFamily="18" charset="0"/>
                <a:cs typeface="Times New Roman" panose="02020603050405020304" pitchFamily="18" charset="0"/>
              </a:rPr>
              <a:t>G Protein–Linked Hormone Receptors. </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Many hormones activate receptors that indirectly regulate the activity of target proteins by coupling with groups of cell membrane proteins called </a:t>
            </a:r>
            <a:r>
              <a:rPr lang="en-US" sz="2000" b="1" dirty="0">
                <a:latin typeface="Times New Roman" panose="02020603050405020304" pitchFamily="18" charset="0"/>
                <a:cs typeface="Times New Roman" panose="02020603050405020304" pitchFamily="18" charset="0"/>
              </a:rPr>
              <a:t>(G proteins) </a:t>
            </a:r>
            <a:r>
              <a:rPr lang="en-US" sz="2000" dirty="0">
                <a:latin typeface="Times New Roman" panose="02020603050405020304" pitchFamily="18" charset="0"/>
                <a:cs typeface="Times New Roman" panose="02020603050405020304" pitchFamily="18" charset="0"/>
              </a:rPr>
              <a:t>and induce intracellular signals that either </a:t>
            </a:r>
            <a:r>
              <a:rPr lang="en-US" sz="2000" dirty="0">
                <a:solidFill>
                  <a:srgbClr val="FF0000"/>
                </a:solidFill>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open or close cell membrane ion channels or </a:t>
            </a:r>
            <a:r>
              <a:rPr lang="en-US" sz="2000" dirty="0">
                <a:solidFill>
                  <a:srgbClr val="FF0000"/>
                </a:solidFill>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change the activity of an enzyme in the cytoplasm of the cell such as stimulate formation of the second messenger cAMP inside the cell membrane. The cAMP then causes subsequent intracellular effects of the hormone. </a:t>
            </a:r>
          </a:p>
          <a:p>
            <a:pPr algn="just"/>
            <a:r>
              <a:rPr lang="en-US" sz="2000" dirty="0">
                <a:latin typeface="Times New Roman" panose="02020603050405020304" pitchFamily="18" charset="0"/>
                <a:cs typeface="Times New Roman" panose="02020603050405020304" pitchFamily="18" charset="0"/>
              </a:rPr>
              <a:t>Some hormones are coupled to inhibitory G proteins, whereas others are coupled to stimulatory G proteins. Thus, depending on the coupling of a hormone receptor to an inhibitory or stimulatory G protein, a hormone can either increase or decrease the activity of intracellular enzymes.</a:t>
            </a:r>
          </a:p>
        </p:txBody>
      </p:sp>
      <p:pic>
        <p:nvPicPr>
          <p:cNvPr id="4" name="Picture 3">
            <a:extLst>
              <a:ext uri="{FF2B5EF4-FFF2-40B4-BE49-F238E27FC236}">
                <a16:creationId xmlns:a16="http://schemas.microsoft.com/office/drawing/2014/main" id="{6C652165-00F7-DF18-B641-E2E33F087E0C}"/>
              </a:ext>
            </a:extLst>
          </p:cNvPr>
          <p:cNvPicPr>
            <a:picLocks noChangeAspect="1"/>
          </p:cNvPicPr>
          <p:nvPr/>
        </p:nvPicPr>
        <p:blipFill>
          <a:blip r:embed="rId2"/>
          <a:stretch>
            <a:fillRect/>
          </a:stretch>
        </p:blipFill>
        <p:spPr>
          <a:xfrm>
            <a:off x="1598612" y="3910932"/>
            <a:ext cx="9467945" cy="2743200"/>
          </a:xfrm>
          <a:prstGeom prst="rect">
            <a:avLst/>
          </a:prstGeom>
        </p:spPr>
      </p:pic>
    </p:spTree>
    <p:extLst>
      <p:ext uri="{BB962C8B-B14F-4D97-AF65-F5344CB8AC3E}">
        <p14:creationId xmlns:p14="http://schemas.microsoft.com/office/powerpoint/2010/main" val="9711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73B13-9370-F96E-A97E-E53DF239B70F}"/>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8CCEC2A3-1EB6-2754-6CC5-95CB1D5056BD}"/>
              </a:ext>
            </a:extLst>
          </p:cNvPr>
          <p:cNvSpPr txBox="1"/>
          <p:nvPr/>
        </p:nvSpPr>
        <p:spPr>
          <a:xfrm>
            <a:off x="763804" y="456069"/>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Mechanisms of Action of Hormones</a:t>
            </a:r>
          </a:p>
        </p:txBody>
      </p:sp>
      <p:sp>
        <p:nvSpPr>
          <p:cNvPr id="2" name="Rechthoek 2">
            <a:extLst>
              <a:ext uri="{FF2B5EF4-FFF2-40B4-BE49-F238E27FC236}">
                <a16:creationId xmlns:a16="http://schemas.microsoft.com/office/drawing/2014/main" id="{618E24B3-307D-4861-767C-72A870AAB607}"/>
              </a:ext>
            </a:extLst>
          </p:cNvPr>
          <p:cNvSpPr/>
          <p:nvPr/>
        </p:nvSpPr>
        <p:spPr>
          <a:xfrm>
            <a:off x="150812" y="1066800"/>
            <a:ext cx="11887200" cy="4401205"/>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3) </a:t>
            </a:r>
            <a:r>
              <a:rPr lang="en-US" sz="2000" b="1" dirty="0">
                <a:latin typeface="Times New Roman" panose="02020603050405020304" pitchFamily="18" charset="0"/>
                <a:cs typeface="Times New Roman" panose="02020603050405020304" pitchFamily="18" charset="0"/>
              </a:rPr>
              <a:t>Enzyme-Linked Hormone Receptors. </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Some receptors, when activated, function directly as enzymes or are closely associated with enzymes that they activate. Enzyme-linked receptors have their hormone-binding site on the outside of the cell membrane and their catalytic or enzyme-binding site on the inside. When the hormone binds to the extracellular part of the receptor, an enzyme immediately inside the cell membrane is activated (or occasionally inactivated). </a:t>
            </a:r>
          </a:p>
          <a:p>
            <a:pPr algn="just"/>
            <a:r>
              <a:rPr lang="en-US" sz="2000" dirty="0">
                <a:latin typeface="Times New Roman" panose="02020603050405020304" pitchFamily="18" charset="0"/>
                <a:cs typeface="Times New Roman" panose="02020603050405020304" pitchFamily="18" charset="0"/>
              </a:rPr>
              <a:t>4) </a:t>
            </a:r>
            <a:r>
              <a:rPr lang="en-US" sz="2000" b="1" dirty="0">
                <a:latin typeface="Times New Roman" panose="02020603050405020304" pitchFamily="18" charset="0"/>
                <a:cs typeface="Times New Roman" panose="02020603050405020304" pitchFamily="18" charset="0"/>
              </a:rPr>
              <a:t>Steroid Hormones Increase Protein Synthesis </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Another means by which steroid hormones is to cause synthesis of proteins in the target cells. The sequence of events in steroid function is essentially the following: </a:t>
            </a:r>
          </a:p>
          <a:p>
            <a:pPr algn="just"/>
            <a:r>
              <a:rPr lang="en-US" sz="2000" b="1"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The steroid hormone diffuses across the cell membrane and enters the cytoplasm of the cell, where it binds with a specific receptor protein. </a:t>
            </a:r>
          </a:p>
          <a:p>
            <a:pPr algn="just"/>
            <a:r>
              <a:rPr lang="en-US" sz="2000" b="1" dirty="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The receptor–hormone then diffuses into or is transported into the nucleus and binds at specific points on the DNA strands in the chromosomes, which activates the transcription process of specific genes to form mRNA. </a:t>
            </a:r>
          </a:p>
          <a:p>
            <a:pPr algn="just"/>
            <a:r>
              <a:rPr lang="en-US" sz="2000" b="1" dirty="0">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The mRNA diffuses into the cytoplasm, where it promotes the translation process at the ribosomes to form new proteins.</a:t>
            </a:r>
          </a:p>
        </p:txBody>
      </p:sp>
    </p:spTree>
    <p:extLst>
      <p:ext uri="{BB962C8B-B14F-4D97-AF65-F5344CB8AC3E}">
        <p14:creationId xmlns:p14="http://schemas.microsoft.com/office/powerpoint/2010/main" val="368903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CEB8D-BC9B-7D8D-8E3C-1725759D51A8}"/>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19D9CD5C-6DAB-3385-A306-FDB003AA1B68}"/>
              </a:ext>
            </a:extLst>
          </p:cNvPr>
          <p:cNvSpPr txBox="1"/>
          <p:nvPr/>
        </p:nvSpPr>
        <p:spPr>
          <a:xfrm>
            <a:off x="763804" y="456069"/>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Mechanisms of Action of Hormones</a:t>
            </a:r>
          </a:p>
        </p:txBody>
      </p:sp>
      <p:pic>
        <p:nvPicPr>
          <p:cNvPr id="4" name="Picture 3">
            <a:extLst>
              <a:ext uri="{FF2B5EF4-FFF2-40B4-BE49-F238E27FC236}">
                <a16:creationId xmlns:a16="http://schemas.microsoft.com/office/drawing/2014/main" id="{90B843C8-6E86-70EC-6DFF-CECE89B7B4BA}"/>
              </a:ext>
            </a:extLst>
          </p:cNvPr>
          <p:cNvPicPr>
            <a:picLocks noChangeAspect="1"/>
          </p:cNvPicPr>
          <p:nvPr/>
        </p:nvPicPr>
        <p:blipFill>
          <a:blip r:embed="rId2"/>
          <a:stretch>
            <a:fillRect/>
          </a:stretch>
        </p:blipFill>
        <p:spPr>
          <a:xfrm>
            <a:off x="1370012" y="1143001"/>
            <a:ext cx="8991600" cy="5334000"/>
          </a:xfrm>
          <a:prstGeom prst="rect">
            <a:avLst/>
          </a:prstGeom>
        </p:spPr>
      </p:pic>
    </p:spTree>
    <p:extLst>
      <p:ext uri="{BB962C8B-B14F-4D97-AF65-F5344CB8AC3E}">
        <p14:creationId xmlns:p14="http://schemas.microsoft.com/office/powerpoint/2010/main" val="280340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EB470-5708-2E81-8FE7-D2433FC0F259}"/>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615D0C3B-7CFC-3E18-483C-E498EFEAF50A}"/>
              </a:ext>
            </a:extLst>
          </p:cNvPr>
          <p:cNvSpPr txBox="1"/>
          <p:nvPr/>
        </p:nvSpPr>
        <p:spPr>
          <a:xfrm>
            <a:off x="763804" y="456069"/>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Some hormones and their biological functions</a:t>
            </a:r>
          </a:p>
        </p:txBody>
      </p:sp>
      <p:pic>
        <p:nvPicPr>
          <p:cNvPr id="1026" name="Picture 2" descr="Some Hormones and Their Biological Functions">
            <a:extLst>
              <a:ext uri="{FF2B5EF4-FFF2-40B4-BE49-F238E27FC236}">
                <a16:creationId xmlns:a16="http://schemas.microsoft.com/office/drawing/2014/main" id="{A920D8C4-9325-91E7-B133-2CB82A568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976438"/>
            <a:ext cx="6477000" cy="572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35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989072" y="2741474"/>
            <a:ext cx="10092601"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6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Thank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5212" y="228599"/>
            <a:ext cx="9887590" cy="66285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890136" y="311962"/>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Function of hormones</a:t>
            </a:r>
          </a:p>
        </p:txBody>
      </p:sp>
      <p:sp>
        <p:nvSpPr>
          <p:cNvPr id="3" name="Rechthoek 2"/>
          <p:cNvSpPr/>
          <p:nvPr/>
        </p:nvSpPr>
        <p:spPr>
          <a:xfrm>
            <a:off x="970662" y="1051544"/>
            <a:ext cx="9754234" cy="1938020"/>
          </a:xfrm>
          <a:prstGeom prst="rect">
            <a:avLst/>
          </a:prstGeom>
          <a:noFill/>
        </p:spPr>
        <p:txBody>
          <a:bodyPr wrap="square" rtlCol="0">
            <a:spAutoFit/>
          </a:bodyPr>
          <a:lstStyle/>
          <a:p>
            <a:pPr marL="457200" indent="-457200" algn="just">
              <a:buFont typeface="Wingdings" panose="05000000000000000000" pitchFamily="2" charset="2"/>
              <a:buAutoNum type="arabicPeriod"/>
            </a:pPr>
            <a:endParaRPr lang="en-US" alt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US" sz="2400" dirty="0">
              <a:solidFill>
                <a:schemeClr val="tx2"/>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US" sz="2400" dirty="0">
              <a:solidFill>
                <a:schemeClr val="tx2"/>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093050" y="979173"/>
            <a:ext cx="7508824" cy="58252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872261" y="997243"/>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Pituitary gland and hypothalamus</a:t>
            </a:r>
          </a:p>
          <a:p>
            <a:pPr algn="ctr">
              <a:lnSpc>
                <a:spcPct val="107000"/>
              </a:lnSpc>
            </a:pP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379412" y="1041725"/>
            <a:ext cx="11430000" cy="3415030"/>
          </a:xfrm>
          <a:prstGeom prst="rect">
            <a:avLst/>
          </a:prstGeom>
          <a:noFill/>
        </p:spPr>
        <p:txBody>
          <a:bodyPr wrap="square" rtlCol="0">
            <a:spAutoFit/>
          </a:bodyPr>
          <a:lstStyle/>
          <a:p>
            <a:pPr marL="342900" indent="-342900" algn="just">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The Pituitary Gland Links the Nervous and Endocrine Systems</a:t>
            </a:r>
            <a:r>
              <a:rPr lang="en-US"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The hypothalamus receives information from nerves and brain then it  initiates signals (hormones) in response, which travel to the pituitary.Pituitary releases additional hormones that travel to target cells in body.</a:t>
            </a:r>
          </a:p>
          <a:p>
            <a:pPr marL="342900" indent="-342900" algn="just">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The </a:t>
            </a:r>
            <a:r>
              <a:rPr lang="en-US" altLang="en-US" sz="2400" b="1" dirty="0">
                <a:latin typeface="Times New Roman" panose="02020603050405020304" pitchFamily="18" charset="0"/>
                <a:cs typeface="Times New Roman" panose="02020603050405020304" pitchFamily="18" charset="0"/>
              </a:rPr>
              <a:t>pituitary gland</a:t>
            </a:r>
            <a:r>
              <a:rPr lang="en-US" altLang="en-US" sz="2400" dirty="0">
                <a:latin typeface="Times New Roman" panose="02020603050405020304" pitchFamily="18" charset="0"/>
                <a:cs typeface="Times New Roman" panose="02020603050405020304" pitchFamily="18" charset="0"/>
              </a:rPr>
              <a:t>, also called the </a:t>
            </a:r>
            <a:r>
              <a:rPr lang="en-US" altLang="en-US" sz="2400" b="1" dirty="0">
                <a:latin typeface="Times New Roman" panose="02020603050405020304" pitchFamily="18" charset="0"/>
                <a:cs typeface="Times New Roman" panose="02020603050405020304" pitchFamily="18" charset="0"/>
              </a:rPr>
              <a:t>hypophysis</a:t>
            </a:r>
            <a:r>
              <a:rPr lang="en-US" altLang="en-US" sz="2400" dirty="0">
                <a:latin typeface="Times New Roman" panose="02020603050405020304" pitchFamily="18" charset="0"/>
                <a:cs typeface="Times New Roman" panose="02020603050405020304" pitchFamily="18" charset="0"/>
              </a:rPr>
              <a:t>, is a small gland about 1 centimeter in diameter and 0.5 to 1 gram in weight.</a:t>
            </a:r>
          </a:p>
          <a:p>
            <a:pPr marL="342900" indent="-342900" algn="just">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Physiologically, the pituitary gland is divisible into </a:t>
            </a:r>
            <a:r>
              <a:rPr lang="en-US" altLang="en-US" sz="2400" b="1" dirty="0">
                <a:latin typeface="Times New Roman" panose="02020603050405020304" pitchFamily="18" charset="0"/>
                <a:cs typeface="Times New Roman" panose="02020603050405020304" pitchFamily="18" charset="0"/>
              </a:rPr>
              <a:t>two</a:t>
            </a:r>
            <a:r>
              <a:rPr lang="en-US" altLang="en-US" sz="2400" dirty="0">
                <a:latin typeface="Times New Roman" panose="02020603050405020304" pitchFamily="18" charset="0"/>
                <a:cs typeface="Times New Roman" panose="02020603050405020304" pitchFamily="18" charset="0"/>
              </a:rPr>
              <a:t> distinct portions: the </a:t>
            </a:r>
            <a:r>
              <a:rPr lang="en-US" altLang="en-US" sz="2400" b="1" dirty="0">
                <a:latin typeface="Times New Roman" panose="02020603050405020304" pitchFamily="18" charset="0"/>
                <a:cs typeface="Times New Roman" panose="02020603050405020304" pitchFamily="18" charset="0"/>
              </a:rPr>
              <a:t>anterior pituitary</a:t>
            </a:r>
            <a:r>
              <a:rPr lang="en-US" altLang="en-US" sz="2400" dirty="0">
                <a:latin typeface="Times New Roman" panose="02020603050405020304" pitchFamily="18" charset="0"/>
                <a:cs typeface="Times New Roman" panose="02020603050405020304" pitchFamily="18" charset="0"/>
              </a:rPr>
              <a:t>, also known as the </a:t>
            </a:r>
            <a:r>
              <a:rPr lang="en-US" altLang="en-US" sz="2400" b="1" dirty="0">
                <a:latin typeface="Times New Roman" panose="02020603050405020304" pitchFamily="18" charset="0"/>
                <a:cs typeface="Times New Roman" panose="02020603050405020304" pitchFamily="18" charset="0"/>
              </a:rPr>
              <a:t>adenohypophysis</a:t>
            </a:r>
            <a:r>
              <a:rPr lang="en-US" altLang="en-US" sz="2400" dirty="0">
                <a:latin typeface="Times New Roman" panose="02020603050405020304" pitchFamily="18" charset="0"/>
                <a:cs typeface="Times New Roman" panose="02020603050405020304" pitchFamily="18" charset="0"/>
              </a:rPr>
              <a:t>, and the </a:t>
            </a:r>
            <a:r>
              <a:rPr lang="en-US" altLang="en-US" sz="2400" b="1" dirty="0">
                <a:latin typeface="Times New Roman" panose="02020603050405020304" pitchFamily="18" charset="0"/>
                <a:cs typeface="Times New Roman" panose="02020603050405020304" pitchFamily="18" charset="0"/>
              </a:rPr>
              <a:t>posterior pituitary</a:t>
            </a:r>
            <a:r>
              <a:rPr lang="en-US" altLang="en-US" sz="2400" dirty="0">
                <a:latin typeface="Times New Roman" panose="02020603050405020304" pitchFamily="18" charset="0"/>
                <a:cs typeface="Times New Roman" panose="02020603050405020304" pitchFamily="18" charset="0"/>
              </a:rPr>
              <a:t>, also known as the </a:t>
            </a:r>
            <a:r>
              <a:rPr lang="en-US" altLang="en-US" sz="2400" b="1" dirty="0">
                <a:latin typeface="Times New Roman" panose="02020603050405020304" pitchFamily="18" charset="0"/>
                <a:cs typeface="Times New Roman" panose="02020603050405020304" pitchFamily="18" charset="0"/>
              </a:rPr>
              <a:t>neurohypophysis</a:t>
            </a:r>
            <a:r>
              <a:rPr lang="en-US" altLang="en-US" sz="24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6102665" y="4113987"/>
            <a:ext cx="4686349" cy="25780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872261" y="997243"/>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Pituitary gland and hypothalamus</a:t>
            </a:r>
          </a:p>
          <a:p>
            <a:pPr algn="ctr">
              <a:lnSpc>
                <a:spcPct val="107000"/>
              </a:lnSpc>
            </a:pP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303212" y="997243"/>
            <a:ext cx="11049000" cy="1198880"/>
          </a:xfrm>
          <a:prstGeom prst="rect">
            <a:avLst/>
          </a:prstGeom>
          <a:noFill/>
        </p:spPr>
        <p:txBody>
          <a:bodyPr wrap="square" rtlCol="0">
            <a:spAutoFit/>
          </a:bodyPr>
          <a:lstStyle/>
          <a:p>
            <a:pPr marL="342900" indent="-342900" algn="just">
              <a:buFont typeface="Wingdings" panose="05000000000000000000" pitchFamily="2" charset="2"/>
              <a:buChar char="Ø"/>
            </a:pPr>
            <a:r>
              <a:rPr lang="en-US" altLang="en-US" sz="2400" dirty="0">
                <a:solidFill>
                  <a:srgbClr val="FF0000"/>
                </a:solidFill>
                <a:latin typeface="Times New Roman" panose="02020603050405020304" pitchFamily="18" charset="0"/>
                <a:cs typeface="Times New Roman" panose="02020603050405020304" pitchFamily="18" charset="0"/>
              </a:rPr>
              <a:t>Six</a:t>
            </a:r>
            <a:r>
              <a:rPr lang="en-US" altLang="en-US" sz="2400" dirty="0">
                <a:latin typeface="Times New Roman" panose="02020603050405020304" pitchFamily="18" charset="0"/>
                <a:cs typeface="Times New Roman" panose="02020603050405020304" pitchFamily="18" charset="0"/>
              </a:rPr>
              <a:t> major peptide hormones plus several other hormones of lesser importance are secreted by the </a:t>
            </a:r>
            <a:r>
              <a:rPr lang="en-US" altLang="en-US" sz="2400" dirty="0">
                <a:solidFill>
                  <a:srgbClr val="FF0000"/>
                </a:solidFill>
                <a:latin typeface="Times New Roman" panose="02020603050405020304" pitchFamily="18" charset="0"/>
                <a:cs typeface="Times New Roman" panose="02020603050405020304" pitchFamily="18" charset="0"/>
              </a:rPr>
              <a:t>anterior pituitary</a:t>
            </a:r>
            <a:r>
              <a:rPr lang="en-US" altLang="en-US" sz="2400" dirty="0">
                <a:latin typeface="Times New Roman" panose="02020603050405020304" pitchFamily="18" charset="0"/>
                <a:cs typeface="Times New Roman" panose="02020603050405020304" pitchFamily="18" charset="0"/>
              </a:rPr>
              <a:t>, and </a:t>
            </a:r>
            <a:r>
              <a:rPr lang="en-US" altLang="en-US" sz="2400" dirty="0">
                <a:solidFill>
                  <a:srgbClr val="FF0000"/>
                </a:solidFill>
                <a:latin typeface="Times New Roman" panose="02020603050405020304" pitchFamily="18" charset="0"/>
                <a:cs typeface="Times New Roman" panose="02020603050405020304" pitchFamily="18" charset="0"/>
              </a:rPr>
              <a:t>two</a:t>
            </a:r>
            <a:r>
              <a:rPr lang="en-US" altLang="en-US" sz="2400" dirty="0">
                <a:latin typeface="Times New Roman" panose="02020603050405020304" pitchFamily="18" charset="0"/>
                <a:cs typeface="Times New Roman" panose="02020603050405020304" pitchFamily="18" charset="0"/>
              </a:rPr>
              <a:t> important peptide hormones are secreted by the </a:t>
            </a:r>
            <a:r>
              <a:rPr lang="en-US" altLang="en-US" sz="2400" dirty="0">
                <a:solidFill>
                  <a:srgbClr val="FF0000"/>
                </a:solidFill>
                <a:latin typeface="Times New Roman" panose="02020603050405020304" pitchFamily="18" charset="0"/>
                <a:cs typeface="Times New Roman" panose="02020603050405020304" pitchFamily="18" charset="0"/>
              </a:rPr>
              <a:t>posterior pituitary</a:t>
            </a:r>
            <a:r>
              <a:rPr lang="en-US" altLang="en-US" sz="24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1755953" y="2290107"/>
            <a:ext cx="8417907" cy="4297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872261" y="44874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hormones of the anterior pituitary</a:t>
            </a:r>
          </a:p>
        </p:txBody>
      </p:sp>
      <p:sp>
        <p:nvSpPr>
          <p:cNvPr id="3" name="Rechthoek 2"/>
          <p:cNvSpPr/>
          <p:nvPr/>
        </p:nvSpPr>
        <p:spPr>
          <a:xfrm>
            <a:off x="303212" y="1153157"/>
            <a:ext cx="7473273" cy="5900153"/>
          </a:xfrm>
          <a:prstGeom prst="rect">
            <a:avLst/>
          </a:prstGeom>
          <a:noFill/>
        </p:spPr>
        <p:txBody>
          <a:bodyPr wrap="square" rtlCol="0">
            <a:noAutofit/>
          </a:bodyPr>
          <a:lstStyle/>
          <a:p>
            <a:pPr marL="457200" indent="-457200" algn="just">
              <a:buFont typeface="Wingdings" panose="05000000000000000000" pitchFamily="2" charset="2"/>
              <a:buAutoNum type="arabicPeriod"/>
            </a:pPr>
            <a:r>
              <a:rPr lang="en-US" altLang="en-US" sz="2000" b="1" dirty="0">
                <a:latin typeface="Times New Roman" panose="02020603050405020304" pitchFamily="18" charset="0"/>
                <a:cs typeface="Times New Roman" panose="02020603050405020304" pitchFamily="18" charset="0"/>
              </a:rPr>
              <a:t>Growth hormone (hGH)</a:t>
            </a:r>
            <a:r>
              <a:rPr lang="en-US" altLang="en-US" sz="2000" dirty="0">
                <a:latin typeface="Times New Roman" panose="02020603050405020304" pitchFamily="18" charset="0"/>
                <a:cs typeface="Times New Roman" panose="02020603050405020304" pitchFamily="18" charset="0"/>
              </a:rPr>
              <a:t> promotes growth of the entire body by affecting </a:t>
            </a:r>
            <a:r>
              <a:rPr lang="en-US" altLang="en-US" sz="2000" u="sng" dirty="0">
                <a:latin typeface="Times New Roman" panose="02020603050405020304" pitchFamily="18" charset="0"/>
                <a:cs typeface="Times New Roman" panose="02020603050405020304" pitchFamily="18" charset="0"/>
              </a:rPr>
              <a:t>protein formation, cell multiplication, and cell differentiation.</a:t>
            </a:r>
            <a:r>
              <a:rPr lang="en-US" altLang="en-US" sz="2000" dirty="0">
                <a:latin typeface="Times New Roman" panose="02020603050405020304" pitchFamily="18" charset="0"/>
                <a:cs typeface="Times New Roman" panose="02020603050405020304" pitchFamily="18" charset="0"/>
              </a:rPr>
              <a:t> </a:t>
            </a:r>
          </a:p>
          <a:p>
            <a:pPr marL="457200" indent="-457200" algn="just">
              <a:buFont typeface="Wingdings" panose="05000000000000000000" pitchFamily="2" charset="2"/>
              <a:buAutoNum type="arabicPeriod"/>
            </a:pPr>
            <a:r>
              <a:rPr lang="en-US" altLang="en-US" sz="2000" b="1" dirty="0">
                <a:latin typeface="Times New Roman" panose="02020603050405020304" pitchFamily="18" charset="0"/>
                <a:cs typeface="Times New Roman" panose="02020603050405020304" pitchFamily="18" charset="0"/>
              </a:rPr>
              <a:t>Adrenocorticotropin (corticotropin) (ACTH) </a:t>
            </a:r>
            <a:r>
              <a:rPr lang="en-US" altLang="en-US" sz="2000" dirty="0">
                <a:latin typeface="Times New Roman" panose="02020603050405020304" pitchFamily="18" charset="0"/>
                <a:cs typeface="Times New Roman" panose="02020603050405020304" pitchFamily="18" charset="0"/>
              </a:rPr>
              <a:t>controls the secretion of some of the adrenocortical hormones, which affect metabolism of glucose, proteins, and fats. </a:t>
            </a:r>
          </a:p>
          <a:p>
            <a:pPr marL="457200" indent="-457200" algn="just">
              <a:buFont typeface="Wingdings" panose="05000000000000000000" pitchFamily="2" charset="2"/>
              <a:buAutoNum type="arabicPeriod"/>
            </a:pPr>
            <a:r>
              <a:rPr lang="en-US" altLang="en-US" sz="2000" b="1" dirty="0">
                <a:latin typeface="Times New Roman" panose="02020603050405020304" pitchFamily="18" charset="0"/>
                <a:cs typeface="Times New Roman" panose="02020603050405020304" pitchFamily="18" charset="0"/>
              </a:rPr>
              <a:t>Thyroid-stimulating hormone (thyrotropin) (TSH) </a:t>
            </a:r>
            <a:r>
              <a:rPr lang="en-US" altLang="en-US" sz="2000" dirty="0">
                <a:latin typeface="Times New Roman" panose="02020603050405020304" pitchFamily="18" charset="0"/>
                <a:cs typeface="Times New Roman" panose="02020603050405020304" pitchFamily="18" charset="0"/>
              </a:rPr>
              <a:t>controls the secretion rate of thyroxine and triiodothyronine by the thyroid gland, and these hormones control the rates of most intracellular chemical reactions in the body. </a:t>
            </a:r>
          </a:p>
          <a:p>
            <a:pPr marL="457200" indent="-457200" algn="just">
              <a:buFont typeface="Wingdings" panose="05000000000000000000" pitchFamily="2" charset="2"/>
              <a:buAutoNum type="arabicPeriod"/>
            </a:pPr>
            <a:r>
              <a:rPr lang="en-US" altLang="en-US" sz="2000" b="1" dirty="0">
                <a:latin typeface="Times New Roman" panose="02020603050405020304" pitchFamily="18" charset="0"/>
                <a:cs typeface="Times New Roman" panose="02020603050405020304" pitchFamily="18" charset="0"/>
              </a:rPr>
              <a:t>Prolactin (PRL)</a:t>
            </a:r>
            <a:r>
              <a:rPr lang="en-US" altLang="en-US" sz="2000" dirty="0">
                <a:latin typeface="Times New Roman" panose="02020603050405020304" pitchFamily="18" charset="0"/>
                <a:cs typeface="Times New Roman" panose="02020603050405020304" pitchFamily="18" charset="0"/>
              </a:rPr>
              <a:t> promotes mammary gland development and milk production</a:t>
            </a:r>
            <a:r>
              <a:rPr lang="en-US" sz="2000" dirty="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AutoNum type="arabicPeriod"/>
            </a:pPr>
            <a:r>
              <a:rPr lang="en-US" altLang="en-US" sz="2000" b="1" dirty="0">
                <a:latin typeface="Times New Roman" panose="02020603050405020304" pitchFamily="18" charset="0"/>
                <a:cs typeface="Times New Roman" panose="02020603050405020304" pitchFamily="18" charset="0"/>
              </a:rPr>
              <a:t>Two separate gonadotropic hormones</a:t>
            </a:r>
            <a:r>
              <a:rPr lang="en-US" altLang="en-US" sz="2000" dirty="0">
                <a:latin typeface="Times New Roman" panose="02020603050405020304" pitchFamily="18" charset="0"/>
                <a:cs typeface="Times New Roman" panose="02020603050405020304" pitchFamily="18" charset="0"/>
              </a:rPr>
              <a:t>, follicle stimulating hormone </a:t>
            </a:r>
            <a:r>
              <a:rPr lang="en-US" altLang="en-US" sz="2000" b="1" dirty="0">
                <a:latin typeface="Times New Roman" panose="02020603050405020304" pitchFamily="18" charset="0"/>
                <a:cs typeface="Times New Roman" panose="02020603050405020304" pitchFamily="18" charset="0"/>
              </a:rPr>
              <a:t>(FSH)</a:t>
            </a:r>
            <a:r>
              <a:rPr lang="en-US" altLang="en-US" sz="2000" dirty="0">
                <a:latin typeface="Times New Roman" panose="02020603050405020304" pitchFamily="18" charset="0"/>
                <a:cs typeface="Times New Roman" panose="02020603050405020304" pitchFamily="18" charset="0"/>
              </a:rPr>
              <a:t> and luteinizing hormone</a:t>
            </a:r>
            <a:r>
              <a:rPr lang="en-US" altLang="en-US" sz="2000" b="1" dirty="0">
                <a:latin typeface="Times New Roman" panose="02020603050405020304" pitchFamily="18" charset="0"/>
                <a:cs typeface="Times New Roman" panose="02020603050405020304" pitchFamily="18" charset="0"/>
              </a:rPr>
              <a:t> (LH)</a:t>
            </a:r>
            <a:r>
              <a:rPr lang="en-US" altLang="en-US" sz="2000" dirty="0">
                <a:latin typeface="Times New Roman" panose="02020603050405020304" pitchFamily="18" charset="0"/>
                <a:cs typeface="Times New Roman" panose="02020603050405020304" pitchFamily="18" charset="0"/>
              </a:rPr>
              <a:t>, control growth of the ovaries and testes, as well as their hormonal and reproductive activities.</a:t>
            </a:r>
          </a:p>
        </p:txBody>
      </p:sp>
      <p:pic>
        <p:nvPicPr>
          <p:cNvPr id="2" name="Picture 1"/>
          <p:cNvPicPr>
            <a:picLocks noChangeAspect="1"/>
          </p:cNvPicPr>
          <p:nvPr/>
        </p:nvPicPr>
        <p:blipFill>
          <a:blip r:embed="rId2"/>
          <a:stretch>
            <a:fillRect/>
          </a:stretch>
        </p:blipFill>
        <p:spPr>
          <a:xfrm>
            <a:off x="8550588" y="1162006"/>
            <a:ext cx="3638237" cy="5159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872261" y="44874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hormones of the anterior pituitary</a:t>
            </a:r>
          </a:p>
        </p:txBody>
      </p:sp>
      <p:pic>
        <p:nvPicPr>
          <p:cNvPr id="4" name="Picture 3"/>
          <p:cNvPicPr>
            <a:picLocks noChangeAspect="1"/>
          </p:cNvPicPr>
          <p:nvPr/>
        </p:nvPicPr>
        <p:blipFill>
          <a:blip r:embed="rId2"/>
          <a:stretch>
            <a:fillRect/>
          </a:stretch>
        </p:blipFill>
        <p:spPr>
          <a:xfrm>
            <a:off x="972567" y="878869"/>
            <a:ext cx="9996741" cy="59782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p:nvPr/>
        </p:nvSpPr>
        <p:spPr>
          <a:xfrm>
            <a:off x="865326" y="1332141"/>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altLang="en-US"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hormones of the posterior pituitary</a:t>
            </a:r>
          </a:p>
          <a:p>
            <a:pPr algn="ctr">
              <a:lnSpc>
                <a:spcPct val="107000"/>
              </a:lnSpc>
            </a:pPr>
            <a:endParaRPr lang="en-US" altLang="en-US"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303212" y="1332141"/>
            <a:ext cx="10820400" cy="1938992"/>
          </a:xfrm>
          <a:prstGeom prst="rect">
            <a:avLst/>
          </a:prstGeom>
          <a:noFill/>
        </p:spPr>
        <p:txBody>
          <a:bodyPr wrap="square" rtlCol="0">
            <a:spAutoFit/>
          </a:bodyPr>
          <a:lstStyle/>
          <a:p>
            <a:pPr marL="457200" indent="-457200" algn="just">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The two hormones secreted by the posterior pituitary play other roles. </a:t>
            </a:r>
          </a:p>
          <a:p>
            <a:pPr marL="457200" indent="-457200" algn="just">
              <a:buFont typeface="Wingdings" panose="05000000000000000000" pitchFamily="2" charset="2"/>
              <a:buAutoNum type="arabicPeriod"/>
            </a:pPr>
            <a:r>
              <a:rPr lang="en-US" altLang="en-US" sz="2400" b="1" dirty="0">
                <a:latin typeface="Times New Roman" panose="02020603050405020304" pitchFamily="18" charset="0"/>
                <a:cs typeface="Times New Roman" panose="02020603050405020304" pitchFamily="18" charset="0"/>
              </a:rPr>
              <a:t>Antidiuretic hormone</a:t>
            </a:r>
            <a:r>
              <a:rPr lang="en-US" altLang="en-US" sz="2400" dirty="0">
                <a:latin typeface="Times New Roman" panose="02020603050405020304" pitchFamily="18" charset="0"/>
                <a:cs typeface="Times New Roman" panose="02020603050405020304" pitchFamily="18" charset="0"/>
              </a:rPr>
              <a:t> (ADH) controls the rate of water excretion into the </a:t>
            </a:r>
            <a:r>
              <a:rPr lang="en-US" altLang="en-US" sz="2400" dirty="0">
                <a:solidFill>
                  <a:srgbClr val="FF0000"/>
                </a:solidFill>
                <a:latin typeface="Times New Roman" panose="02020603050405020304" pitchFamily="18" charset="0"/>
                <a:cs typeface="Times New Roman" panose="02020603050405020304" pitchFamily="18" charset="0"/>
              </a:rPr>
              <a:t>urine</a:t>
            </a:r>
            <a:r>
              <a:rPr lang="en-US" altLang="en-US" sz="2400" dirty="0">
                <a:latin typeface="Times New Roman" panose="02020603050405020304" pitchFamily="18" charset="0"/>
                <a:cs typeface="Times New Roman" panose="02020603050405020304" pitchFamily="18" charset="0"/>
              </a:rPr>
              <a:t>, thus helping to control the concentration of water in the body fluids.</a:t>
            </a:r>
          </a:p>
          <a:p>
            <a:pPr marL="457200" indent="-457200" algn="just">
              <a:buFont typeface="Wingdings" panose="05000000000000000000" pitchFamily="2" charset="2"/>
              <a:buAutoNum type="arabicPeriod"/>
            </a:pPr>
            <a:r>
              <a:rPr lang="en-US" altLang="en-US" sz="2400" b="1" dirty="0">
                <a:latin typeface="Times New Roman" panose="02020603050405020304" pitchFamily="18" charset="0"/>
                <a:cs typeface="Times New Roman" panose="02020603050405020304" pitchFamily="18" charset="0"/>
              </a:rPr>
              <a:t>Oxytocin </a:t>
            </a:r>
            <a:r>
              <a:rPr lang="en-US" altLang="en-US" sz="2400" dirty="0">
                <a:latin typeface="Times New Roman" panose="02020603050405020304" pitchFamily="18" charset="0"/>
                <a:cs typeface="Times New Roman" panose="02020603050405020304" pitchFamily="18" charset="0"/>
              </a:rPr>
              <a:t>helps express milk from the glands of the breast to the nipples during suckling and helps in the </a:t>
            </a:r>
            <a:r>
              <a:rPr lang="en-US" altLang="en-US" sz="2400" dirty="0">
                <a:solidFill>
                  <a:srgbClr val="FF0000"/>
                </a:solidFill>
                <a:latin typeface="Times New Roman" panose="02020603050405020304" pitchFamily="18" charset="0"/>
                <a:cs typeface="Times New Roman" panose="02020603050405020304" pitchFamily="18" charset="0"/>
              </a:rPr>
              <a:t>delivery of the baby </a:t>
            </a:r>
            <a:r>
              <a:rPr lang="en-US" altLang="en-US" sz="2400" dirty="0">
                <a:latin typeface="Times New Roman" panose="02020603050405020304" pitchFamily="18" charset="0"/>
                <a:cs typeface="Times New Roman" panose="02020603050405020304" pitchFamily="18" charset="0"/>
              </a:rPr>
              <a:t>at the end of gestation.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133</TotalTime>
  <Words>1988</Words>
  <Application>Microsoft Office PowerPoint</Application>
  <PresentationFormat>Custom</PresentationFormat>
  <Paragraphs>109</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Euphemia</vt:lpstr>
      <vt:lpstr>Franklin Gothic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dc:title>
  <dc:subject>Lecture 2</dc:subject>
  <dc:creator>MAHİR RAHMAN AL-HAJAJ</dc:creator>
  <cp:keywords>Al-Mustaqbal University College</cp:keywords>
  <cp:lastModifiedBy>zainab.sattar.jabbar@uomus.edu.iq</cp:lastModifiedBy>
  <cp:revision>266</cp:revision>
  <cp:lastPrinted>2022-10-07T10:41:00Z</cp:lastPrinted>
  <dcterms:created xsi:type="dcterms:W3CDTF">2022-10-06T20:58:00Z</dcterms:created>
  <dcterms:modified xsi:type="dcterms:W3CDTF">2025-02-23T21:26:06Z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ICV">
    <vt:lpwstr>913990E07BD44E7DA43201A496198A3C_12</vt:lpwstr>
  </property>
  <property fmtid="{D5CDD505-2E9C-101B-9397-08002B2CF9AE}" pid="9" name="KSOProductBuildVer">
    <vt:lpwstr>1033-12.2.0.19805</vt:lpwstr>
  </property>
</Properties>
</file>