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8"/>
  </p:notesMasterIdLst>
  <p:handoutMasterIdLst>
    <p:handoutMasterId r:id="rId29"/>
  </p:handoutMasterIdLst>
  <p:sldIdLst>
    <p:sldId id="256" r:id="rId2"/>
    <p:sldId id="392" r:id="rId3"/>
    <p:sldId id="421" r:id="rId4"/>
    <p:sldId id="418" r:id="rId5"/>
    <p:sldId id="419" r:id="rId6"/>
    <p:sldId id="407" r:id="rId7"/>
    <p:sldId id="391" r:id="rId8"/>
    <p:sldId id="420" r:id="rId9"/>
    <p:sldId id="404" r:id="rId10"/>
    <p:sldId id="425" r:id="rId11"/>
    <p:sldId id="393" r:id="rId12"/>
    <p:sldId id="424" r:id="rId13"/>
    <p:sldId id="432" r:id="rId14"/>
    <p:sldId id="426" r:id="rId15"/>
    <p:sldId id="433" r:id="rId16"/>
    <p:sldId id="427" r:id="rId17"/>
    <p:sldId id="428" r:id="rId18"/>
    <p:sldId id="422" r:id="rId19"/>
    <p:sldId id="434" r:id="rId20"/>
    <p:sldId id="429" r:id="rId21"/>
    <p:sldId id="436" r:id="rId22"/>
    <p:sldId id="437" r:id="rId23"/>
    <p:sldId id="435" r:id="rId24"/>
    <p:sldId id="431" r:id="rId25"/>
    <p:sldId id="430" r:id="rId26"/>
    <p:sldId id="438" r:id="rId27"/>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guide id="6" pos="1007"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howGuides="1">
      <p:cViewPr varScale="1">
        <p:scale>
          <a:sx n="108" d="100"/>
          <a:sy n="108" d="100"/>
        </p:scale>
        <p:origin x="52" y="6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2/4/2025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t>2/4/2025</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a:t>Click to edit Master subtitle style</a:t>
            </a:r>
          </a:p>
        </p:txBody>
      </p:sp>
      <p:grpSp>
        <p:nvGrpSpPr>
          <p:cNvPr id="7" name="Group 6"/>
          <p:cNvGrpSpPr/>
          <p:nvPr userDrawn="1"/>
        </p:nvGrpSpPr>
        <p:grpSpPr>
          <a:xfrm>
            <a:off x="9979600" y="121444"/>
            <a:ext cx="2439158" cy="1371600"/>
            <a:chOff x="0" y="0"/>
            <a:chExt cx="1700784" cy="1024128"/>
          </a:xfrm>
        </p:grpSpPr>
        <p:sp>
          <p:nvSpPr>
            <p:cNvPr id="8" name="Rectangle 7"/>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9" name="Rectangle 12"/>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1" fmla="*/ 0 w 1462822"/>
                <a:gd name="connsiteY0-2" fmla="*/ 0 h 1014481"/>
                <a:gd name="connsiteX1-3" fmla="*/ 1462822 w 1462822"/>
                <a:gd name="connsiteY1-4" fmla="*/ 0 h 1014481"/>
                <a:gd name="connsiteX2-5" fmla="*/ 1462822 w 1462822"/>
                <a:gd name="connsiteY2-6" fmla="*/ 1014481 h 1014481"/>
                <a:gd name="connsiteX3-7" fmla="*/ 638269 w 1462822"/>
                <a:gd name="connsiteY3-8" fmla="*/ 407899 h 1014481"/>
                <a:gd name="connsiteX4-9" fmla="*/ 0 w 1462822"/>
                <a:gd name="connsiteY4-10" fmla="*/ 0 h 1014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0" name="Rectangle 9"/>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12" name="Rectangle 11"/>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4EC88-80EF-45B4-82D2-C5DF37C50BAD}" type="datetime1">
              <a:rPr lang="en-US" smtClean="0"/>
              <a:t>2/4/2025</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2/4/2025</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t>‹#›</a:t>
            </a:fld>
            <a:endParaRPr lang="en-US"/>
          </a:p>
        </p:txBody>
      </p:sp>
      <p:grpSp>
        <p:nvGrpSpPr>
          <p:cNvPr id="7" name="Group 6"/>
          <p:cNvGrpSpPr/>
          <p:nvPr userDrawn="1"/>
        </p:nvGrpSpPr>
        <p:grpSpPr>
          <a:xfrm>
            <a:off x="9979600" y="121444"/>
            <a:ext cx="2439158" cy="1371600"/>
            <a:chOff x="0" y="0"/>
            <a:chExt cx="1700784" cy="1024128"/>
          </a:xfrm>
        </p:grpSpPr>
        <p:sp>
          <p:nvSpPr>
            <p:cNvPr id="8" name="Rectangle 7"/>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9" name="Rectangle 12"/>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1" fmla="*/ 0 w 1462822"/>
                <a:gd name="connsiteY0-2" fmla="*/ 0 h 1014481"/>
                <a:gd name="connsiteX1-3" fmla="*/ 1462822 w 1462822"/>
                <a:gd name="connsiteY1-4" fmla="*/ 0 h 1014481"/>
                <a:gd name="connsiteX2-5" fmla="*/ 1462822 w 1462822"/>
                <a:gd name="connsiteY2-6" fmla="*/ 1014481 h 1014481"/>
                <a:gd name="connsiteX3-7" fmla="*/ 638269 w 1462822"/>
                <a:gd name="connsiteY3-8" fmla="*/ 407899 h 1014481"/>
                <a:gd name="connsiteX4-9" fmla="*/ 0 w 1462822"/>
                <a:gd name="connsiteY4-10" fmla="*/ 0 h 1014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0" name="Rectangle 9"/>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291199" y="1478784"/>
            <a:ext cx="8792038" cy="3017016"/>
          </a:xfrm>
          <a:prstGeom prst="rect">
            <a:avLst/>
          </a:prstGeom>
          <a:solidFill>
            <a:srgbClr val="FFFFFF"/>
          </a:solidFill>
          <a:ln w="9525">
            <a:noFill/>
            <a:miter lim="800000"/>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mj-cs"/>
              </a:rPr>
              <a:t>Al-</a:t>
            </a:r>
            <a:r>
              <a:rPr lang="en-US" sz="2400" dirty="0" err="1">
                <a:effectLst/>
                <a:latin typeface="Franklin Gothic Medium" panose="020B0603020102020204" pitchFamily="34" charset="0"/>
                <a:ea typeface="Calibri" panose="020F0502020204030204" pitchFamily="34" charset="0"/>
                <a:cs typeface="+mj-cs"/>
              </a:rPr>
              <a:t>Mustaqbal</a:t>
            </a:r>
            <a:r>
              <a:rPr lang="en-US" sz="2400" dirty="0">
                <a:effectLst/>
                <a:latin typeface="Franklin Gothic Medium" panose="020B0603020102020204" pitchFamily="34" charset="0"/>
                <a:ea typeface="Calibri" panose="020F0502020204030204" pitchFamily="34" charset="0"/>
                <a:cs typeface="+mj-cs"/>
              </a:rPr>
              <a:t> University</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Biomedical Engineering Department</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Class: </a:t>
            </a:r>
            <a:r>
              <a:rPr lang="en-US" sz="2400" dirty="0">
                <a:latin typeface="Franklin Gothic Medium" panose="020B0603020102020204" pitchFamily="34" charset="0"/>
                <a:ea typeface="Calibri" panose="020F0502020204030204" pitchFamily="34" charset="0"/>
                <a:cs typeface="+mj-cs"/>
              </a:rPr>
              <a:t>3</a:t>
            </a:r>
            <a:r>
              <a:rPr lang="en-US" sz="2400" baseline="30000" dirty="0">
                <a:latin typeface="Franklin Gothic Medium" panose="020B0603020102020204" pitchFamily="34" charset="0"/>
                <a:ea typeface="Calibri" panose="020F0502020204030204" pitchFamily="34" charset="0"/>
                <a:cs typeface="+mj-cs"/>
              </a:rPr>
              <a:t>th</a:t>
            </a: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Subject: </a:t>
            </a:r>
            <a:r>
              <a:rPr lang="en-US" sz="2400" dirty="0">
                <a:latin typeface="Franklin Gothic Medium" panose="020B0603020102020204" pitchFamily="34" charset="0"/>
                <a:ea typeface="Calibri" panose="020F0502020204030204" pitchFamily="34" charset="0"/>
                <a:cs typeface="+mj-cs"/>
              </a:rPr>
              <a:t>P</a:t>
            </a:r>
            <a:r>
              <a:rPr lang="en-US" sz="2400" dirty="0">
                <a:effectLst/>
                <a:latin typeface="Franklin Gothic Medium" panose="020B0603020102020204" pitchFamily="34" charset="0"/>
                <a:ea typeface="Calibri" panose="020F0502020204030204" pitchFamily="34" charset="0"/>
                <a:cs typeface="+mj-cs"/>
              </a:rPr>
              <a:t>hysiology </a:t>
            </a:r>
            <a:r>
              <a:rPr lang="en-US" sz="2400" dirty="0">
                <a:latin typeface="Franklin Gothic Medium" panose="020B0603020102020204" pitchFamily="34" charset="0"/>
                <a:ea typeface="Calibri" panose="020F0502020204030204" pitchFamily="34" charset="0"/>
                <a:cs typeface="+mj-cs"/>
              </a:rPr>
              <a:t>II</a:t>
            </a:r>
            <a:endParaRPr lang="en-US" sz="24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Lecturer: </a:t>
            </a:r>
            <a:r>
              <a:rPr lang="sv-SE" sz="2400" dirty="0">
                <a:effectLst/>
                <a:latin typeface="Franklin Gothic Medium" panose="020B0603020102020204" pitchFamily="34" charset="0"/>
                <a:ea typeface="Calibri" panose="020F0502020204030204" pitchFamily="34" charset="0"/>
                <a:cs typeface="+mj-cs"/>
              </a:rPr>
              <a:t>M.SC. ZAINAB  SATTAR JABBAR</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1</a:t>
            </a:r>
            <a:r>
              <a:rPr lang="en-US" sz="2400" baseline="30000" dirty="0">
                <a:effectLst/>
                <a:latin typeface="Franklin Gothic Medium" panose="020B0603020102020204" pitchFamily="34" charset="0"/>
                <a:ea typeface="Calibri" panose="020F0502020204030204" pitchFamily="34" charset="0"/>
                <a:cs typeface="+mj-cs"/>
              </a:rPr>
              <a:t>st</a:t>
            </a:r>
            <a:r>
              <a:rPr lang="en-US" sz="2400" dirty="0">
                <a:effectLst/>
                <a:latin typeface="Franklin Gothic Medium" panose="020B0603020102020204" pitchFamily="34" charset="0"/>
                <a:ea typeface="Calibri" panose="020F0502020204030204" pitchFamily="34" charset="0"/>
                <a:cs typeface="+mj-cs"/>
              </a:rPr>
              <a:t> term – Lect. 2: Muscle Physiology part1</a:t>
            </a:r>
          </a:p>
          <a:p>
            <a:pPr algn="ctr">
              <a:spcAft>
                <a:spcPts val="800"/>
              </a:spcAft>
            </a:pPr>
            <a:endParaRPr lang="en-US" sz="3200" dirty="0">
              <a:effectLst/>
              <a:latin typeface="Franklin Gothic Medium" panose="020B0603020102020204" pitchFamily="34" charset="0"/>
              <a:ea typeface="Calibri" panose="020F0502020204030204" pitchFamily="34" charset="0"/>
              <a:cs typeface="+mj-cs"/>
            </a:endParaRPr>
          </a:p>
        </p:txBody>
      </p:sp>
      <p:sp>
        <p:nvSpPr>
          <p:cNvPr id="22" name="TextBox 21"/>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1065212" y="162284"/>
            <a:ext cx="10661214" cy="894632"/>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 and I Bands (Cross-Striation)</a:t>
            </a:r>
          </a:p>
        </p:txBody>
      </p:sp>
      <p:pic>
        <p:nvPicPr>
          <p:cNvPr id="6" name="Picture 5"/>
          <p:cNvPicPr>
            <a:picLocks noChangeAspect="1"/>
          </p:cNvPicPr>
          <p:nvPr/>
        </p:nvPicPr>
        <p:blipFill>
          <a:blip r:embed="rId2"/>
          <a:stretch>
            <a:fillRect/>
          </a:stretch>
        </p:blipFill>
        <p:spPr>
          <a:xfrm>
            <a:off x="912812" y="1371600"/>
            <a:ext cx="10210800"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Structure of Myofibrils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150812" y="1371600"/>
            <a:ext cx="11887200" cy="1938351"/>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Electron microscope shows that each myofibril consists of two types of filaments, </a:t>
            </a:r>
            <a:r>
              <a:rPr lang="en-US" sz="2400" b="1" dirty="0">
                <a:solidFill>
                  <a:srgbClr val="FF0000"/>
                </a:solidFill>
                <a:latin typeface="Times New Roman" panose="02020603050405020304" pitchFamily="18" charset="0"/>
                <a:cs typeface="Times New Roman" panose="02020603050405020304" pitchFamily="18" charset="0"/>
              </a:rPr>
              <a:t>thick</a:t>
            </a:r>
            <a:r>
              <a:rPr lang="en-US" sz="2400" dirty="0">
                <a:latin typeface="Times New Roman" panose="02020603050405020304" pitchFamily="18" charset="0"/>
                <a:cs typeface="Times New Roman" panose="02020603050405020304" pitchFamily="18" charset="0"/>
              </a:rPr>
              <a:t> and </a:t>
            </a:r>
            <a:r>
              <a:rPr lang="en-US" sz="2400" b="1" dirty="0">
                <a:solidFill>
                  <a:srgbClr val="FF0000"/>
                </a:solidFill>
                <a:latin typeface="Times New Roman" panose="02020603050405020304" pitchFamily="18" charset="0"/>
                <a:cs typeface="Times New Roman" panose="02020603050405020304" pitchFamily="18" charset="0"/>
              </a:rPr>
              <a:t>thin</a:t>
            </a:r>
            <a:r>
              <a:rPr lang="en-US" sz="2400" dirty="0">
                <a:latin typeface="Times New Roman" panose="02020603050405020304" pitchFamily="18" charset="0"/>
                <a:cs typeface="Times New Roman" panose="02020603050405020304" pitchFamily="18" charset="0"/>
              </a:rPr>
              <a:t> myofilaments.</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thick filaments </a:t>
            </a:r>
            <a:r>
              <a:rPr lang="en-US" sz="2400" dirty="0">
                <a:latin typeface="Times New Roman" panose="02020603050405020304" pitchFamily="18" charset="0"/>
                <a:cs typeface="Times New Roman" panose="02020603050405020304" pitchFamily="18" charset="0"/>
              </a:rPr>
              <a:t>are special assemblies of the </a:t>
            </a:r>
            <a:r>
              <a:rPr lang="en-US" sz="2400" dirty="0">
                <a:solidFill>
                  <a:srgbClr val="FF0000"/>
                </a:solidFill>
                <a:latin typeface="Times New Roman" panose="02020603050405020304" pitchFamily="18" charset="0"/>
                <a:cs typeface="Times New Roman" panose="02020603050405020304" pitchFamily="18" charset="0"/>
              </a:rPr>
              <a:t>protein myosin</a:t>
            </a:r>
            <a:r>
              <a:rPr lang="en-US" sz="2400" dirty="0">
                <a:latin typeface="Times New Roman" panose="02020603050405020304" pitchFamily="18" charset="0"/>
                <a:cs typeface="Times New Roman" panose="02020603050405020304" pitchFamily="18" charset="0"/>
              </a:rPr>
              <a:t>, whereas the </a:t>
            </a:r>
            <a:r>
              <a:rPr lang="en-US" sz="2400" b="1" dirty="0">
                <a:latin typeface="Times New Roman" panose="02020603050405020304" pitchFamily="18" charset="0"/>
                <a:cs typeface="Times New Roman" panose="02020603050405020304" pitchFamily="18" charset="0"/>
              </a:rPr>
              <a:t>thin filaments </a:t>
            </a:r>
            <a:r>
              <a:rPr lang="en-US" sz="2400" dirty="0">
                <a:latin typeface="Times New Roman" panose="02020603050405020304" pitchFamily="18" charset="0"/>
                <a:cs typeface="Times New Roman" panose="02020603050405020304" pitchFamily="18" charset="0"/>
              </a:rPr>
              <a:t>are made up primarily of the </a:t>
            </a:r>
            <a:r>
              <a:rPr lang="en-US" sz="2400" dirty="0">
                <a:solidFill>
                  <a:srgbClr val="FF0000"/>
                </a:solidFill>
                <a:latin typeface="Times New Roman" panose="02020603050405020304" pitchFamily="18" charset="0"/>
                <a:cs typeface="Times New Roman" panose="02020603050405020304" pitchFamily="18" charset="0"/>
              </a:rPr>
              <a:t>protein actin</a:t>
            </a:r>
            <a:r>
              <a:rPr lang="en-US" sz="2400" dirty="0">
                <a:latin typeface="Times New Roman" panose="02020603050405020304" pitchFamily="18" charset="0"/>
                <a:cs typeface="Times New Roman" panose="02020603050405020304" pitchFamily="18" charset="0"/>
              </a:rPr>
              <a:t>. The levels of organization in a skeletal muscle can be summarized as follows:</a:t>
            </a:r>
          </a:p>
        </p:txBody>
      </p:sp>
      <p:pic>
        <p:nvPicPr>
          <p:cNvPr id="4" name="Picture 3"/>
          <p:cNvPicPr>
            <a:picLocks noChangeAspect="1"/>
          </p:cNvPicPr>
          <p:nvPr/>
        </p:nvPicPr>
        <p:blipFill>
          <a:blip r:embed="rId2"/>
          <a:stretch>
            <a:fillRect/>
          </a:stretch>
        </p:blipFill>
        <p:spPr>
          <a:xfrm>
            <a:off x="2283880" y="3654277"/>
            <a:ext cx="7621064" cy="2238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Structure of Myofibrils (Thick filaments)  </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150812" y="1143000"/>
            <a:ext cx="11887200" cy="415498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An A band is made up of a stacked set of thick filaments along with the portions of the thin filaments that overlap on both ends of the thick filaments. The thick filaments lie only within the A band and extend its entire width.</a:t>
            </a:r>
          </a:p>
          <a:p>
            <a:pPr algn="just"/>
            <a:r>
              <a:rPr lang="en-US" sz="2400" b="1" dirty="0">
                <a:solidFill>
                  <a:srgbClr val="FF0000"/>
                </a:solidFill>
                <a:latin typeface="Times New Roman" panose="02020603050405020304" pitchFamily="18" charset="0"/>
                <a:cs typeface="Times New Roman" panose="02020603050405020304" pitchFamily="18" charset="0"/>
              </a:rPr>
              <a:t>1. Thick filaments :</a:t>
            </a:r>
          </a:p>
          <a:p>
            <a:pPr algn="just"/>
            <a:r>
              <a:rPr lang="en-US" sz="2400" dirty="0">
                <a:latin typeface="Times New Roman" panose="02020603050405020304" pitchFamily="18" charset="0"/>
                <a:cs typeface="Times New Roman" panose="02020603050405020304" pitchFamily="18" charset="0"/>
              </a:rPr>
              <a:t>Each thick filament contains several hundred </a:t>
            </a:r>
            <a:r>
              <a:rPr lang="en-US" sz="2400" dirty="0">
                <a:solidFill>
                  <a:srgbClr val="FF0000"/>
                </a:solidFill>
                <a:latin typeface="Times New Roman" panose="02020603050405020304" pitchFamily="18" charset="0"/>
                <a:cs typeface="Times New Roman" panose="02020603050405020304" pitchFamily="18" charset="0"/>
              </a:rPr>
              <a:t>myosin molecules</a:t>
            </a:r>
            <a:r>
              <a:rPr lang="en-US" sz="2400" dirty="0">
                <a:latin typeface="Times New Roman" panose="02020603050405020304" pitchFamily="18" charset="0"/>
                <a:cs typeface="Times New Roman" panose="02020603050405020304" pitchFamily="18" charset="0"/>
              </a:rPr>
              <a:t>; each molecule has two </a:t>
            </a:r>
            <a:r>
              <a:rPr lang="en-US" sz="2400" b="1" dirty="0">
                <a:latin typeface="Times New Roman" panose="02020603050405020304" pitchFamily="18" charset="0"/>
                <a:cs typeface="Times New Roman" panose="02020603050405020304" pitchFamily="18" charset="0"/>
              </a:rPr>
              <a:t>globular heads </a:t>
            </a:r>
            <a:r>
              <a:rPr lang="en-US" sz="2400" dirty="0">
                <a:latin typeface="Times New Roman" panose="02020603050405020304" pitchFamily="18" charset="0"/>
                <a:cs typeface="Times New Roman" panose="02020603050405020304" pitchFamily="18" charset="0"/>
              </a:rPr>
              <a:t>and a </a:t>
            </a:r>
            <a:r>
              <a:rPr lang="en-US" sz="2400" b="1" dirty="0">
                <a:latin typeface="Times New Roman" panose="02020603050405020304" pitchFamily="18" charset="0"/>
                <a:cs typeface="Times New Roman" panose="02020603050405020304" pitchFamily="18" charset="0"/>
              </a:rPr>
              <a:t>long tail</a:t>
            </a:r>
            <a:r>
              <a:rPr lang="en-US" sz="2400" dirty="0">
                <a:latin typeface="Times New Roman" panose="02020603050405020304" pitchFamily="18" charset="0"/>
                <a:cs typeface="Times New Roman" panose="02020603050405020304" pitchFamily="18" charset="0"/>
              </a:rPr>
              <a:t>. The heads of the myosin molecules form cross-bridges with actin. Myosin contains heavy chains and light chains, and its heads are made up of the light chains and the amino terminal portions of the heavy chains. These heads contain an </a:t>
            </a:r>
            <a:r>
              <a:rPr lang="en-US" sz="2400" dirty="0">
                <a:solidFill>
                  <a:srgbClr val="FF0000"/>
                </a:solidFill>
                <a:latin typeface="Times New Roman" panose="02020603050405020304" pitchFamily="18" charset="0"/>
                <a:cs typeface="Times New Roman" panose="02020603050405020304" pitchFamily="18" charset="0"/>
              </a:rPr>
              <a:t>actin-binding site</a:t>
            </a:r>
            <a:r>
              <a:rPr lang="en-US" sz="2400" dirty="0">
                <a:latin typeface="Times New Roman" panose="02020603050405020304" pitchFamily="18" charset="0"/>
                <a:cs typeface="Times New Roman" panose="02020603050405020304" pitchFamily="18" charset="0"/>
              </a:rPr>
              <a:t> and a </a:t>
            </a:r>
            <a:r>
              <a:rPr lang="en-US" sz="2400" dirty="0">
                <a:solidFill>
                  <a:srgbClr val="FF0000"/>
                </a:solidFill>
                <a:latin typeface="Times New Roman" panose="02020603050405020304" pitchFamily="18" charset="0"/>
                <a:cs typeface="Times New Roman" panose="02020603050405020304" pitchFamily="18" charset="0"/>
              </a:rPr>
              <a:t>catalytic site</a:t>
            </a:r>
            <a:r>
              <a:rPr lang="en-US" sz="2400" dirty="0">
                <a:latin typeface="Times New Roman" panose="02020603050405020304" pitchFamily="18" charset="0"/>
                <a:cs typeface="Times New Roman" panose="02020603050405020304" pitchFamily="18" charset="0"/>
              </a:rPr>
              <a:t> that hydrolyzes ATP. The M line is the site of cross connections that hold the thick filaments in proper array.</a:t>
            </a:r>
          </a:p>
          <a:p>
            <a:pPr algn="just"/>
            <a:r>
              <a:rPr lang="en-US" sz="2400" b="1" u="sng" dirty="0">
                <a:latin typeface="Times New Roman" panose="02020603050405020304" pitchFamily="18" charset="0"/>
                <a:cs typeface="Times New Roman" panose="02020603050405020304" pitchFamily="18" charset="0"/>
              </a:rPr>
              <a:t>Myosin forms the thick filaments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F330-A5CB-B3D1-726E-A82AE31941E8}"/>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99CAD898-1283-691B-DECD-DC4E1086DD2C}"/>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Structure of Myofibrils (Thick filaments)  </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1BF52CC-8BEA-7132-DC5B-A552C551C137}"/>
              </a:ext>
            </a:extLst>
          </p:cNvPr>
          <p:cNvPicPr>
            <a:picLocks noChangeAspect="1"/>
          </p:cNvPicPr>
          <p:nvPr/>
        </p:nvPicPr>
        <p:blipFill>
          <a:blip r:embed="rId2"/>
          <a:stretch>
            <a:fillRect/>
          </a:stretch>
        </p:blipFill>
        <p:spPr>
          <a:xfrm>
            <a:off x="303212" y="1420207"/>
            <a:ext cx="5562600" cy="3753214"/>
          </a:xfrm>
          <a:prstGeom prst="rect">
            <a:avLst/>
          </a:prstGeom>
        </p:spPr>
      </p:pic>
      <p:pic>
        <p:nvPicPr>
          <p:cNvPr id="6" name="Picture 5">
            <a:extLst>
              <a:ext uri="{FF2B5EF4-FFF2-40B4-BE49-F238E27FC236}">
                <a16:creationId xmlns:a16="http://schemas.microsoft.com/office/drawing/2014/main" id="{DAE36D9A-379F-4562-F6CF-AE27FAA0F70C}"/>
              </a:ext>
            </a:extLst>
          </p:cNvPr>
          <p:cNvPicPr>
            <a:picLocks noChangeAspect="1"/>
          </p:cNvPicPr>
          <p:nvPr/>
        </p:nvPicPr>
        <p:blipFill>
          <a:blip r:embed="rId3"/>
          <a:stretch>
            <a:fillRect/>
          </a:stretch>
        </p:blipFill>
        <p:spPr>
          <a:xfrm>
            <a:off x="5942012" y="1704734"/>
            <a:ext cx="5867400" cy="3448531"/>
          </a:xfrm>
          <a:prstGeom prst="rect">
            <a:avLst/>
          </a:prstGeom>
        </p:spPr>
      </p:pic>
    </p:spTree>
    <p:extLst>
      <p:ext uri="{BB962C8B-B14F-4D97-AF65-F5344CB8AC3E}">
        <p14:creationId xmlns:p14="http://schemas.microsoft.com/office/powerpoint/2010/main" val="2314871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Structure of Myofibrils (Thin Filament)  </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150812" y="1143000"/>
            <a:ext cx="11887200" cy="3046988"/>
          </a:xfrm>
          <a:prstGeom prst="rect">
            <a:avLst/>
          </a:prstGeom>
          <a:noFill/>
        </p:spPr>
        <p:txBody>
          <a:bodyPr wrap="square" rtlCol="0">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2. Thin Filament:</a:t>
            </a:r>
          </a:p>
          <a:p>
            <a:pPr algn="just"/>
            <a:r>
              <a:rPr lang="en-US" sz="2400" dirty="0">
                <a:latin typeface="Times New Roman" panose="02020603050405020304" pitchFamily="18" charset="0"/>
                <a:cs typeface="Times New Roman" panose="02020603050405020304" pitchFamily="18" charset="0"/>
              </a:rPr>
              <a:t>The thin filaments are polymers made up of two chains of </a:t>
            </a:r>
            <a:r>
              <a:rPr lang="en-US" sz="2400" dirty="0">
                <a:solidFill>
                  <a:srgbClr val="FF0000"/>
                </a:solidFill>
                <a:latin typeface="Times New Roman" panose="02020603050405020304" pitchFamily="18" charset="0"/>
                <a:cs typeface="Times New Roman" panose="02020603050405020304" pitchFamily="18" charset="0"/>
              </a:rPr>
              <a:t>actin </a:t>
            </a:r>
            <a:r>
              <a:rPr lang="en-US" sz="2400" dirty="0">
                <a:latin typeface="Times New Roman" panose="02020603050405020304" pitchFamily="18" charset="0"/>
                <a:cs typeface="Times New Roman" panose="02020603050405020304" pitchFamily="18" charset="0"/>
              </a:rPr>
              <a:t>that form a long double helix. </a:t>
            </a:r>
            <a:r>
              <a:rPr lang="en-US" sz="2400" dirty="0">
                <a:solidFill>
                  <a:srgbClr val="FF0000"/>
                </a:solidFill>
                <a:latin typeface="Times New Roman" panose="02020603050405020304" pitchFamily="18" charset="0"/>
                <a:cs typeface="Times New Roman" panose="02020603050405020304" pitchFamily="18" charset="0"/>
              </a:rPr>
              <a:t>Tropomyosin</a:t>
            </a:r>
            <a:r>
              <a:rPr lang="en-US" sz="2400" dirty="0">
                <a:latin typeface="Times New Roman" panose="02020603050405020304" pitchFamily="18" charset="0"/>
                <a:cs typeface="Times New Roman" panose="02020603050405020304" pitchFamily="18" charset="0"/>
              </a:rPr>
              <a:t> molecules are long filaments located in the groove between the two chains in the actin. </a:t>
            </a:r>
            <a:r>
              <a:rPr lang="en-US" sz="2400" dirty="0">
                <a:solidFill>
                  <a:srgbClr val="FF0000"/>
                </a:solidFill>
                <a:latin typeface="Times New Roman" panose="02020603050405020304" pitchFamily="18" charset="0"/>
                <a:cs typeface="Times New Roman" panose="02020603050405020304" pitchFamily="18" charset="0"/>
              </a:rPr>
              <a:t>Troponin</a:t>
            </a:r>
            <a:r>
              <a:rPr lang="en-US" sz="2400" dirty="0">
                <a:latin typeface="Times New Roman" panose="02020603050405020304" pitchFamily="18" charset="0"/>
                <a:cs typeface="Times New Roman" panose="02020603050405020304" pitchFamily="18" charset="0"/>
              </a:rPr>
              <a:t> molecules are small globular units located at intervals along the tropomyosin molecules. Each of the three troponin subunits has a unique function: </a:t>
            </a:r>
            <a:r>
              <a:rPr lang="en-US" sz="2400" dirty="0">
                <a:solidFill>
                  <a:srgbClr val="FF0000"/>
                </a:solidFill>
                <a:latin typeface="Times New Roman" panose="02020603050405020304" pitchFamily="18" charset="0"/>
                <a:cs typeface="Times New Roman" panose="02020603050405020304" pitchFamily="18" charset="0"/>
              </a:rPr>
              <a:t>Troponin T</a:t>
            </a:r>
            <a:r>
              <a:rPr lang="en-US" sz="2400" dirty="0">
                <a:latin typeface="Times New Roman" panose="02020603050405020304" pitchFamily="18" charset="0"/>
                <a:cs typeface="Times New Roman" panose="02020603050405020304" pitchFamily="18" charset="0"/>
              </a:rPr>
              <a:t> binds the troponin components to tropomyosin; </a:t>
            </a:r>
            <a:r>
              <a:rPr lang="en-US" sz="2400" dirty="0">
                <a:solidFill>
                  <a:srgbClr val="FF0000"/>
                </a:solidFill>
                <a:latin typeface="Times New Roman" panose="02020603050405020304" pitchFamily="18" charset="0"/>
                <a:cs typeface="Times New Roman" panose="02020603050405020304" pitchFamily="18" charset="0"/>
              </a:rPr>
              <a:t>troponin I</a:t>
            </a:r>
            <a:r>
              <a:rPr lang="en-US" sz="2400" dirty="0">
                <a:latin typeface="Times New Roman" panose="02020603050405020304" pitchFamily="18" charset="0"/>
                <a:cs typeface="Times New Roman" panose="02020603050405020304" pitchFamily="18" charset="0"/>
              </a:rPr>
              <a:t> inhibits the interaction of myosin with actin; and </a:t>
            </a:r>
            <a:r>
              <a:rPr lang="en-US" sz="2400" dirty="0">
                <a:solidFill>
                  <a:srgbClr val="FF0000"/>
                </a:solidFill>
                <a:latin typeface="Times New Roman" panose="02020603050405020304" pitchFamily="18" charset="0"/>
                <a:cs typeface="Times New Roman" panose="02020603050405020304" pitchFamily="18" charset="0"/>
              </a:rPr>
              <a:t>troponin C</a:t>
            </a:r>
            <a:r>
              <a:rPr lang="en-US" sz="2400" dirty="0">
                <a:latin typeface="Times New Roman" panose="02020603050405020304" pitchFamily="18" charset="0"/>
                <a:cs typeface="Times New Roman" panose="02020603050405020304" pitchFamily="18" charset="0"/>
              </a:rPr>
              <a:t> contains the binding sites for the Ca2+ that helps to initiate contraction. </a:t>
            </a:r>
          </a:p>
          <a:p>
            <a:pPr algn="just"/>
            <a:r>
              <a:rPr lang="en-US" sz="2400" b="1" u="sng" dirty="0">
                <a:latin typeface="Times New Roman" panose="02020603050405020304" pitchFamily="18" charset="0"/>
                <a:cs typeface="Times New Roman" panose="02020603050405020304" pitchFamily="18" charset="0"/>
              </a:rPr>
              <a:t>Actin is the main structural component of the thin filaments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16EE-1319-C79A-A9ED-3D7EF8C6820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A4FCFB1-F1CC-35DD-739F-98EF86B99E56}"/>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Structure of Myofibrils (Thin Filament)  </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64889BA-1DCF-1DB3-D289-5CC8661F333E}"/>
              </a:ext>
            </a:extLst>
          </p:cNvPr>
          <p:cNvPicPr>
            <a:picLocks noChangeAspect="1"/>
          </p:cNvPicPr>
          <p:nvPr/>
        </p:nvPicPr>
        <p:blipFill>
          <a:blip r:embed="rId2"/>
          <a:stretch>
            <a:fillRect/>
          </a:stretch>
        </p:blipFill>
        <p:spPr>
          <a:xfrm>
            <a:off x="763806" y="1066800"/>
            <a:ext cx="10359806" cy="5638800"/>
          </a:xfrm>
          <a:prstGeom prst="rect">
            <a:avLst/>
          </a:prstGeom>
        </p:spPr>
      </p:pic>
    </p:spTree>
    <p:extLst>
      <p:ext uri="{BB962C8B-B14F-4D97-AF65-F5344CB8AC3E}">
        <p14:creationId xmlns:p14="http://schemas.microsoft.com/office/powerpoint/2010/main" val="1237346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Structure of Myofibrils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150812" y="1143000"/>
            <a:ext cx="11887200" cy="3045962"/>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contractile mechanism in skeletal muscle largely depends on the proteins myosin, actin, tropomyosin, and troponin. Troponin is made up of three subunits: </a:t>
            </a:r>
            <a:r>
              <a:rPr lang="en-US" sz="2400" dirty="0">
                <a:solidFill>
                  <a:srgbClr val="FF0000"/>
                </a:solidFill>
                <a:latin typeface="Times New Roman" panose="02020603050405020304" pitchFamily="18" charset="0"/>
                <a:cs typeface="Times New Roman" panose="02020603050405020304" pitchFamily="18" charset="0"/>
              </a:rPr>
              <a:t>troponin I, troponin T, and troponin C</a:t>
            </a:r>
            <a:r>
              <a:rPr lang="en-US" sz="2400" dirty="0">
                <a:latin typeface="Times New Roman" panose="02020603050405020304" pitchFamily="18" charset="0"/>
                <a:cs typeface="Times New Roman" panose="02020603050405020304" pitchFamily="18" charset="0"/>
              </a:rPr>
              <a:t>. These proteins are collectively known as </a:t>
            </a:r>
            <a:r>
              <a:rPr lang="en-US" sz="2400" dirty="0">
                <a:solidFill>
                  <a:srgbClr val="FF0000"/>
                </a:solidFill>
                <a:latin typeface="Times New Roman" panose="02020603050405020304" pitchFamily="18" charset="0"/>
                <a:cs typeface="Times New Roman" panose="02020603050405020304" pitchFamily="18" charset="0"/>
              </a:rPr>
              <a:t>contractile proteins</a:t>
            </a:r>
            <a:r>
              <a:rPr lang="en-US"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function of these proteins is regulated by other proteins called </a:t>
            </a:r>
            <a:r>
              <a:rPr lang="en-US" sz="2400" dirty="0">
                <a:solidFill>
                  <a:srgbClr val="FF0000"/>
                </a:solidFill>
                <a:latin typeface="Times New Roman" panose="02020603050405020304" pitchFamily="18" charset="0"/>
                <a:cs typeface="Times New Roman" panose="02020603050405020304" pitchFamily="18" charset="0"/>
              </a:rPr>
              <a:t>regulatory proteins </a:t>
            </a:r>
            <a:r>
              <a:rPr lang="en-US" sz="2400" dirty="0">
                <a:latin typeface="Times New Roman" panose="02020603050405020304" pitchFamily="18" charset="0"/>
                <a:cs typeface="Times New Roman" panose="02020603050405020304" pitchFamily="18" charset="0"/>
              </a:rPr>
              <a:t>which include:</a:t>
            </a:r>
          </a:p>
          <a:p>
            <a:pPr algn="just"/>
            <a:r>
              <a:rPr lang="en-US" sz="2400" dirty="0">
                <a:latin typeface="Times New Roman" panose="02020603050405020304" pitchFamily="18" charset="0"/>
                <a:cs typeface="Times New Roman" panose="02020603050405020304" pitchFamily="18" charset="0"/>
              </a:rPr>
              <a:t>1. </a:t>
            </a:r>
            <a:r>
              <a:rPr lang="en-US" sz="2400" dirty="0">
                <a:solidFill>
                  <a:srgbClr val="FF0000"/>
                </a:solidFill>
                <a:latin typeface="Times New Roman" panose="02020603050405020304" pitchFamily="18" charset="0"/>
                <a:cs typeface="Times New Roman" panose="02020603050405020304" pitchFamily="18" charset="0"/>
              </a:rPr>
              <a:t>Actinin: </a:t>
            </a:r>
            <a:r>
              <a:rPr lang="en-US" sz="2400" dirty="0">
                <a:latin typeface="Times New Roman" panose="02020603050405020304" pitchFamily="18" charset="0"/>
                <a:cs typeface="Times New Roman" panose="02020603050405020304" pitchFamily="18" charset="0"/>
              </a:rPr>
              <a:t>That binds actin to the Z lines.</a:t>
            </a:r>
          </a:p>
          <a:p>
            <a:pPr algn="just"/>
            <a:r>
              <a:rPr lang="en-US" sz="2400" dirty="0">
                <a:latin typeface="Times New Roman" panose="02020603050405020304" pitchFamily="18" charset="0"/>
                <a:cs typeface="Times New Roman" panose="02020603050405020304" pitchFamily="18" charset="0"/>
              </a:rPr>
              <a:t>2. </a:t>
            </a:r>
            <a:r>
              <a:rPr lang="en-US" sz="2400" dirty="0">
                <a:solidFill>
                  <a:srgbClr val="FF0000"/>
                </a:solidFill>
                <a:latin typeface="Times New Roman" panose="02020603050405020304" pitchFamily="18" charset="0"/>
                <a:cs typeface="Times New Roman" panose="02020603050405020304" pitchFamily="18" charset="0"/>
              </a:rPr>
              <a:t>Titin: </a:t>
            </a:r>
            <a:r>
              <a:rPr lang="en-US" sz="2400" dirty="0">
                <a:latin typeface="Times New Roman" panose="02020603050405020304" pitchFamily="18" charset="0"/>
                <a:cs typeface="Times New Roman" panose="02020603050405020304" pitchFamily="18" charset="0"/>
              </a:rPr>
              <a:t>Which is the largest known protein serves to connect the Z lines to the M lines.</a:t>
            </a:r>
          </a:p>
          <a:p>
            <a:pPr algn="just"/>
            <a:r>
              <a:rPr lang="en-US" sz="2400" dirty="0">
                <a:latin typeface="Times New Roman" panose="02020603050405020304" pitchFamily="18" charset="0"/>
                <a:cs typeface="Times New Roman" panose="02020603050405020304" pitchFamily="18" charset="0"/>
              </a:rPr>
              <a:t>3. </a:t>
            </a:r>
            <a:r>
              <a:rPr lang="en-US" sz="2400" dirty="0" err="1">
                <a:solidFill>
                  <a:srgbClr val="FF0000"/>
                </a:solidFill>
                <a:latin typeface="Times New Roman" panose="02020603050405020304" pitchFamily="18" charset="0"/>
                <a:cs typeface="Times New Roman" panose="02020603050405020304" pitchFamily="18" charset="0"/>
              </a:rPr>
              <a:t>Desmin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binds the Z lines to the plasma membrane.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Structure of Myofibrils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07088" y="1295400"/>
            <a:ext cx="10174648" cy="5037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8882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455C5-B220-FA9C-187D-253C1303C6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95748B-1559-5AEE-55BE-48A3619D02E7}"/>
              </a:ext>
            </a:extLst>
          </p:cNvPr>
          <p:cNvPicPr>
            <a:picLocks noChangeAspect="1"/>
          </p:cNvPicPr>
          <p:nvPr/>
        </p:nvPicPr>
        <p:blipFill>
          <a:blip r:embed="rId2"/>
          <a:stretch>
            <a:fillRect/>
          </a:stretch>
        </p:blipFill>
        <p:spPr>
          <a:xfrm>
            <a:off x="1141412" y="457200"/>
            <a:ext cx="9448800" cy="6172200"/>
          </a:xfrm>
          <a:prstGeom prst="rect">
            <a:avLst/>
          </a:prstGeom>
        </p:spPr>
      </p:pic>
    </p:spTree>
    <p:extLst>
      <p:ext uri="{BB962C8B-B14F-4D97-AF65-F5344CB8AC3E}">
        <p14:creationId xmlns:p14="http://schemas.microsoft.com/office/powerpoint/2010/main" val="3305855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4572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Muscles</a:t>
            </a:r>
          </a:p>
        </p:txBody>
      </p:sp>
      <p:sp>
        <p:nvSpPr>
          <p:cNvPr id="3" name="Rechthoek 2"/>
          <p:cNvSpPr/>
          <p:nvPr/>
        </p:nvSpPr>
        <p:spPr>
          <a:xfrm>
            <a:off x="74612" y="914400"/>
            <a:ext cx="7239000" cy="5999591"/>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Muscles are contraction specialists. The three types of muscle are </a:t>
            </a:r>
            <a:r>
              <a:rPr lang="en-US" sz="2400" dirty="0">
                <a:solidFill>
                  <a:srgbClr val="FF0000"/>
                </a:solidFill>
                <a:latin typeface="Times New Roman" panose="02020603050405020304" pitchFamily="18" charset="0"/>
                <a:cs typeface="Times New Roman" panose="02020603050405020304" pitchFamily="18" charset="0"/>
              </a:rPr>
              <a:t>skeletal</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smooth</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cardiac</a:t>
            </a:r>
            <a:r>
              <a:rPr lang="en-US"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Skeletal muscle </a:t>
            </a:r>
            <a:r>
              <a:rPr lang="en-US" sz="2400" dirty="0">
                <a:latin typeface="Times New Roman" panose="02020603050405020304" pitchFamily="18" charset="0"/>
                <a:cs typeface="Times New Roman" panose="02020603050405020304" pitchFamily="18" charset="0"/>
              </a:rPr>
              <a:t>is composed of bundles of </a:t>
            </a:r>
            <a:r>
              <a:rPr lang="en-US" sz="2400" dirty="0">
                <a:solidFill>
                  <a:srgbClr val="FF0000"/>
                </a:solidFill>
                <a:latin typeface="Times New Roman" panose="02020603050405020304" pitchFamily="18" charset="0"/>
                <a:cs typeface="Times New Roman" panose="02020603050405020304" pitchFamily="18" charset="0"/>
              </a:rPr>
              <a:t>very long</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cylindrical</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multinucleated cells </a:t>
            </a:r>
            <a:r>
              <a:rPr lang="en-US" sz="2400" dirty="0">
                <a:latin typeface="Times New Roman" panose="02020603050405020304" pitchFamily="18" charset="0"/>
                <a:cs typeface="Times New Roman" panose="02020603050405020304" pitchFamily="18" charset="0"/>
              </a:rPr>
              <a:t>that show </a:t>
            </a:r>
            <a:r>
              <a:rPr lang="en-US" sz="2400" dirty="0">
                <a:solidFill>
                  <a:srgbClr val="FF0000"/>
                </a:solidFill>
                <a:latin typeface="Times New Roman" panose="02020603050405020304" pitchFamily="18" charset="0"/>
                <a:cs typeface="Times New Roman" panose="02020603050405020304" pitchFamily="18" charset="0"/>
              </a:rPr>
              <a:t>cross-striations</a:t>
            </a:r>
            <a:r>
              <a:rPr lang="en-US"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Cardiac muscle </a:t>
            </a:r>
            <a:r>
              <a:rPr lang="en-US" sz="2400" dirty="0">
                <a:latin typeface="Times New Roman" panose="02020603050405020304" pitchFamily="18" charset="0"/>
                <a:cs typeface="Times New Roman" panose="02020603050405020304" pitchFamily="18" charset="0"/>
              </a:rPr>
              <a:t>also has </a:t>
            </a:r>
            <a:r>
              <a:rPr lang="en-US" sz="2400" dirty="0">
                <a:solidFill>
                  <a:srgbClr val="FF0000"/>
                </a:solidFill>
                <a:latin typeface="Times New Roman" panose="02020603050405020304" pitchFamily="18" charset="0"/>
                <a:cs typeface="Times New Roman" panose="02020603050405020304" pitchFamily="18" charset="0"/>
              </a:rPr>
              <a:t>cross-striations</a:t>
            </a:r>
            <a:r>
              <a:rPr lang="en-US" sz="2400" dirty="0">
                <a:latin typeface="Times New Roman" panose="02020603050405020304" pitchFamily="18" charset="0"/>
                <a:cs typeface="Times New Roman" panose="02020603050405020304" pitchFamily="18" charset="0"/>
              </a:rPr>
              <a:t> and is composed of </a:t>
            </a:r>
            <a:r>
              <a:rPr lang="en-US" sz="2400" dirty="0">
                <a:solidFill>
                  <a:srgbClr val="FF0000"/>
                </a:solidFill>
                <a:latin typeface="Times New Roman" panose="02020603050405020304" pitchFamily="18" charset="0"/>
                <a:cs typeface="Times New Roman" panose="02020603050405020304" pitchFamily="18" charset="0"/>
              </a:rPr>
              <a:t>elongated</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branched individual cells </a:t>
            </a:r>
            <a:r>
              <a:rPr lang="en-US" sz="2400" dirty="0">
                <a:latin typeface="Times New Roman" panose="02020603050405020304" pitchFamily="18" charset="0"/>
                <a:cs typeface="Times New Roman" panose="02020603050405020304" pitchFamily="18" charset="0"/>
              </a:rPr>
              <a:t>that lie parallel to each other. At sites of end-to-end contact are the intercalated disks, structures found only in cardiac muscle. Contraction of cardiac muscle is </a:t>
            </a:r>
            <a:r>
              <a:rPr lang="en-US" sz="2400" dirty="0">
                <a:solidFill>
                  <a:srgbClr val="FF0000"/>
                </a:solidFill>
                <a:latin typeface="Times New Roman" panose="02020603050405020304" pitchFamily="18" charset="0"/>
                <a:cs typeface="Times New Roman" panose="02020603050405020304" pitchFamily="18" charset="0"/>
              </a:rPr>
              <a:t>involuntary</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vigorous</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rhythmic</a:t>
            </a:r>
            <a:r>
              <a:rPr lang="en-US"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Smooth muscle </a:t>
            </a:r>
            <a:r>
              <a:rPr lang="en-US" sz="2400" dirty="0">
                <a:latin typeface="Times New Roman" panose="02020603050405020304" pitchFamily="18" charset="0"/>
                <a:cs typeface="Times New Roman" panose="02020603050405020304" pitchFamily="18" charset="0"/>
              </a:rPr>
              <a:t>consists of collections of </a:t>
            </a:r>
            <a:r>
              <a:rPr lang="en-US" sz="2400" dirty="0">
                <a:solidFill>
                  <a:srgbClr val="FF0000"/>
                </a:solidFill>
                <a:latin typeface="Times New Roman" panose="02020603050405020304" pitchFamily="18" charset="0"/>
                <a:cs typeface="Times New Roman" panose="02020603050405020304" pitchFamily="18" charset="0"/>
              </a:rPr>
              <a:t>fusiform cells </a:t>
            </a:r>
            <a:r>
              <a:rPr lang="en-US" sz="2400" dirty="0">
                <a:latin typeface="Times New Roman" panose="02020603050405020304" pitchFamily="18" charset="0"/>
                <a:cs typeface="Times New Roman" panose="02020603050405020304" pitchFamily="18" charset="0"/>
              </a:rPr>
              <a:t>that </a:t>
            </a:r>
            <a:r>
              <a:rPr lang="en-US" sz="2400" dirty="0">
                <a:solidFill>
                  <a:srgbClr val="FF0000"/>
                </a:solidFill>
                <a:latin typeface="Times New Roman" panose="02020603050405020304" pitchFamily="18" charset="0"/>
                <a:cs typeface="Times New Roman" panose="02020603050405020304" pitchFamily="18" charset="0"/>
              </a:rPr>
              <a:t>do not show cross-striations</a:t>
            </a:r>
            <a:r>
              <a:rPr lang="en-US" sz="2400" dirty="0">
                <a:latin typeface="Times New Roman" panose="02020603050405020304" pitchFamily="18" charset="0"/>
                <a:cs typeface="Times New Roman" panose="02020603050405020304" pitchFamily="18" charset="0"/>
              </a:rPr>
              <a:t>. Their contraction process is </a:t>
            </a:r>
            <a:r>
              <a:rPr lang="en-US" sz="2400" dirty="0">
                <a:solidFill>
                  <a:srgbClr val="FF0000"/>
                </a:solidFill>
                <a:latin typeface="Times New Roman" panose="02020603050405020304" pitchFamily="18" charset="0"/>
                <a:cs typeface="Times New Roman" panose="02020603050405020304" pitchFamily="18" charset="0"/>
              </a:rPr>
              <a:t>slow</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not subject to voluntary control</a:t>
            </a:r>
            <a:r>
              <a:rPr lang="en-US"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313612" y="1295400"/>
            <a:ext cx="4724400" cy="449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6858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Sliding Filament Mechanism</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150812" y="1524000"/>
            <a:ext cx="11887200" cy="3416320"/>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thin filaments on each side of a sarcomere slide inward over the stationary thick filaments toward the A band’s center during contraction. As they slide inward, the thin filaments pull the Z lines to which they are attached closer together, so the sarcomere shortens. As all sarcomeres throughout the muscle fiber’s length shorten simultaneously, the entire fiber shortens. This is the sliding filament mechanism of muscle contraction.</a:t>
            </a:r>
          </a:p>
          <a:p>
            <a:pPr marL="285750" indent="-28575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During muscle contraction, each sarcomere shortens as the thin filaments slide closer together between the thick filaments so that the Z lines are pulled closer together. The width of the A bands does not change as a muscle fiber shortens, but the I bands and H zones become shorter.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30F7-7A01-AF52-D441-A8AA756FA189}"/>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A6D931DD-D133-A63A-7884-6C2F1D5192B4}"/>
              </a:ext>
            </a:extLst>
          </p:cNvPr>
          <p:cNvSpPr txBox="1"/>
          <p:nvPr/>
        </p:nvSpPr>
        <p:spPr>
          <a:xfrm>
            <a:off x="763805" y="6858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Sliding Filament Mechanism</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E8E4833-1F25-0FFF-9451-6069ADB61D7E}"/>
              </a:ext>
            </a:extLst>
          </p:cNvPr>
          <p:cNvPicPr>
            <a:picLocks noChangeAspect="1"/>
          </p:cNvPicPr>
          <p:nvPr/>
        </p:nvPicPr>
        <p:blipFill>
          <a:blip r:embed="rId2"/>
          <a:stretch>
            <a:fillRect/>
          </a:stretch>
        </p:blipFill>
        <p:spPr>
          <a:xfrm>
            <a:off x="608012" y="1143000"/>
            <a:ext cx="10896600" cy="5562600"/>
          </a:xfrm>
          <a:prstGeom prst="rect">
            <a:avLst/>
          </a:prstGeom>
        </p:spPr>
      </p:pic>
    </p:spTree>
    <p:extLst>
      <p:ext uri="{BB962C8B-B14F-4D97-AF65-F5344CB8AC3E}">
        <p14:creationId xmlns:p14="http://schemas.microsoft.com/office/powerpoint/2010/main" val="2281291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BFFF-6E8F-8088-0C7B-EF8BE79874F1}"/>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C750B5B5-845C-4436-95F5-FE08446053F9}"/>
              </a:ext>
            </a:extLst>
          </p:cNvPr>
          <p:cNvSpPr txBox="1"/>
          <p:nvPr/>
        </p:nvSpPr>
        <p:spPr>
          <a:xfrm>
            <a:off x="763805" y="6858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Sliding Filament Mechanism</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A diagram of a cross-bridge&#10;&#10;Description automatically generated">
            <a:extLst>
              <a:ext uri="{FF2B5EF4-FFF2-40B4-BE49-F238E27FC236}">
                <a16:creationId xmlns:a16="http://schemas.microsoft.com/office/drawing/2014/main" id="{34C44095-3A73-9939-3811-3CDCD9B00ACD}"/>
              </a:ext>
            </a:extLst>
          </p:cNvPr>
          <p:cNvPicPr>
            <a:picLocks noChangeAspect="1"/>
          </p:cNvPicPr>
          <p:nvPr/>
        </p:nvPicPr>
        <p:blipFill>
          <a:blip r:embed="rId2"/>
          <a:stretch>
            <a:fillRect/>
          </a:stretch>
        </p:blipFill>
        <p:spPr>
          <a:xfrm>
            <a:off x="227012" y="1219200"/>
            <a:ext cx="5486400" cy="5105400"/>
          </a:xfrm>
          <a:prstGeom prst="rect">
            <a:avLst/>
          </a:prstGeom>
        </p:spPr>
      </p:pic>
      <p:pic>
        <p:nvPicPr>
          <p:cNvPr id="5" name="Picture 4" descr="A diagram of a structure&#10;&#10;Description automatically generated">
            <a:extLst>
              <a:ext uri="{FF2B5EF4-FFF2-40B4-BE49-F238E27FC236}">
                <a16:creationId xmlns:a16="http://schemas.microsoft.com/office/drawing/2014/main" id="{DB76909B-37B2-E63A-6DAC-A1E25B511B89}"/>
              </a:ext>
            </a:extLst>
          </p:cNvPr>
          <p:cNvPicPr>
            <a:picLocks noChangeAspect="1"/>
          </p:cNvPicPr>
          <p:nvPr/>
        </p:nvPicPr>
        <p:blipFill>
          <a:blip r:embed="rId3"/>
          <a:stretch>
            <a:fillRect/>
          </a:stretch>
        </p:blipFill>
        <p:spPr>
          <a:xfrm>
            <a:off x="6094412" y="1358326"/>
            <a:ext cx="5527388" cy="4953000"/>
          </a:xfrm>
          <a:prstGeom prst="rect">
            <a:avLst/>
          </a:prstGeom>
        </p:spPr>
      </p:pic>
    </p:spTree>
    <p:extLst>
      <p:ext uri="{BB962C8B-B14F-4D97-AF65-F5344CB8AC3E}">
        <p14:creationId xmlns:p14="http://schemas.microsoft.com/office/powerpoint/2010/main" val="3989980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54A4-951E-4FC0-5412-261BC03B1C5B}"/>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BB62E72-A892-1127-8228-A38E3126D939}"/>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Sarco-tubular System</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C8182156-C695-4FC5-5D1A-0112C25ABB07}"/>
              </a:ext>
            </a:extLst>
          </p:cNvPr>
          <p:cNvSpPr/>
          <p:nvPr/>
        </p:nvSpPr>
        <p:spPr>
          <a:xfrm>
            <a:off x="150812" y="1143000"/>
            <a:ext cx="11887200" cy="5262979"/>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muscle fibrils are surrounded by structures made up of membranes that appear in electron photomicrographs as vesicles and tubules. These structures form the </a:t>
            </a:r>
            <a:r>
              <a:rPr lang="en-US" sz="2400" b="1" dirty="0" err="1">
                <a:solidFill>
                  <a:srgbClr val="FF0000"/>
                </a:solidFill>
                <a:latin typeface="Times New Roman" panose="02020603050405020304" pitchFamily="18" charset="0"/>
                <a:cs typeface="Times New Roman" panose="02020603050405020304" pitchFamily="18" charset="0"/>
              </a:rPr>
              <a:t>sarcotubular</a:t>
            </a:r>
            <a:r>
              <a:rPr lang="en-US" sz="2400" b="1" dirty="0">
                <a:solidFill>
                  <a:srgbClr val="FF0000"/>
                </a:solidFill>
                <a:latin typeface="Times New Roman" panose="02020603050405020304" pitchFamily="18" charset="0"/>
                <a:cs typeface="Times New Roman" panose="02020603050405020304" pitchFamily="18" charset="0"/>
              </a:rPr>
              <a:t> system</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which is made up of </a:t>
            </a:r>
            <a:r>
              <a:rPr lang="en-US" sz="2400" b="1" dirty="0">
                <a:solidFill>
                  <a:srgbClr val="FF0000"/>
                </a:solidFill>
                <a:latin typeface="Times New Roman" panose="02020603050405020304" pitchFamily="18" charset="0"/>
                <a:cs typeface="Times New Roman" panose="02020603050405020304" pitchFamily="18" charset="0"/>
              </a:rPr>
              <a:t>T system </a:t>
            </a:r>
            <a:r>
              <a:rPr lang="en-US" sz="2400" dirty="0">
                <a:latin typeface="Times New Roman" panose="02020603050405020304" pitchFamily="18" charset="0"/>
                <a:cs typeface="Times New Roman" panose="02020603050405020304" pitchFamily="18" charset="0"/>
              </a:rPr>
              <a:t>and a </a:t>
            </a:r>
            <a:r>
              <a:rPr lang="en-US" sz="2400" b="1" dirty="0">
                <a:solidFill>
                  <a:srgbClr val="FF0000"/>
                </a:solidFill>
                <a:latin typeface="Times New Roman" panose="02020603050405020304" pitchFamily="18" charset="0"/>
                <a:cs typeface="Times New Roman" panose="02020603050405020304" pitchFamily="18" charset="0"/>
              </a:rPr>
              <a:t>sarcoplasmic reticulum</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1. The T system:</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It is a transverse tubule continuous with the sarcolemma of the muscle fiber, forms a grid perforated by the individual muscle fibrils. The space between the two layers of the T system is an extension of the extracellular space. The T system provides a path for the rapid transmission of the action potential from the cell membrane to all the fibrils in the muscle. </a:t>
            </a:r>
          </a:p>
          <a:p>
            <a:pPr algn="just"/>
            <a:r>
              <a:rPr lang="en-US" sz="2400" b="1" dirty="0">
                <a:solidFill>
                  <a:srgbClr val="FF0000"/>
                </a:solidFill>
                <a:latin typeface="Times New Roman" panose="02020603050405020304" pitchFamily="18" charset="0"/>
                <a:cs typeface="Times New Roman" panose="02020603050405020304" pitchFamily="18" charset="0"/>
              </a:rPr>
              <a:t>2. The sarcoplasmic reticulum:</a:t>
            </a:r>
          </a:p>
          <a:p>
            <a:pPr algn="just"/>
            <a:r>
              <a:rPr lang="en-US" sz="2400" dirty="0">
                <a:latin typeface="Times New Roman" panose="02020603050405020304" pitchFamily="18" charset="0"/>
                <a:cs typeface="Times New Roman" panose="02020603050405020304" pitchFamily="18" charset="0"/>
              </a:rPr>
              <a:t>It forms irregular enlarged terminal cisterns around each of the fibrils, in close contact with the T system at the junctions between the A and I bands. The sarcoplasmic reticulum is an important store of Ca2+ and also participates in muscle metabolism. At these points of contact, the arrangement of the central T system with a cistern of the sarcoplasmic reticulum on either side has led to the use of the term </a:t>
            </a:r>
            <a:r>
              <a:rPr lang="en-US" sz="2400" b="1" dirty="0">
                <a:latin typeface="Times New Roman" panose="02020603050405020304" pitchFamily="18" charset="0"/>
                <a:cs typeface="Times New Roman" panose="02020603050405020304" pitchFamily="18" charset="0"/>
              </a:rPr>
              <a:t>triads </a:t>
            </a:r>
            <a:r>
              <a:rPr lang="en-US" sz="2400" dirty="0">
                <a:latin typeface="Times New Roman" panose="02020603050405020304" pitchFamily="18" charset="0"/>
                <a:cs typeface="Times New Roman" panose="02020603050405020304" pitchFamily="18" charset="0"/>
              </a:rPr>
              <a:t>to describe the system.</a:t>
            </a:r>
          </a:p>
        </p:txBody>
      </p:sp>
    </p:spTree>
    <p:extLst>
      <p:ext uri="{BB962C8B-B14F-4D97-AF65-F5344CB8AC3E}">
        <p14:creationId xmlns:p14="http://schemas.microsoft.com/office/powerpoint/2010/main" val="3870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Sarco-tubular System</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93812" y="1143000"/>
            <a:ext cx="9145276" cy="5410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Neuro-Muscular Junction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27909" y="905401"/>
            <a:ext cx="11887200" cy="2677656"/>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As the axon supplying a skeletal muscle fiber approaches its termination, it loses its myelin sheath and divides into a number of terminal buttons, or </a:t>
            </a:r>
            <a:r>
              <a:rPr lang="en-US" sz="2400" dirty="0">
                <a:solidFill>
                  <a:srgbClr val="FF0000"/>
                </a:solidFill>
                <a:latin typeface="Times New Roman" panose="02020603050405020304" pitchFamily="18" charset="0"/>
                <a:cs typeface="Times New Roman" panose="02020603050405020304" pitchFamily="18" charset="0"/>
              </a:rPr>
              <a:t>end-feet</a:t>
            </a:r>
            <a:r>
              <a:rPr lang="en-US" sz="2400"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end-feet contain many small, clear vesicles that contain acetylcholine, the transmitter at these junctions. The endings fit into </a:t>
            </a:r>
            <a:r>
              <a:rPr lang="en-US" sz="2400" dirty="0">
                <a:solidFill>
                  <a:srgbClr val="FF0000"/>
                </a:solidFill>
                <a:latin typeface="Times New Roman" panose="02020603050405020304" pitchFamily="18" charset="0"/>
                <a:cs typeface="Times New Roman" panose="02020603050405020304" pitchFamily="18" charset="0"/>
              </a:rPr>
              <a:t>junctional folds</a:t>
            </a:r>
            <a:r>
              <a:rPr lang="en-US" sz="2400" dirty="0">
                <a:latin typeface="Times New Roman" panose="02020603050405020304" pitchFamily="18" charset="0"/>
                <a:cs typeface="Times New Roman" panose="02020603050405020304" pitchFamily="18" charset="0"/>
              </a:rPr>
              <a:t>, which are depressions in the thickened portion of the muscle membrane at the junction. The space between the nerve and the thickened muscle membrane is comparable to the </a:t>
            </a:r>
            <a:r>
              <a:rPr lang="en-US" sz="2400" dirty="0">
                <a:solidFill>
                  <a:srgbClr val="FF0000"/>
                </a:solidFill>
                <a:latin typeface="Times New Roman" panose="02020603050405020304" pitchFamily="18" charset="0"/>
                <a:cs typeface="Times New Roman" panose="02020603050405020304" pitchFamily="18" charset="0"/>
              </a:rPr>
              <a:t>synaptic cleft</a:t>
            </a:r>
            <a:r>
              <a:rPr lang="en-US" sz="2400" dirty="0">
                <a:latin typeface="Times New Roman" panose="02020603050405020304" pitchFamily="18" charset="0"/>
                <a:cs typeface="Times New Roman" panose="02020603050405020304" pitchFamily="18" charset="0"/>
              </a:rPr>
              <a:t>. The whole structure is known as the </a:t>
            </a:r>
            <a:r>
              <a:rPr lang="en-US" sz="2400" dirty="0">
                <a:solidFill>
                  <a:srgbClr val="FF0000"/>
                </a:solidFill>
                <a:latin typeface="Times New Roman" panose="02020603050405020304" pitchFamily="18" charset="0"/>
                <a:cs typeface="Times New Roman" panose="02020603050405020304" pitchFamily="18" charset="0"/>
              </a:rPr>
              <a:t>neuromuscular junction </a:t>
            </a:r>
            <a:r>
              <a:rPr lang="en-US" sz="2400" dirty="0">
                <a:latin typeface="Times New Roman" panose="02020603050405020304" pitchFamily="18" charset="0"/>
                <a:cs typeface="Times New Roman" panose="02020603050405020304" pitchFamily="18" charset="0"/>
              </a:rPr>
              <a:t>or </a:t>
            </a:r>
            <a:r>
              <a:rPr lang="en-US" sz="2400" dirty="0">
                <a:solidFill>
                  <a:srgbClr val="FF0000"/>
                </a:solidFill>
                <a:latin typeface="Times New Roman" panose="02020603050405020304" pitchFamily="18" charset="0"/>
                <a:cs typeface="Times New Roman" panose="02020603050405020304" pitchFamily="18" charset="0"/>
              </a:rPr>
              <a:t>motor end plate</a:t>
            </a:r>
            <a:r>
              <a:rPr lang="en-US" sz="2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903412" y="3583057"/>
            <a:ext cx="9106682" cy="3122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3AA12-0D25-1894-CB85-332D50FF9DB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1B03BB-23EE-ADF1-BA89-D3581093148B}"/>
              </a:ext>
            </a:extLst>
          </p:cNvPr>
          <p:cNvPicPr>
            <a:picLocks noChangeAspect="1"/>
          </p:cNvPicPr>
          <p:nvPr/>
        </p:nvPicPr>
        <p:blipFill>
          <a:blip r:embed="rId2"/>
          <a:stretch>
            <a:fillRect/>
          </a:stretch>
        </p:blipFill>
        <p:spPr>
          <a:xfrm>
            <a:off x="74612" y="76200"/>
            <a:ext cx="12039600" cy="6781800"/>
          </a:xfrm>
          <a:prstGeom prst="rect">
            <a:avLst/>
          </a:prstGeom>
        </p:spPr>
      </p:pic>
    </p:spTree>
    <p:extLst>
      <p:ext uri="{BB962C8B-B14F-4D97-AF65-F5344CB8AC3E}">
        <p14:creationId xmlns:p14="http://schemas.microsoft.com/office/powerpoint/2010/main" val="2635412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531812" y="4572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Muscles</a:t>
            </a:r>
          </a:p>
        </p:txBody>
      </p:sp>
      <p:sp>
        <p:nvSpPr>
          <p:cNvPr id="3" name="Rechthoek 2"/>
          <p:cNvSpPr/>
          <p:nvPr/>
        </p:nvSpPr>
        <p:spPr>
          <a:xfrm>
            <a:off x="150812" y="990600"/>
            <a:ext cx="11277600" cy="3784369"/>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Muscles are categorized as </a:t>
            </a:r>
            <a:r>
              <a:rPr lang="en-US" sz="2400" dirty="0">
                <a:solidFill>
                  <a:srgbClr val="FF0000"/>
                </a:solidFill>
                <a:latin typeface="Times New Roman" panose="02020603050405020304" pitchFamily="18" charset="0"/>
                <a:cs typeface="Times New Roman" panose="02020603050405020304" pitchFamily="18" charset="0"/>
              </a:rPr>
              <a:t>striated (skeletal and cardiac muscle) </a:t>
            </a:r>
            <a:r>
              <a:rPr lang="en-US" sz="2400" dirty="0">
                <a:latin typeface="Times New Roman" panose="02020603050405020304" pitchFamily="18" charset="0"/>
                <a:cs typeface="Times New Roman" panose="02020603050405020304" pitchFamily="18" charset="0"/>
              </a:rPr>
              <a:t>or </a:t>
            </a:r>
            <a:r>
              <a:rPr lang="en-US" sz="2400" dirty="0" err="1">
                <a:solidFill>
                  <a:srgbClr val="FF0000"/>
                </a:solidFill>
                <a:latin typeface="Times New Roman" panose="02020603050405020304" pitchFamily="18" charset="0"/>
                <a:cs typeface="Times New Roman" panose="02020603050405020304" pitchFamily="18" charset="0"/>
              </a:rPr>
              <a:t>unstriated</a:t>
            </a:r>
            <a:r>
              <a:rPr lang="en-US" sz="2400" dirty="0">
                <a:solidFill>
                  <a:srgbClr val="FF0000"/>
                </a:solidFill>
                <a:latin typeface="Times New Roman" panose="02020603050405020304" pitchFamily="18" charset="0"/>
                <a:cs typeface="Times New Roman" panose="02020603050405020304" pitchFamily="18" charset="0"/>
              </a:rPr>
              <a:t> (smooth muscle)</a:t>
            </a:r>
            <a:r>
              <a:rPr lang="en-US" sz="2400" dirty="0">
                <a:latin typeface="Times New Roman" panose="02020603050405020304" pitchFamily="18" charset="0"/>
                <a:cs typeface="Times New Roman" panose="02020603050405020304" pitchFamily="18" charset="0"/>
              </a:rPr>
              <a:t>,depending on whether alternating </a:t>
            </a:r>
            <a:r>
              <a:rPr lang="en-US" sz="2400" dirty="0">
                <a:solidFill>
                  <a:srgbClr val="FF0000"/>
                </a:solidFill>
                <a:latin typeface="Times New Roman" panose="02020603050405020304" pitchFamily="18" charset="0"/>
                <a:cs typeface="Times New Roman" panose="02020603050405020304" pitchFamily="18" charset="0"/>
              </a:rPr>
              <a:t>dark and light bands</a:t>
            </a:r>
            <a:r>
              <a:rPr lang="en-US" sz="2400" dirty="0">
                <a:latin typeface="Times New Roman" panose="02020603050405020304" pitchFamily="18" charset="0"/>
                <a:cs typeface="Times New Roman" panose="02020603050405020304" pitchFamily="18" charset="0"/>
              </a:rPr>
              <a:t>, or striations (stripes), can be seen when the muscle is viewed under alight microscope.</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Muscles are categorized as </a:t>
            </a:r>
            <a:r>
              <a:rPr lang="en-US" sz="2400" dirty="0">
                <a:solidFill>
                  <a:srgbClr val="FF0000"/>
                </a:solidFill>
                <a:latin typeface="Times New Roman" panose="02020603050405020304" pitchFamily="18" charset="0"/>
                <a:cs typeface="Times New Roman" panose="02020603050405020304" pitchFamily="18" charset="0"/>
              </a:rPr>
              <a:t>voluntary (skeletal muscle) </a:t>
            </a:r>
            <a:r>
              <a:rPr lang="en-US" sz="2400" dirty="0">
                <a:latin typeface="Times New Roman" panose="02020603050405020304" pitchFamily="18" charset="0"/>
                <a:cs typeface="Times New Roman" panose="02020603050405020304" pitchFamily="18" charset="0"/>
              </a:rPr>
              <a:t>or </a:t>
            </a:r>
            <a:r>
              <a:rPr lang="en-US" sz="2400" dirty="0">
                <a:solidFill>
                  <a:srgbClr val="FF0000"/>
                </a:solidFill>
                <a:latin typeface="Times New Roman" panose="02020603050405020304" pitchFamily="18" charset="0"/>
                <a:cs typeface="Times New Roman" panose="02020603050405020304" pitchFamily="18" charset="0"/>
              </a:rPr>
              <a:t>involuntary (cardiac and smooth muscle)</a:t>
            </a:r>
            <a:r>
              <a:rPr lang="en-US" sz="2400" dirty="0">
                <a:latin typeface="Times New Roman" panose="02020603050405020304" pitchFamily="18" charset="0"/>
                <a:cs typeface="Times New Roman" panose="02020603050405020304" pitchFamily="18" charset="0"/>
              </a:rPr>
              <a:t>, depending on whether they are innervated by the somatic nervous system and subject to voluntary control or are innervated by the autonomic nervous system and not subject to voluntary control, respectively.</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pic>
        <p:nvPicPr>
          <p:cNvPr id="3074" name="Picture 2" descr="Differentiate Striated muscles, Non striated muscles and Cardiac mus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212" y="3733800"/>
            <a:ext cx="6157913"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4572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Types of Muscles</a:t>
            </a:r>
          </a:p>
        </p:txBody>
      </p:sp>
      <p:pic>
        <p:nvPicPr>
          <p:cNvPr id="7" name="Picture 6"/>
          <p:cNvPicPr>
            <a:picLocks noChangeAspect="1"/>
          </p:cNvPicPr>
          <p:nvPr/>
        </p:nvPicPr>
        <p:blipFill>
          <a:blip r:embed="rId2"/>
          <a:stretch>
            <a:fillRect/>
          </a:stretch>
        </p:blipFill>
        <p:spPr>
          <a:xfrm>
            <a:off x="867553" y="872963"/>
            <a:ext cx="10453718" cy="563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4612" y="304800"/>
            <a:ext cx="11277600"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2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Characteristics of three types of muscle (Comparison) </a:t>
            </a:r>
          </a:p>
        </p:txBody>
      </p:sp>
      <p:graphicFrame>
        <p:nvGraphicFramePr>
          <p:cNvPr id="4" name="Table 3"/>
          <p:cNvGraphicFramePr>
            <a:graphicFrameLocks noGrp="1"/>
          </p:cNvGraphicFramePr>
          <p:nvPr/>
        </p:nvGraphicFramePr>
        <p:xfrm>
          <a:off x="110387" y="1008380"/>
          <a:ext cx="9946425" cy="5852160"/>
        </p:xfrm>
        <a:graphic>
          <a:graphicData uri="http://schemas.openxmlformats.org/drawingml/2006/table">
            <a:tbl>
              <a:tblPr firstRow="1" bandRow="1">
                <a:tableStyleId>{073A0DAA-6AF3-43AB-8588-CEC1D06C72B9}</a:tableStyleId>
              </a:tblPr>
              <a:tblGrid>
                <a:gridCol w="1485505">
                  <a:extLst>
                    <a:ext uri="{9D8B030D-6E8A-4147-A177-3AD203B41FA5}">
                      <a16:colId xmlns:a16="http://schemas.microsoft.com/office/drawing/2014/main" val="20000"/>
                    </a:ext>
                  </a:extLst>
                </a:gridCol>
                <a:gridCol w="1614679">
                  <a:extLst>
                    <a:ext uri="{9D8B030D-6E8A-4147-A177-3AD203B41FA5}">
                      <a16:colId xmlns:a16="http://schemas.microsoft.com/office/drawing/2014/main" val="20001"/>
                    </a:ext>
                  </a:extLst>
                </a:gridCol>
                <a:gridCol w="2867671">
                  <a:extLst>
                    <a:ext uri="{9D8B030D-6E8A-4147-A177-3AD203B41FA5}">
                      <a16:colId xmlns:a16="http://schemas.microsoft.com/office/drawing/2014/main" val="20002"/>
                    </a:ext>
                  </a:extLst>
                </a:gridCol>
                <a:gridCol w="1989285">
                  <a:extLst>
                    <a:ext uri="{9D8B030D-6E8A-4147-A177-3AD203B41FA5}">
                      <a16:colId xmlns:a16="http://schemas.microsoft.com/office/drawing/2014/main" val="20003"/>
                    </a:ext>
                  </a:extLst>
                </a:gridCol>
                <a:gridCol w="1989285">
                  <a:extLst>
                    <a:ext uri="{9D8B030D-6E8A-4147-A177-3AD203B41FA5}">
                      <a16:colId xmlns:a16="http://schemas.microsoft.com/office/drawing/2014/main" val="20004"/>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 of muscle</a:t>
                      </a:r>
                    </a:p>
                  </a:txBody>
                  <a:tcPr/>
                </a:tc>
                <a:tc>
                  <a:txBody>
                    <a:bodyPr/>
                    <a:lstStyle/>
                    <a:p>
                      <a:pPr algn="ctr"/>
                      <a:r>
                        <a:rPr lang="en-US" dirty="0">
                          <a:latin typeface="Times New Roman" panose="02020603050405020304" pitchFamily="18" charset="0"/>
                          <a:cs typeface="Times New Roman" panose="02020603050405020304" pitchFamily="18" charset="0"/>
                        </a:rPr>
                        <a:t>Classification</a:t>
                      </a:r>
                    </a:p>
                  </a:txBody>
                  <a:tcPr/>
                </a:tc>
                <a:tc>
                  <a:txBody>
                    <a:bodyPr/>
                    <a:lstStyle/>
                    <a:p>
                      <a:pPr algn="ctr"/>
                      <a:r>
                        <a:rPr lang="en-US" dirty="0">
                          <a:latin typeface="Times New Roman" panose="02020603050405020304" pitchFamily="18" charset="0"/>
                          <a:cs typeface="Times New Roman" panose="02020603050405020304" pitchFamily="18" charset="0"/>
                        </a:rPr>
                        <a:t>Description</a:t>
                      </a:r>
                    </a:p>
                  </a:txBody>
                  <a:tcPr/>
                </a:tc>
                <a:tc>
                  <a:txBody>
                    <a:bodyPr/>
                    <a:lstStyle/>
                    <a:p>
                      <a:pPr algn="ctr"/>
                      <a:r>
                        <a:rPr lang="en-US" dirty="0">
                          <a:latin typeface="Times New Roman" panose="02020603050405020304" pitchFamily="18" charset="0"/>
                          <a:cs typeface="Times New Roman" panose="02020603050405020304" pitchFamily="18" charset="0"/>
                        </a:rPr>
                        <a:t>Typical location</a:t>
                      </a:r>
                    </a:p>
                  </a:txBody>
                  <a:tcPr/>
                </a:tc>
                <a:tc>
                  <a:txBody>
                    <a:bodyPr/>
                    <a:lstStyle/>
                    <a:p>
                      <a:pPr algn="ctr"/>
                      <a:r>
                        <a:rPr lang="en-US" dirty="0">
                          <a:latin typeface="Times New Roman" panose="02020603050405020304" pitchFamily="18" charset="0"/>
                          <a:cs typeface="Times New Roman" panose="02020603050405020304" pitchFamily="18" charset="0"/>
                        </a:rPr>
                        <a:t>Function</a:t>
                      </a:r>
                    </a:p>
                  </a:txBody>
                  <a:tcPr/>
                </a:tc>
                <a:extLst>
                  <a:ext uri="{0D108BD9-81ED-4DB2-BD59-A6C34878D82A}">
                    <a16:rowId xmlns:a16="http://schemas.microsoft.com/office/drawing/2014/main" val="10000"/>
                  </a:ext>
                </a:extLst>
              </a:tr>
              <a:tr h="370840">
                <a:tc>
                  <a:txBody>
                    <a:bodyPr/>
                    <a:lstStyle/>
                    <a:p>
                      <a:pPr algn="ctr"/>
                      <a:r>
                        <a:rPr lang="en-US" dirty="0">
                          <a:latin typeface="Times New Roman" panose="02020603050405020304" pitchFamily="18" charset="0"/>
                          <a:cs typeface="Times New Roman" panose="02020603050405020304" pitchFamily="18" charset="0"/>
                        </a:rPr>
                        <a:t>Skeletal muscle</a:t>
                      </a:r>
                    </a:p>
                  </a:txBody>
                  <a:tcPr/>
                </a:tc>
                <a:tc>
                  <a:txBody>
                    <a:bodyPr/>
                    <a:lstStyle/>
                    <a:p>
                      <a:pPr algn="ctr"/>
                      <a:r>
                        <a:rPr lang="en-US" dirty="0">
                          <a:latin typeface="Times New Roman" panose="02020603050405020304" pitchFamily="18" charset="0"/>
                          <a:cs typeface="Times New Roman" panose="02020603050405020304" pitchFamily="18" charset="0"/>
                        </a:rPr>
                        <a:t>Striated</a:t>
                      </a:r>
                    </a:p>
                    <a:p>
                      <a:pPr algn="ctr"/>
                      <a:r>
                        <a:rPr lang="en-US" dirty="0">
                          <a:latin typeface="Times New Roman" panose="02020603050405020304" pitchFamily="18" charset="0"/>
                          <a:cs typeface="Times New Roman" panose="02020603050405020304" pitchFamily="18" charset="0"/>
                        </a:rPr>
                        <a:t>muscle, voluntary muscle</a:t>
                      </a:r>
                    </a:p>
                  </a:txBody>
                  <a:tcPr/>
                </a:tc>
                <a:tc>
                  <a:txBody>
                    <a:bodyPr/>
                    <a:lstStyle/>
                    <a:p>
                      <a:pPr algn="ctr"/>
                      <a:r>
                        <a:rPr lang="en-US" dirty="0">
                          <a:latin typeface="Times New Roman" panose="02020603050405020304" pitchFamily="18" charset="0"/>
                          <a:cs typeface="Times New Roman" panose="02020603050405020304" pitchFamily="18" charset="0"/>
                        </a:rPr>
                        <a:t>Bundles of long,</a:t>
                      </a:r>
                    </a:p>
                    <a:p>
                      <a:pPr algn="ctr"/>
                      <a:r>
                        <a:rPr lang="en-US" dirty="0">
                          <a:latin typeface="Times New Roman" panose="02020603050405020304" pitchFamily="18" charset="0"/>
                          <a:cs typeface="Times New Roman" panose="02020603050405020304" pitchFamily="18" charset="0"/>
                        </a:rPr>
                        <a:t>thick, cylindrical, striated,</a:t>
                      </a:r>
                    </a:p>
                    <a:p>
                      <a:pPr algn="ctr"/>
                      <a:r>
                        <a:rPr lang="en-US" dirty="0">
                          <a:latin typeface="Times New Roman" panose="02020603050405020304" pitchFamily="18" charset="0"/>
                          <a:cs typeface="Times New Roman" panose="02020603050405020304" pitchFamily="18" charset="0"/>
                        </a:rPr>
                        <a:t>contractile, multinucleate cells</a:t>
                      </a:r>
                    </a:p>
                    <a:p>
                      <a:pPr algn="ctr"/>
                      <a:r>
                        <a:rPr lang="en-US" dirty="0">
                          <a:latin typeface="Times New Roman" panose="02020603050405020304" pitchFamily="18" charset="0"/>
                          <a:cs typeface="Times New Roman" panose="02020603050405020304" pitchFamily="18" charset="0"/>
                        </a:rPr>
                        <a:t>that extend the length of the</a:t>
                      </a:r>
                    </a:p>
                    <a:p>
                      <a:pPr algn="ctr"/>
                      <a:r>
                        <a:rPr lang="en-US" dirty="0">
                          <a:latin typeface="Times New Roman" panose="02020603050405020304" pitchFamily="18" charset="0"/>
                          <a:cs typeface="Times New Roman" panose="02020603050405020304" pitchFamily="18" charset="0"/>
                        </a:rPr>
                        <a:t>muscle</a:t>
                      </a:r>
                    </a:p>
                  </a:txBody>
                  <a:tcPr/>
                </a:tc>
                <a:tc>
                  <a:txBody>
                    <a:bodyPr/>
                    <a:lstStyle/>
                    <a:p>
                      <a:pPr algn="ctr"/>
                      <a:r>
                        <a:rPr lang="en-US" dirty="0">
                          <a:latin typeface="Times New Roman" panose="02020603050405020304" pitchFamily="18" charset="0"/>
                          <a:cs typeface="Times New Roman" panose="02020603050405020304" pitchFamily="18" charset="0"/>
                        </a:rPr>
                        <a:t>Attached to</a:t>
                      </a:r>
                    </a:p>
                    <a:p>
                      <a:pPr algn="ctr"/>
                      <a:r>
                        <a:rPr lang="en-US" dirty="0">
                          <a:latin typeface="Times New Roman" panose="02020603050405020304" pitchFamily="18" charset="0"/>
                          <a:cs typeface="Times New Roman" panose="02020603050405020304" pitchFamily="18" charset="0"/>
                        </a:rPr>
                        <a:t>bones of skeleton</a:t>
                      </a:r>
                    </a:p>
                  </a:txBody>
                  <a:tcPr/>
                </a:tc>
                <a:tc>
                  <a:txBody>
                    <a:bodyPr/>
                    <a:lstStyle/>
                    <a:p>
                      <a:pPr algn="ctr"/>
                      <a:r>
                        <a:rPr lang="en-US" dirty="0">
                          <a:latin typeface="Times New Roman" panose="02020603050405020304" pitchFamily="18" charset="0"/>
                          <a:cs typeface="Times New Roman" panose="02020603050405020304" pitchFamily="18" charset="0"/>
                        </a:rPr>
                        <a:t>Movement of body</a:t>
                      </a:r>
                    </a:p>
                    <a:p>
                      <a:pPr algn="ctr"/>
                      <a:r>
                        <a:rPr lang="en-US" dirty="0">
                          <a:latin typeface="Times New Roman" panose="02020603050405020304" pitchFamily="18" charset="0"/>
                          <a:cs typeface="Times New Roman" panose="02020603050405020304" pitchFamily="18" charset="0"/>
                        </a:rPr>
                        <a:t>in relation to external</a:t>
                      </a:r>
                    </a:p>
                    <a:p>
                      <a:pPr algn="ctr"/>
                      <a:r>
                        <a:rPr lang="en-US" dirty="0">
                          <a:latin typeface="Times New Roman" panose="02020603050405020304" pitchFamily="18" charset="0"/>
                          <a:cs typeface="Times New Roman" panose="02020603050405020304" pitchFamily="18" charset="0"/>
                        </a:rPr>
                        <a:t>environment</a:t>
                      </a:r>
                    </a:p>
                  </a:txBody>
                  <a:tcPr/>
                </a:tc>
                <a:extLst>
                  <a:ext uri="{0D108BD9-81ED-4DB2-BD59-A6C34878D82A}">
                    <a16:rowId xmlns:a16="http://schemas.microsoft.com/office/drawing/2014/main" val="10001"/>
                  </a:ext>
                </a:extLst>
              </a:tr>
              <a:tr h="370840">
                <a:tc>
                  <a:txBody>
                    <a:bodyPr/>
                    <a:lstStyle/>
                    <a:p>
                      <a:pPr algn="ctr"/>
                      <a:r>
                        <a:rPr lang="en-US" dirty="0">
                          <a:latin typeface="Times New Roman" panose="02020603050405020304" pitchFamily="18" charset="0"/>
                          <a:cs typeface="Times New Roman" panose="02020603050405020304" pitchFamily="18" charset="0"/>
                        </a:rPr>
                        <a:t>Cardiac muscle</a:t>
                      </a:r>
                    </a:p>
                  </a:txBody>
                  <a:tcPr/>
                </a:tc>
                <a:tc>
                  <a:txBody>
                    <a:bodyPr/>
                    <a:lstStyle/>
                    <a:p>
                      <a:pPr algn="ctr"/>
                      <a:r>
                        <a:rPr lang="en-US" sz="1800" kern="1200" dirty="0">
                          <a:solidFill>
                            <a:schemeClr val="dk1"/>
                          </a:solidFill>
                          <a:latin typeface="Times New Roman" panose="02020603050405020304" pitchFamily="18" charset="0"/>
                          <a:ea typeface="+mn-ea"/>
                          <a:cs typeface="Times New Roman" panose="02020603050405020304" pitchFamily="18" charset="0"/>
                        </a:rPr>
                        <a:t>Striated</a:t>
                      </a:r>
                    </a:p>
                    <a:p>
                      <a:pPr algn="ctr"/>
                      <a:r>
                        <a:rPr lang="en-US" sz="1800" kern="1200" dirty="0">
                          <a:solidFill>
                            <a:schemeClr val="dk1"/>
                          </a:solidFill>
                          <a:latin typeface="Times New Roman" panose="02020603050405020304" pitchFamily="18" charset="0"/>
                          <a:ea typeface="+mn-ea"/>
                          <a:cs typeface="Times New Roman" panose="02020603050405020304" pitchFamily="18" charset="0"/>
                        </a:rPr>
                        <a:t>muscle, involuntary muscle</a:t>
                      </a:r>
                    </a:p>
                  </a:txBody>
                  <a:tcPr/>
                </a:tc>
                <a:tc>
                  <a:txBody>
                    <a:bodyPr/>
                    <a:lstStyle/>
                    <a:p>
                      <a:pPr algn="ctr"/>
                      <a:r>
                        <a:rPr lang="en-US" dirty="0">
                          <a:latin typeface="Times New Roman" panose="02020603050405020304" pitchFamily="18" charset="0"/>
                          <a:cs typeface="Times New Roman" panose="02020603050405020304" pitchFamily="18" charset="0"/>
                        </a:rPr>
                        <a:t>Interlinked network</a:t>
                      </a:r>
                    </a:p>
                    <a:p>
                      <a:pPr algn="ctr"/>
                      <a:r>
                        <a:rPr lang="en-US" dirty="0">
                          <a:latin typeface="Times New Roman" panose="02020603050405020304" pitchFamily="18" charset="0"/>
                          <a:cs typeface="Times New Roman" panose="02020603050405020304" pitchFamily="18" charset="0"/>
                        </a:rPr>
                        <a:t>of short, slender, cylindrical,</a:t>
                      </a:r>
                    </a:p>
                    <a:p>
                      <a:pPr algn="ctr"/>
                      <a:r>
                        <a:rPr lang="en-US" dirty="0">
                          <a:latin typeface="Times New Roman" panose="02020603050405020304" pitchFamily="18" charset="0"/>
                          <a:cs typeface="Times New Roman" panose="02020603050405020304" pitchFamily="18" charset="0"/>
                        </a:rPr>
                        <a:t>striated, branched, contractile</a:t>
                      </a:r>
                    </a:p>
                    <a:p>
                      <a:pPr algn="ctr"/>
                      <a:r>
                        <a:rPr lang="en-US" dirty="0">
                          <a:latin typeface="Times New Roman" panose="02020603050405020304" pitchFamily="18" charset="0"/>
                          <a:cs typeface="Times New Roman" panose="02020603050405020304" pitchFamily="18" charset="0"/>
                        </a:rPr>
                        <a:t>cells connected cell to cell</a:t>
                      </a:r>
                    </a:p>
                    <a:p>
                      <a:pPr algn="ctr"/>
                      <a:r>
                        <a:rPr lang="en-US" dirty="0">
                          <a:latin typeface="Times New Roman" panose="02020603050405020304" pitchFamily="18" charset="0"/>
                          <a:cs typeface="Times New Roman" panose="02020603050405020304" pitchFamily="18" charset="0"/>
                        </a:rPr>
                        <a:t>by intercalated discs</a:t>
                      </a:r>
                    </a:p>
                  </a:txBody>
                  <a:tcPr/>
                </a:tc>
                <a:tc>
                  <a:txBody>
                    <a:bodyPr/>
                    <a:lstStyle/>
                    <a:p>
                      <a:pPr algn="ctr"/>
                      <a:r>
                        <a:rPr lang="en-US" dirty="0">
                          <a:latin typeface="Times New Roman" panose="02020603050405020304" pitchFamily="18" charset="0"/>
                          <a:cs typeface="Times New Roman" panose="02020603050405020304" pitchFamily="18" charset="0"/>
                        </a:rPr>
                        <a:t>Wall of heart</a:t>
                      </a:r>
                    </a:p>
                  </a:txBody>
                  <a:tcPr/>
                </a:tc>
                <a:tc>
                  <a:txBody>
                    <a:bodyPr/>
                    <a:lstStyle/>
                    <a:p>
                      <a:pPr algn="ctr"/>
                      <a:r>
                        <a:rPr lang="en-US" dirty="0">
                          <a:latin typeface="Times New Roman" panose="02020603050405020304" pitchFamily="18" charset="0"/>
                          <a:cs typeface="Times New Roman" panose="02020603050405020304" pitchFamily="18" charset="0"/>
                        </a:rPr>
                        <a:t>Pumping of blood</a:t>
                      </a:r>
                    </a:p>
                    <a:p>
                      <a:pPr algn="ctr"/>
                      <a:r>
                        <a:rPr lang="en-US" dirty="0">
                          <a:latin typeface="Times New Roman" panose="02020603050405020304" pitchFamily="18" charset="0"/>
                          <a:cs typeface="Times New Roman" panose="02020603050405020304" pitchFamily="18" charset="0"/>
                        </a:rPr>
                        <a:t>out of heart</a:t>
                      </a:r>
                    </a:p>
                  </a:txBody>
                  <a:tcPr/>
                </a:tc>
                <a:extLst>
                  <a:ext uri="{0D108BD9-81ED-4DB2-BD59-A6C34878D82A}">
                    <a16:rowId xmlns:a16="http://schemas.microsoft.com/office/drawing/2014/main" val="10002"/>
                  </a:ext>
                </a:extLst>
              </a:tr>
              <a:tr h="370840">
                <a:tc>
                  <a:txBody>
                    <a:bodyPr/>
                    <a:lstStyle/>
                    <a:p>
                      <a:pPr algn="ctr"/>
                      <a:r>
                        <a:rPr lang="en-US" dirty="0">
                          <a:latin typeface="Times New Roman" panose="02020603050405020304" pitchFamily="18" charset="0"/>
                          <a:cs typeface="Times New Roman" panose="02020603050405020304" pitchFamily="18" charset="0"/>
                        </a:rPr>
                        <a:t>Smooth muscle</a:t>
                      </a:r>
                    </a:p>
                  </a:txBody>
                  <a:tcPr/>
                </a:tc>
                <a:tc>
                  <a:txBody>
                    <a:bodyPr/>
                    <a:lstStyle/>
                    <a:p>
                      <a:pPr algn="ctr"/>
                      <a:r>
                        <a:rPr lang="en-US" dirty="0">
                          <a:latin typeface="Times New Roman" panose="02020603050405020304" pitchFamily="18" charset="0"/>
                          <a:cs typeface="Times New Roman" panose="02020603050405020304" pitchFamily="18" charset="0"/>
                        </a:rPr>
                        <a:t>Un striated</a:t>
                      </a:r>
                    </a:p>
                    <a:p>
                      <a:pPr algn="ctr"/>
                      <a:r>
                        <a:rPr lang="en-US" dirty="0">
                          <a:latin typeface="Times New Roman" panose="02020603050405020304" pitchFamily="18" charset="0"/>
                          <a:cs typeface="Times New Roman" panose="02020603050405020304" pitchFamily="18" charset="0"/>
                        </a:rPr>
                        <a:t>muscle, involuntary muscle</a:t>
                      </a:r>
                    </a:p>
                  </a:txBody>
                  <a:tcPr/>
                </a:tc>
                <a:tc>
                  <a:txBody>
                    <a:bodyPr/>
                    <a:lstStyle/>
                    <a:p>
                      <a:pPr algn="ctr"/>
                      <a:r>
                        <a:rPr lang="en-US" dirty="0">
                          <a:latin typeface="Times New Roman" panose="02020603050405020304" pitchFamily="18" charset="0"/>
                          <a:cs typeface="Times New Roman" panose="02020603050405020304" pitchFamily="18" charset="0"/>
                        </a:rPr>
                        <a:t>Loose network</a:t>
                      </a:r>
                    </a:p>
                    <a:p>
                      <a:pPr algn="ctr"/>
                      <a:r>
                        <a:rPr lang="en-US" dirty="0">
                          <a:latin typeface="Times New Roman" panose="02020603050405020304" pitchFamily="18" charset="0"/>
                          <a:cs typeface="Times New Roman" panose="02020603050405020304" pitchFamily="18" charset="0"/>
                        </a:rPr>
                        <a:t>of short, slender, spindle shaped,</a:t>
                      </a:r>
                    </a:p>
                    <a:p>
                      <a:pPr algn="ctr"/>
                      <a:r>
                        <a:rPr lang="en-US" dirty="0">
                          <a:latin typeface="Times New Roman" panose="02020603050405020304" pitchFamily="18" charset="0"/>
                          <a:cs typeface="Times New Roman" panose="02020603050405020304" pitchFamily="18" charset="0"/>
                        </a:rPr>
                        <a:t>Un striated, contractile</a:t>
                      </a:r>
                    </a:p>
                    <a:p>
                      <a:pPr algn="ctr"/>
                      <a:r>
                        <a:rPr lang="en-US" dirty="0">
                          <a:latin typeface="Times New Roman" panose="02020603050405020304" pitchFamily="18" charset="0"/>
                          <a:cs typeface="Times New Roman" panose="02020603050405020304" pitchFamily="18" charset="0"/>
                        </a:rPr>
                        <a:t>cells that are arranged in</a:t>
                      </a:r>
                    </a:p>
                    <a:p>
                      <a:pPr algn="ctr"/>
                      <a:r>
                        <a:rPr lang="en-US" dirty="0">
                          <a:latin typeface="Times New Roman" panose="02020603050405020304" pitchFamily="18" charset="0"/>
                          <a:cs typeface="Times New Roman" panose="02020603050405020304" pitchFamily="18" charset="0"/>
                        </a:rPr>
                        <a:t>sheets</a:t>
                      </a:r>
                    </a:p>
                  </a:txBody>
                  <a:tcPr/>
                </a:tc>
                <a:tc>
                  <a:txBody>
                    <a:bodyPr/>
                    <a:lstStyle/>
                    <a:p>
                      <a:pPr algn="ctr"/>
                      <a:r>
                        <a:rPr lang="en-US" dirty="0">
                          <a:latin typeface="Times New Roman" panose="02020603050405020304" pitchFamily="18" charset="0"/>
                          <a:cs typeface="Times New Roman" panose="02020603050405020304" pitchFamily="18" charset="0"/>
                        </a:rPr>
                        <a:t>Walls of</a:t>
                      </a:r>
                    </a:p>
                    <a:p>
                      <a:pPr algn="ctr"/>
                      <a:r>
                        <a:rPr lang="en-US" dirty="0">
                          <a:latin typeface="Times New Roman" panose="02020603050405020304" pitchFamily="18" charset="0"/>
                          <a:cs typeface="Times New Roman" panose="02020603050405020304" pitchFamily="18" charset="0"/>
                        </a:rPr>
                        <a:t>hollow organs and tubes, such</a:t>
                      </a:r>
                    </a:p>
                    <a:p>
                      <a:pPr algn="ctr"/>
                      <a:r>
                        <a:rPr lang="en-US" dirty="0">
                          <a:latin typeface="Times New Roman" panose="02020603050405020304" pitchFamily="18" charset="0"/>
                          <a:cs typeface="Times New Roman" panose="02020603050405020304" pitchFamily="18" charset="0"/>
                        </a:rPr>
                        <a:t>as stomach and blood vessels</a:t>
                      </a:r>
                    </a:p>
                  </a:txBody>
                  <a:tcPr/>
                </a:tc>
                <a:tc>
                  <a:txBody>
                    <a:bodyPr/>
                    <a:lstStyle/>
                    <a:p>
                      <a:pPr algn="ctr"/>
                      <a:r>
                        <a:rPr lang="en-US" dirty="0">
                          <a:latin typeface="Times New Roman" panose="02020603050405020304" pitchFamily="18" charset="0"/>
                          <a:cs typeface="Times New Roman" panose="02020603050405020304" pitchFamily="18" charset="0"/>
                        </a:rPr>
                        <a:t>Movement of</a:t>
                      </a:r>
                    </a:p>
                    <a:p>
                      <a:pPr algn="ctr"/>
                      <a:r>
                        <a:rPr lang="en-US" dirty="0">
                          <a:latin typeface="Times New Roman" panose="02020603050405020304" pitchFamily="18" charset="0"/>
                          <a:cs typeface="Times New Roman" panose="02020603050405020304" pitchFamily="18" charset="0"/>
                        </a:rPr>
                        <a:t>contents within hollow organs</a:t>
                      </a:r>
                    </a:p>
                  </a:txBody>
                  <a:tcPr/>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2"/>
          <a:stretch>
            <a:fillRect/>
          </a:stretch>
        </p:blipFill>
        <p:spPr>
          <a:xfrm>
            <a:off x="10056812" y="1676400"/>
            <a:ext cx="1905000" cy="1524000"/>
          </a:xfrm>
          <a:prstGeom prst="rect">
            <a:avLst/>
          </a:prstGeom>
        </p:spPr>
      </p:pic>
      <p:pic>
        <p:nvPicPr>
          <p:cNvPr id="11" name="Picture 10"/>
          <p:cNvPicPr>
            <a:picLocks noChangeAspect="1"/>
          </p:cNvPicPr>
          <p:nvPr/>
        </p:nvPicPr>
        <p:blipFill>
          <a:blip r:embed="rId3"/>
          <a:stretch>
            <a:fillRect/>
          </a:stretch>
        </p:blipFill>
        <p:spPr>
          <a:xfrm>
            <a:off x="10056813" y="3516731"/>
            <a:ext cx="2021626" cy="1338417"/>
          </a:xfrm>
          <a:prstGeom prst="rect">
            <a:avLst/>
          </a:prstGeom>
        </p:spPr>
      </p:pic>
      <p:pic>
        <p:nvPicPr>
          <p:cNvPr id="14" name="Picture 13"/>
          <p:cNvPicPr>
            <a:picLocks noChangeAspect="1"/>
          </p:cNvPicPr>
          <p:nvPr/>
        </p:nvPicPr>
        <p:blipFill>
          <a:blip r:embed="rId4"/>
          <a:stretch>
            <a:fillRect/>
          </a:stretch>
        </p:blipFill>
        <p:spPr>
          <a:xfrm>
            <a:off x="10095437" y="5171479"/>
            <a:ext cx="1827750" cy="1552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572503" y="304800"/>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Muscle Cell Organelles</a:t>
            </a:r>
          </a:p>
        </p:txBody>
      </p:sp>
      <p:sp>
        <p:nvSpPr>
          <p:cNvPr id="3" name="Rechthoek 2"/>
          <p:cNvSpPr/>
          <p:nvPr/>
        </p:nvSpPr>
        <p:spPr>
          <a:xfrm>
            <a:off x="74612" y="1033449"/>
            <a:ext cx="10991104" cy="1938351"/>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Some muscle cell organelles have names that differ from their counterparts in other cells.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cytoplasm</a:t>
            </a:r>
            <a:r>
              <a:rPr lang="en-US" sz="2400" dirty="0">
                <a:latin typeface="Times New Roman" panose="02020603050405020304" pitchFamily="18" charset="0"/>
                <a:cs typeface="Times New Roman" panose="02020603050405020304" pitchFamily="18" charset="0"/>
              </a:rPr>
              <a:t> of muscle cells (excluding the myofibrils) is called </a:t>
            </a:r>
            <a:r>
              <a:rPr lang="en-US" sz="2400" dirty="0">
                <a:solidFill>
                  <a:srgbClr val="FF0000"/>
                </a:solidFill>
                <a:latin typeface="Times New Roman" panose="02020603050405020304" pitchFamily="18" charset="0"/>
                <a:cs typeface="Times New Roman" panose="02020603050405020304" pitchFamily="18" charset="0"/>
              </a:rPr>
              <a:t>sarcoplasm</a:t>
            </a:r>
            <a:r>
              <a:rPr lang="en-US" sz="2400" dirty="0">
                <a:latin typeface="Times New Roman" panose="02020603050405020304" pitchFamily="18" charset="0"/>
                <a:cs typeface="Times New Roman" panose="02020603050405020304" pitchFamily="18" charset="0"/>
              </a:rPr>
              <a:t>, and the </a:t>
            </a:r>
            <a:r>
              <a:rPr lang="en-US" sz="2400" dirty="0">
                <a:solidFill>
                  <a:srgbClr val="FF0000"/>
                </a:solidFill>
                <a:latin typeface="Times New Roman" panose="02020603050405020304" pitchFamily="18" charset="0"/>
                <a:cs typeface="Times New Roman" panose="02020603050405020304" pitchFamily="18" charset="0"/>
              </a:rPr>
              <a:t>smooth endoplasmic reticulum </a:t>
            </a:r>
            <a:r>
              <a:rPr lang="en-US" sz="2400" dirty="0">
                <a:latin typeface="Times New Roman" panose="02020603050405020304" pitchFamily="18" charset="0"/>
                <a:cs typeface="Times New Roman" panose="02020603050405020304" pitchFamily="18" charset="0"/>
              </a:rPr>
              <a:t>is called </a:t>
            </a:r>
            <a:r>
              <a:rPr lang="en-US" sz="2400" dirty="0">
                <a:solidFill>
                  <a:srgbClr val="FF0000"/>
                </a:solidFill>
                <a:latin typeface="Times New Roman" panose="02020603050405020304" pitchFamily="18" charset="0"/>
                <a:cs typeface="Times New Roman" panose="02020603050405020304" pitchFamily="18" charset="0"/>
              </a:rPr>
              <a:t>sarcoplasmic reticulum</a:t>
            </a:r>
            <a:r>
              <a:rPr lang="en-US"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sarcolemma</a:t>
            </a:r>
            <a:r>
              <a:rPr lang="en-US" sz="2400" dirty="0">
                <a:latin typeface="Times New Roman" panose="02020603050405020304" pitchFamily="18" charset="0"/>
                <a:cs typeface="Times New Roman" panose="02020603050405020304" pitchFamily="18" charset="0"/>
              </a:rPr>
              <a:t> is the </a:t>
            </a:r>
            <a:r>
              <a:rPr lang="en-US" sz="2400" dirty="0">
                <a:solidFill>
                  <a:srgbClr val="FF0000"/>
                </a:solidFill>
                <a:latin typeface="Times New Roman" panose="02020603050405020304" pitchFamily="18" charset="0"/>
                <a:cs typeface="Times New Roman" panose="02020603050405020304" pitchFamily="18" charset="0"/>
              </a:rPr>
              <a:t>cell membrane</a:t>
            </a:r>
            <a:r>
              <a:rPr lang="en-US" sz="2400" dirty="0">
                <a:latin typeface="Times New Roman" panose="02020603050405020304" pitchFamily="18" charset="0"/>
                <a:cs typeface="Times New Roman" panose="02020603050405020304" pitchFamily="18" charset="0"/>
              </a:rPr>
              <a:t>.</a:t>
            </a:r>
          </a:p>
        </p:txBody>
      </p:sp>
      <p:pic>
        <p:nvPicPr>
          <p:cNvPr id="1026" name="Picture 2" descr="19.4 Muscle Contraction and Locomotion – Concepts of Biology – 1st Canadian  E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309951"/>
            <a:ext cx="5334000" cy="220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scle Cell (Myocyte): Definition, Function &amp; Structure | B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12" y="2971800"/>
            <a:ext cx="6324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989012" y="450951"/>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Skeletal Muscle</a:t>
            </a:r>
          </a:p>
        </p:txBody>
      </p:sp>
      <p:sp>
        <p:nvSpPr>
          <p:cNvPr id="3" name="Rechthoek 2"/>
          <p:cNvSpPr/>
          <p:nvPr/>
        </p:nvSpPr>
        <p:spPr>
          <a:xfrm>
            <a:off x="74612" y="838200"/>
            <a:ext cx="9372600" cy="6737998"/>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single skeletal muscle cell, known as a </a:t>
            </a:r>
            <a:r>
              <a:rPr lang="en-US" sz="2400" dirty="0">
                <a:solidFill>
                  <a:srgbClr val="FF0000"/>
                </a:solidFill>
                <a:latin typeface="Times New Roman" panose="02020603050405020304" pitchFamily="18" charset="0"/>
                <a:cs typeface="Times New Roman" panose="02020603050405020304" pitchFamily="18" charset="0"/>
              </a:rPr>
              <a:t>muscle fiber</a:t>
            </a:r>
            <a:r>
              <a:rPr lang="en-US" sz="2400" dirty="0">
                <a:latin typeface="Times New Roman" panose="02020603050405020304" pitchFamily="18" charset="0"/>
                <a:cs typeface="Times New Roman" panose="02020603050405020304" pitchFamily="18" charset="0"/>
              </a:rPr>
              <a:t>, is relatively large, elongated, and cylinder shaped.</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Most of skeletal muscle are attached to the bone.</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Some skeletal muscle are not attached to the bones, such as ocular muscles, muscle of the face, the tongue, pharynx and the upper two thirds of the esophagus.</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skeletal muscle consists of a number of </a:t>
            </a:r>
            <a:r>
              <a:rPr lang="en-US" sz="2400" dirty="0">
                <a:solidFill>
                  <a:srgbClr val="FF0000"/>
                </a:solidFill>
                <a:latin typeface="Times New Roman" panose="02020603050405020304" pitchFamily="18" charset="0"/>
                <a:cs typeface="Times New Roman" panose="02020603050405020304" pitchFamily="18" charset="0"/>
              </a:rPr>
              <a:t>muscle fibers </a:t>
            </a:r>
            <a:r>
              <a:rPr lang="en-US" sz="2400" dirty="0">
                <a:latin typeface="Times New Roman" panose="02020603050405020304" pitchFamily="18" charset="0"/>
                <a:cs typeface="Times New Roman" panose="02020603050405020304" pitchFamily="18" charset="0"/>
              </a:rPr>
              <a:t>lying parallel to one another and bundled together by connective tissue.</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All skeletal muscles are composed of </a:t>
            </a:r>
            <a:r>
              <a:rPr lang="en-US" sz="2400" dirty="0">
                <a:solidFill>
                  <a:srgbClr val="FF0000"/>
                </a:solidFill>
                <a:latin typeface="Times New Roman" panose="02020603050405020304" pitchFamily="18" charset="0"/>
                <a:cs typeface="Times New Roman" panose="02020603050405020304" pitchFamily="18" charset="0"/>
              </a:rPr>
              <a:t>numerous bundles (fascicle)</a:t>
            </a:r>
            <a:r>
              <a:rPr lang="en-US" sz="2400" dirty="0">
                <a:latin typeface="Times New Roman" panose="02020603050405020304" pitchFamily="18" charset="0"/>
                <a:cs typeface="Times New Roman" panose="02020603050405020304" pitchFamily="18" charset="0"/>
              </a:rPr>
              <a:t> of muscle fibers; that are made up of successively smaller subunits </a:t>
            </a:r>
            <a:r>
              <a:rPr lang="en-US" sz="2400" dirty="0">
                <a:solidFill>
                  <a:srgbClr val="FF0000"/>
                </a:solidFill>
                <a:latin typeface="Times New Roman" panose="02020603050405020304" pitchFamily="18" charset="0"/>
                <a:cs typeface="Times New Roman" panose="02020603050405020304" pitchFamily="18" charset="0"/>
              </a:rPr>
              <a:t>called myofibrils</a:t>
            </a:r>
            <a:r>
              <a:rPr lang="en-US" sz="2400" dirty="0">
                <a:latin typeface="Times New Roman" panose="02020603050405020304" pitchFamily="18" charset="0"/>
                <a:cs typeface="Times New Roman" panose="02020603050405020304" pitchFamily="18" charset="0"/>
              </a:rPr>
              <a:t>. Except for about 2% of the fibers, each fiber is usually innervated by only one nerve ending, located near the middle of the fiber.</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skeletal muscle fiber contains numerous myofibrils, which are cylindrical intracellular structures 1 mm in diameter that extend the entire length of the muscle fiber.</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p:txBody>
      </p:sp>
      <p:pic>
        <p:nvPicPr>
          <p:cNvPr id="1028" name="Picture 4" descr="The axial and appendicular muscles have different fun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812" y="1600200"/>
            <a:ext cx="2209801" cy="375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970709" y="522339"/>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Skeletal Muscle</a:t>
            </a:r>
          </a:p>
        </p:txBody>
      </p:sp>
      <p:pic>
        <p:nvPicPr>
          <p:cNvPr id="2050" name="Picture 2" descr="Skeletal Muscle | Anatomy and Physiology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2" y="1371600"/>
            <a:ext cx="93726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684212" y="-152400"/>
            <a:ext cx="10661214" cy="894632"/>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 and I Bands (Cross-Striation)</a:t>
            </a:r>
          </a:p>
        </p:txBody>
      </p:sp>
      <p:sp>
        <p:nvSpPr>
          <p:cNvPr id="3" name="Rechthoek 2"/>
          <p:cNvSpPr/>
          <p:nvPr/>
        </p:nvSpPr>
        <p:spPr>
          <a:xfrm>
            <a:off x="112712" y="914400"/>
            <a:ext cx="11963400" cy="6737998"/>
          </a:xfrm>
          <a:prstGeom prst="rect">
            <a:avLst/>
          </a:prstGeom>
          <a:noFill/>
        </p:spPr>
        <p:txBody>
          <a:bodyPr wrap="square" rtlCol="0">
            <a:spAutoFit/>
          </a:bodyPr>
          <a:lstStyle/>
          <a:p>
            <a:pPr marL="457200" indent="-4572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Muscle fibers show cross-striations of alternating light and dark bands. The </a:t>
            </a:r>
            <a:r>
              <a:rPr lang="en-US" sz="2400" dirty="0">
                <a:solidFill>
                  <a:srgbClr val="FF0000"/>
                </a:solidFill>
                <a:latin typeface="Times New Roman" panose="02020603050405020304" pitchFamily="18" charset="0"/>
                <a:cs typeface="Times New Roman" panose="02020603050405020304" pitchFamily="18" charset="0"/>
              </a:rPr>
              <a:t>darker bands are called A bands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the lighter bands are called I bands</a:t>
            </a:r>
            <a:r>
              <a:rPr lang="en-US" sz="2400" dirty="0">
                <a:latin typeface="Times New Roman" panose="02020603050405020304" pitchFamily="18" charset="0"/>
                <a:cs typeface="Times New Roman" panose="02020603050405020304" pitchFamily="18" charset="0"/>
              </a:rPr>
              <a:t>. In the electron microscope, each I band is bisected by a dark transverse line, the </a:t>
            </a:r>
            <a:r>
              <a:rPr lang="en-US" sz="2400" dirty="0">
                <a:solidFill>
                  <a:srgbClr val="FF0000"/>
                </a:solidFill>
                <a:latin typeface="Times New Roman" panose="02020603050405020304" pitchFamily="18" charset="0"/>
                <a:cs typeface="Times New Roman" panose="02020603050405020304" pitchFamily="18" charset="0"/>
              </a:rPr>
              <a:t>Z line</a:t>
            </a:r>
            <a:r>
              <a:rPr lang="en-US" sz="2400" dirty="0">
                <a:latin typeface="Times New Roman" panose="02020603050405020304" pitchFamily="18" charset="0"/>
                <a:cs typeface="Times New Roman" panose="02020603050405020304" pitchFamily="18" charset="0"/>
              </a:rPr>
              <a:t>. The unit extends from Z line to Z line called the </a:t>
            </a:r>
            <a:r>
              <a:rPr lang="en-US" sz="2400" dirty="0">
                <a:solidFill>
                  <a:srgbClr val="FF0000"/>
                </a:solidFill>
                <a:latin typeface="Times New Roman" panose="02020603050405020304" pitchFamily="18" charset="0"/>
                <a:cs typeface="Times New Roman" panose="02020603050405020304" pitchFamily="18" charset="0"/>
              </a:rPr>
              <a:t>sarcomere</a:t>
            </a:r>
            <a:r>
              <a:rPr lang="en-US" sz="2400" dirty="0">
                <a:latin typeface="Times New Roman" panose="02020603050405020304" pitchFamily="18" charset="0"/>
                <a:cs typeface="Times New Roman" panose="02020603050405020304" pitchFamily="18" charset="0"/>
              </a:rPr>
              <a:t>(The area between two Z lines is called a </a:t>
            </a:r>
            <a:r>
              <a:rPr lang="en-US" sz="2400" dirty="0">
                <a:solidFill>
                  <a:srgbClr val="FF0000"/>
                </a:solidFill>
                <a:latin typeface="Times New Roman" panose="02020603050405020304" pitchFamily="18" charset="0"/>
                <a:cs typeface="Times New Roman" panose="02020603050405020304" pitchFamily="18" charset="0"/>
              </a:rPr>
              <a:t>sarcomere</a:t>
            </a:r>
            <a:r>
              <a:rPr lang="en-US" sz="2400" dirty="0">
                <a:latin typeface="Times New Roman" panose="02020603050405020304" pitchFamily="18" charset="0"/>
                <a:cs typeface="Times New Roman" panose="02020603050405020304" pitchFamily="18" charset="0"/>
              </a:rPr>
              <a:t>),which is the </a:t>
            </a:r>
            <a:r>
              <a:rPr lang="en-US" sz="2400" dirty="0">
                <a:solidFill>
                  <a:srgbClr val="FF0000"/>
                </a:solidFill>
                <a:latin typeface="Times New Roman" panose="02020603050405020304" pitchFamily="18" charset="0"/>
                <a:cs typeface="Times New Roman" panose="02020603050405020304" pitchFamily="18" charset="0"/>
              </a:rPr>
              <a:t>functional unit</a:t>
            </a:r>
            <a:r>
              <a:rPr lang="en-US" sz="2400" dirty="0">
                <a:latin typeface="Times New Roman" panose="02020603050405020304" pitchFamily="18" charset="0"/>
                <a:cs typeface="Times New Roman" panose="02020603050405020304" pitchFamily="18" charset="0"/>
              </a:rPr>
              <a:t> of skeletal muscle</a:t>
            </a:r>
          </a:p>
          <a:p>
            <a:pPr marL="457200" indent="-4572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bands of all the myofibrils lined up parallel to one another collectively produce the striated appearance of a skeletal muscle fiber visible under a light microscope.</a:t>
            </a:r>
          </a:p>
          <a:p>
            <a:pPr marL="457200" indent="-4572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Alternate stacked sets of thick and thin filaments that slightly overlap one another are responsible for the A and I bands. The lighter area within the middle of the A band, where the thin filaments do not reach, is the </a:t>
            </a:r>
            <a:r>
              <a:rPr lang="en-US" sz="2400" dirty="0">
                <a:solidFill>
                  <a:srgbClr val="FF0000"/>
                </a:solidFill>
                <a:latin typeface="Times New Roman" panose="02020603050405020304" pitchFamily="18" charset="0"/>
                <a:cs typeface="Times New Roman" panose="02020603050405020304" pitchFamily="18" charset="0"/>
              </a:rPr>
              <a:t>H zone</a:t>
            </a:r>
            <a:r>
              <a:rPr lang="en-US" sz="2400" dirty="0">
                <a:latin typeface="Times New Roman" panose="02020603050405020304" pitchFamily="18" charset="0"/>
                <a:cs typeface="Times New Roman" panose="02020603050405020304" pitchFamily="18" charset="0"/>
              </a:rPr>
              <a:t>. Only the central portions of the thick filaments are found in this region.</a:t>
            </a:r>
          </a:p>
          <a:p>
            <a:pPr marL="457200" indent="-4572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Supporting proteins that hold the thick filaments together vertically within each stack can be seen as the </a:t>
            </a:r>
            <a:r>
              <a:rPr lang="en-US" sz="2400" dirty="0">
                <a:solidFill>
                  <a:srgbClr val="FF0000"/>
                </a:solidFill>
                <a:latin typeface="Times New Roman" panose="02020603050405020304" pitchFamily="18" charset="0"/>
                <a:cs typeface="Times New Roman" panose="02020603050405020304" pitchFamily="18" charset="0"/>
              </a:rPr>
              <a:t>M line</a:t>
            </a:r>
            <a:r>
              <a:rPr lang="en-US" sz="2400" dirty="0">
                <a:latin typeface="Times New Roman" panose="02020603050405020304" pitchFamily="18" charset="0"/>
                <a:cs typeface="Times New Roman" panose="02020603050405020304" pitchFamily="18" charset="0"/>
              </a:rPr>
              <a:t>, which extends vertically down the middle of the A band within the center of the H zone.</a:t>
            </a:r>
          </a:p>
          <a:p>
            <a:pPr marL="457200" indent="-4572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31</TotalTime>
  <Words>1746</Words>
  <Application>Microsoft Office PowerPoint</Application>
  <PresentationFormat>Custom</PresentationFormat>
  <Paragraphs>130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Euphemia</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zainab.sattar.jabbar@uomus.edu.iq</cp:lastModifiedBy>
  <cp:revision>236</cp:revision>
  <cp:lastPrinted>2022-10-07T10:41:00Z</cp:lastPrinted>
  <dcterms:created xsi:type="dcterms:W3CDTF">2022-10-06T20:58:00Z</dcterms:created>
  <dcterms:modified xsi:type="dcterms:W3CDTF">2025-02-03T23:42:06Z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ICV">
    <vt:lpwstr>0877F4D4AA5547CF8520FBBBBDEA9598_12</vt:lpwstr>
  </property>
  <property fmtid="{D5CDD505-2E9C-101B-9397-08002B2CF9AE}" pid="9" name="KSOProductBuildVer">
    <vt:lpwstr>1033-12.2.0.19805</vt:lpwstr>
  </property>
</Properties>
</file>