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3"/>
  </p:notesMasterIdLst>
  <p:sldIdLst>
    <p:sldId id="326" r:id="rId2"/>
    <p:sldId id="327" r:id="rId3"/>
    <p:sldId id="351" r:id="rId4"/>
    <p:sldId id="264" r:id="rId5"/>
    <p:sldId id="328" r:id="rId6"/>
    <p:sldId id="329" r:id="rId7"/>
    <p:sldId id="330" r:id="rId8"/>
    <p:sldId id="347" r:id="rId9"/>
    <p:sldId id="333" r:id="rId10"/>
    <p:sldId id="334" r:id="rId11"/>
    <p:sldId id="352" r:id="rId12"/>
    <p:sldId id="353" r:id="rId13"/>
    <p:sldId id="335" r:id="rId14"/>
    <p:sldId id="349" r:id="rId15"/>
    <p:sldId id="350" r:id="rId16"/>
    <p:sldId id="331" r:id="rId17"/>
    <p:sldId id="336" r:id="rId18"/>
    <p:sldId id="348" r:id="rId19"/>
    <p:sldId id="337" r:id="rId20"/>
    <p:sldId id="338" r:id="rId21"/>
    <p:sldId id="35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88" autoAdjust="0"/>
    <p:restoredTop sz="94660"/>
  </p:normalViewPr>
  <p:slideViewPr>
    <p:cSldViewPr snapToGrid="0">
      <p:cViewPr varScale="1">
        <p:scale>
          <a:sx n="68" d="100"/>
          <a:sy n="68" d="100"/>
        </p:scale>
        <p:origin x="58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7FC02-072A-4078-8F42-4B69ABBCE19A}" type="slidenum">
              <a:rPr lang="en-US"/>
              <a:pPr/>
              <a:t>4</a:t>
            </a:fld>
            <a:endParaRPr lang="en-US"/>
          </a:p>
        </p:txBody>
      </p:sp>
      <p:sp>
        <p:nvSpPr>
          <p:cNvPr id="14337" name="Rectangle 1"/>
          <p:cNvSpPr>
            <a:spLocks noGrp="1" noRot="1" noChangeAspect="1" noChangeArrowheads="1"/>
          </p:cNvSpPr>
          <p:nvPr>
            <p:ph type="sldImg"/>
          </p:nvPr>
        </p:nvSpPr>
        <p:spPr>
          <a:ln/>
        </p:spPr>
      </p:sp>
      <p:sp>
        <p:nvSpPr>
          <p:cNvPr id="14338"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333333"/>
                </a:solidFill>
              </a:rPr>
              <a:t>This is the microscope used in class. Students will be identifying the parts on the microscopes at their desks as we go along and what their functions are. </a:t>
            </a:r>
          </a:p>
        </p:txBody>
      </p:sp>
    </p:spTree>
    <p:extLst>
      <p:ext uri="{BB962C8B-B14F-4D97-AF65-F5344CB8AC3E}">
        <p14:creationId xmlns:p14="http://schemas.microsoft.com/office/powerpoint/2010/main" val="8063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3/6/2024</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3/6/2024</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dirty="0">
                <a:solidFill>
                  <a:schemeClr val="tx2"/>
                </a:solidFill>
                <a:latin typeface="+mn-lt"/>
                <a:ea typeface="+mn-ea"/>
                <a:cs typeface="+mn-cs"/>
              </a:rPr>
              <a:t>Al-</a:t>
            </a:r>
            <a:r>
              <a:rPr lang="en-US" sz="2400" dirty="0" err="1">
                <a:solidFill>
                  <a:schemeClr val="tx2"/>
                </a:solidFill>
                <a:latin typeface="+mn-lt"/>
                <a:ea typeface="+mn-ea"/>
                <a:cs typeface="+mn-cs"/>
              </a:rPr>
              <a:t>Mustaqbal</a:t>
            </a:r>
            <a:r>
              <a:rPr lang="en-US" sz="2400" dirty="0">
                <a:solidFill>
                  <a:schemeClr val="tx2"/>
                </a:solidFill>
                <a:latin typeface="+mn-lt"/>
                <a:ea typeface="+mn-ea"/>
                <a:cs typeface="+mn-cs"/>
              </a:rPr>
              <a:t> University.</a:t>
            </a:r>
            <a:br>
              <a:rPr lang="en-US" sz="2400" dirty="0">
                <a:solidFill>
                  <a:schemeClr val="tx2"/>
                </a:solidFill>
                <a:latin typeface="+mn-lt"/>
                <a:ea typeface="+mn-ea"/>
                <a:cs typeface="+mn-cs"/>
              </a:rPr>
            </a:br>
            <a:r>
              <a:rPr lang="en-US" sz="2400" dirty="0">
                <a:solidFill>
                  <a:schemeClr val="tx2"/>
                </a:solidFill>
                <a:latin typeface="+mn-lt"/>
                <a:ea typeface="+mn-ea"/>
                <a:cs typeface="+mn-cs"/>
              </a:rPr>
              <a:t>College of Engineering and Engineering Technologies.</a:t>
            </a:r>
            <a:br>
              <a:rPr lang="en-US" sz="2400" dirty="0">
                <a:solidFill>
                  <a:schemeClr val="tx2"/>
                </a:solidFill>
                <a:latin typeface="+mn-lt"/>
                <a:ea typeface="+mn-ea"/>
                <a:cs typeface="+mn-cs"/>
              </a:rPr>
            </a:br>
            <a:r>
              <a:rPr lang="en-US" sz="2400" dirty="0">
                <a:solidFill>
                  <a:schemeClr val="tx2"/>
                </a:solidFill>
                <a:latin typeface="+mn-lt"/>
                <a:ea typeface="+mn-ea"/>
                <a:cs typeface="+mn-cs"/>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solidFill>
                  <a:schemeClr val="tx2"/>
                </a:solidFill>
              </a:rPr>
              <a:t>Subject: </a:t>
            </a:r>
            <a:r>
              <a:rPr lang="en-US" sz="2400" b="1" dirty="0">
                <a:solidFill>
                  <a:schemeClr val="tx2"/>
                </a:solidFill>
              </a:rPr>
              <a:t> </a:t>
            </a:r>
            <a:r>
              <a:rPr lang="en-US" sz="2400" dirty="0">
                <a:solidFill>
                  <a:schemeClr val="tx2"/>
                </a:solidFill>
              </a:rPr>
              <a:t>laboratory instrumentation </a:t>
            </a:r>
          </a:p>
          <a:p>
            <a:pPr algn="just">
              <a:lnSpc>
                <a:spcPct val="200000"/>
              </a:lnSpc>
            </a:pPr>
            <a:r>
              <a:rPr lang="en-US" sz="2400" b="1" i="1" u="sng">
                <a:solidFill>
                  <a:schemeClr val="tx2"/>
                </a:solidFill>
              </a:rPr>
              <a:t>Class : </a:t>
            </a:r>
            <a:r>
              <a:rPr lang="en-US" sz="2400">
                <a:solidFill>
                  <a:schemeClr val="tx2"/>
                </a:solidFill>
              </a:rPr>
              <a:t> </a:t>
            </a:r>
            <a:r>
              <a:rPr lang="ar-IQ" sz="2400" dirty="0">
                <a:solidFill>
                  <a:schemeClr val="tx2"/>
                </a:solidFill>
              </a:rPr>
              <a:t>4</a:t>
            </a:r>
            <a:r>
              <a:rPr lang="en-US" sz="2400" baseline="30000" dirty="0" err="1">
                <a:solidFill>
                  <a:schemeClr val="tx2"/>
                </a:solidFill>
              </a:rPr>
              <a:t>th</a:t>
            </a:r>
            <a:endParaRPr lang="en-US" sz="2400" dirty="0">
              <a:solidFill>
                <a:schemeClr val="tx2"/>
              </a:solidFill>
            </a:endParaRPr>
          </a:p>
          <a:p>
            <a:pPr algn="just">
              <a:lnSpc>
                <a:spcPct val="200000"/>
              </a:lnSpc>
            </a:pPr>
            <a:r>
              <a:rPr lang="en-US" sz="2400" b="1" i="1" u="sng" dirty="0">
                <a:solidFill>
                  <a:schemeClr val="tx2"/>
                </a:solidFill>
              </a:rPr>
              <a:t>Lecture: </a:t>
            </a:r>
            <a:r>
              <a:rPr lang="en-US" sz="2400" b="1" i="1" dirty="0">
                <a:solidFill>
                  <a:schemeClr val="tx2"/>
                </a:solidFill>
              </a:rPr>
              <a:t> </a:t>
            </a:r>
            <a:r>
              <a:rPr lang="ar-IQ" sz="2400" b="1" i="1" dirty="0">
                <a:solidFill>
                  <a:schemeClr val="tx2"/>
                </a:solidFill>
              </a:rPr>
              <a:t>3</a:t>
            </a:r>
            <a:endParaRPr lang="en-US" sz="2400" b="1" i="1" dirty="0">
              <a:solidFill>
                <a:schemeClr val="tx2"/>
              </a:solidFill>
            </a:endParaRPr>
          </a:p>
          <a:p>
            <a:pPr algn="just">
              <a:lnSpc>
                <a:spcPct val="200000"/>
              </a:lnSpc>
            </a:pPr>
            <a:r>
              <a:rPr lang="en-US" sz="2400" b="1" i="1" dirty="0">
                <a:solidFill>
                  <a:schemeClr val="tx2"/>
                </a:solidFill>
              </a:rPr>
              <a:t>By: </a:t>
            </a:r>
            <a:r>
              <a:rPr lang="en-US" sz="2400" b="1" i="1" dirty="0" err="1">
                <a:solidFill>
                  <a:schemeClr val="tx2"/>
                </a:solidFill>
              </a:rPr>
              <a:t>Zainab</a:t>
            </a:r>
            <a:r>
              <a:rPr lang="en-US" sz="2400" b="1" i="1" dirty="0">
                <a:solidFill>
                  <a:schemeClr val="tx2"/>
                </a:solidFill>
              </a:rPr>
              <a:t>  </a:t>
            </a:r>
            <a:r>
              <a:rPr lang="en-US" sz="2400" b="1" i="1" dirty="0" err="1">
                <a:solidFill>
                  <a:schemeClr val="tx2"/>
                </a:solidFill>
              </a:rPr>
              <a:t>Sattar</a:t>
            </a:r>
            <a:r>
              <a:rPr lang="en-US" sz="2400" b="1" i="1" dirty="0">
                <a:solidFill>
                  <a:schemeClr val="tx2"/>
                </a:solidFill>
              </a:rPr>
              <a:t>  </a:t>
            </a:r>
            <a:r>
              <a:rPr lang="en-US" sz="2400" b="1" i="1" dirty="0" err="1">
                <a:solidFill>
                  <a:schemeClr val="tx2"/>
                </a:solidFill>
              </a:rPr>
              <a:t>Jabbar</a:t>
            </a:r>
            <a:r>
              <a:rPr lang="en-US" sz="2400" b="1" i="1" dirty="0">
                <a:solidFill>
                  <a:schemeClr val="tx2"/>
                </a:solidFill>
              </a:rPr>
              <a:t>    M.SC. IN BME</a:t>
            </a:r>
          </a:p>
          <a:p>
            <a:pPr algn="just">
              <a:lnSpc>
                <a:spcPct val="200000"/>
              </a:lnSpc>
            </a:pPr>
            <a:endParaRPr lang="en-US" sz="2400" dirty="0">
              <a:solidFill>
                <a:schemeClr val="tx2"/>
              </a:solidFill>
            </a:endParaRPr>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AC5D-DA92-9C7F-E1D4-55076B24DAC4}"/>
              </a:ext>
            </a:extLst>
          </p:cNvPr>
          <p:cNvSpPr>
            <a:spLocks noGrp="1"/>
          </p:cNvSpPr>
          <p:nvPr>
            <p:ph type="title"/>
          </p:nvPr>
        </p:nvSpPr>
        <p:spPr>
          <a:xfrm>
            <a:off x="1593852" y="177802"/>
            <a:ext cx="9785349" cy="961682"/>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Objective Lens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28F7811-DA62-67AB-61BA-98E6B0914752}"/>
              </a:ext>
            </a:extLst>
          </p:cNvPr>
          <p:cNvSpPr>
            <a:spLocks noGrp="1"/>
          </p:cNvSpPr>
          <p:nvPr>
            <p:ph idx="1"/>
          </p:nvPr>
        </p:nvSpPr>
        <p:spPr>
          <a:xfrm>
            <a:off x="1214203" y="1139484"/>
            <a:ext cx="7282683" cy="5718516"/>
          </a:xfrm>
        </p:spPr>
        <p:txBody>
          <a:bodyPr>
            <a:normAutofit/>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At the lower end of a typical compound optical microscope, there are one or more objective lenses that collect light from the sample.</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The objective is usually in a cylinder housing containing a glass single or multi-element compound lens.</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Typically there will be around three objective lenses screwed into a circular nose piece which may be rotated to select the required objective lens. These arrangements are designed to be parfocal, which means that when one changes from one lens to another on a microscope, the sample stays in focus.</a:t>
            </a:r>
          </a:p>
        </p:txBody>
      </p:sp>
      <p:pic>
        <p:nvPicPr>
          <p:cNvPr id="4" name="Picture 4" descr="14001-049-I01">
            <a:extLst>
              <a:ext uri="{FF2B5EF4-FFF2-40B4-BE49-F238E27FC236}">
                <a16:creationId xmlns:a16="http://schemas.microsoft.com/office/drawing/2014/main" id="{3B3C672A-616D-DE60-4F16-C0B5AB3F2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010210" y="1801837"/>
            <a:ext cx="2562225" cy="3657600"/>
          </a:xfrm>
          <a:prstGeom prst="rect">
            <a:avLst/>
          </a:prstGeom>
        </p:spPr>
      </p:pic>
      <p:sp>
        <p:nvSpPr>
          <p:cNvPr id="5" name="Line 6">
            <a:extLst>
              <a:ext uri="{FF2B5EF4-FFF2-40B4-BE49-F238E27FC236}">
                <a16:creationId xmlns:a16="http://schemas.microsoft.com/office/drawing/2014/main" id="{EFA49688-7872-972B-D9BC-FD4E18A26D5F}"/>
              </a:ext>
            </a:extLst>
          </p:cNvPr>
          <p:cNvSpPr>
            <a:spLocks noChangeShapeType="1"/>
          </p:cNvSpPr>
          <p:nvPr/>
        </p:nvSpPr>
        <p:spPr bwMode="auto">
          <a:xfrm flipH="1">
            <a:off x="10003007" y="2743200"/>
            <a:ext cx="68580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Line 5">
            <a:extLst>
              <a:ext uri="{FF2B5EF4-FFF2-40B4-BE49-F238E27FC236}">
                <a16:creationId xmlns:a16="http://schemas.microsoft.com/office/drawing/2014/main" id="{262F87AC-93F4-B196-B5BF-0B7B354354B7}"/>
              </a:ext>
            </a:extLst>
          </p:cNvPr>
          <p:cNvSpPr>
            <a:spLocks noChangeShapeType="1"/>
          </p:cNvSpPr>
          <p:nvPr/>
        </p:nvSpPr>
        <p:spPr bwMode="auto">
          <a:xfrm>
            <a:off x="8629210" y="2743200"/>
            <a:ext cx="76200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31042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AD0BF-0343-7B65-CA62-438F94658796}"/>
              </a:ext>
            </a:extLst>
          </p:cNvPr>
          <p:cNvSpPr>
            <a:spLocks noGrp="1"/>
          </p:cNvSpPr>
          <p:nvPr>
            <p:ph type="title"/>
          </p:nvPr>
        </p:nvSpPr>
        <p:spPr>
          <a:xfrm>
            <a:off x="1593852" y="177801"/>
            <a:ext cx="9785349" cy="952499"/>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Objective Lens</a:t>
            </a:r>
            <a:endParaRPr lang="en-US" sz="4000" dirty="0"/>
          </a:p>
        </p:txBody>
      </p:sp>
      <p:sp>
        <p:nvSpPr>
          <p:cNvPr id="3" name="Content Placeholder 2">
            <a:extLst>
              <a:ext uri="{FF2B5EF4-FFF2-40B4-BE49-F238E27FC236}">
                <a16:creationId xmlns:a16="http://schemas.microsoft.com/office/drawing/2014/main" id="{25997157-83D3-50F2-7864-02DE4D51311D}"/>
              </a:ext>
            </a:extLst>
          </p:cNvPr>
          <p:cNvSpPr>
            <a:spLocks noGrp="1"/>
          </p:cNvSpPr>
          <p:nvPr>
            <p:ph idx="1"/>
          </p:nvPr>
        </p:nvSpPr>
        <p:spPr>
          <a:xfrm>
            <a:off x="1244600" y="1474857"/>
            <a:ext cx="10134601" cy="5041900"/>
          </a:xfrm>
        </p:spPr>
        <p:txBody>
          <a:bodyPr>
            <a:noAutofit/>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The image of the specimen first passes through the objective.</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Objectives with magnifying powers 4x, 10x, 40x and 100x are commonly used.</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To provide the best image at high magnification, immersion oil is placed between the slide and the oil immersion objective (100x).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Unlike air, immersion oil has the same refractive index as glass. Therefore, it improves the quality of the image. If immersion oil is not used, the image appears blurred or hazy</a:t>
            </a:r>
          </a:p>
          <a:p>
            <a:pPr algn="just"/>
            <a:endParaRPr lang="en-US" dirty="0"/>
          </a:p>
        </p:txBody>
      </p:sp>
    </p:spTree>
    <p:extLst>
      <p:ext uri="{BB962C8B-B14F-4D97-AF65-F5344CB8AC3E}">
        <p14:creationId xmlns:p14="http://schemas.microsoft.com/office/powerpoint/2010/main" val="25380388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AD0BF-0343-7B65-CA62-438F94658796}"/>
              </a:ext>
            </a:extLst>
          </p:cNvPr>
          <p:cNvSpPr>
            <a:spLocks noGrp="1"/>
          </p:cNvSpPr>
          <p:nvPr>
            <p:ph type="title"/>
          </p:nvPr>
        </p:nvSpPr>
        <p:spPr>
          <a:xfrm>
            <a:off x="1593852" y="177801"/>
            <a:ext cx="9785349" cy="1041399"/>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Objective Lens</a:t>
            </a:r>
            <a:endParaRPr lang="en-US" sz="4000" dirty="0"/>
          </a:p>
        </p:txBody>
      </p:sp>
      <p:sp>
        <p:nvSpPr>
          <p:cNvPr id="3" name="Content Placeholder 2">
            <a:extLst>
              <a:ext uri="{FF2B5EF4-FFF2-40B4-BE49-F238E27FC236}">
                <a16:creationId xmlns:a16="http://schemas.microsoft.com/office/drawing/2014/main" id="{25997157-83D3-50F2-7864-02DE4D51311D}"/>
              </a:ext>
            </a:extLst>
          </p:cNvPr>
          <p:cNvSpPr>
            <a:spLocks noGrp="1"/>
          </p:cNvSpPr>
          <p:nvPr>
            <p:ph idx="1"/>
          </p:nvPr>
        </p:nvSpPr>
        <p:spPr>
          <a:xfrm>
            <a:off x="1244600" y="1130300"/>
            <a:ext cx="10324548" cy="5041900"/>
          </a:xfrm>
        </p:spPr>
        <p:txBody>
          <a:bodyPr>
            <a:noAutofit/>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Immersion oil must be used with objectives having NA more than 1.0. This increases the resolving power of the objective..</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An immersion oil of medium viscosity and refractive index of 1.5 is adequate.</a:t>
            </a:r>
          </a:p>
          <a:p>
            <a:pPr algn="just">
              <a:buFont typeface="Wingdings" panose="05000000000000000000" pitchFamily="2" charset="2"/>
              <a:buChar char="Ø"/>
            </a:pPr>
            <a:endParaRPr lang="en-US" dirty="0"/>
          </a:p>
        </p:txBody>
      </p:sp>
      <p:pic>
        <p:nvPicPr>
          <p:cNvPr id="4" name="Picture 3">
            <a:extLst>
              <a:ext uri="{FF2B5EF4-FFF2-40B4-BE49-F238E27FC236}">
                <a16:creationId xmlns:a16="http://schemas.microsoft.com/office/drawing/2014/main" id="{C558E4CF-D9A6-E244-1931-2E105791B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108" y="2675834"/>
            <a:ext cx="6281531" cy="4004365"/>
          </a:xfrm>
          <a:prstGeom prst="rect">
            <a:avLst/>
          </a:prstGeom>
        </p:spPr>
      </p:pic>
    </p:spTree>
    <p:extLst>
      <p:ext uri="{BB962C8B-B14F-4D97-AF65-F5344CB8AC3E}">
        <p14:creationId xmlns:p14="http://schemas.microsoft.com/office/powerpoint/2010/main" val="17498410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BC4B-31DE-695A-8678-4E67CADA5D3B}"/>
              </a:ext>
            </a:extLst>
          </p:cNvPr>
          <p:cNvSpPr>
            <a:spLocks noGrp="1"/>
          </p:cNvSpPr>
          <p:nvPr>
            <p:ph type="title"/>
          </p:nvPr>
        </p:nvSpPr>
        <p:spPr>
          <a:xfrm>
            <a:off x="1670052" y="662351"/>
            <a:ext cx="9785349" cy="919479"/>
          </a:xfrm>
        </p:spPr>
        <p:txBody>
          <a:bodyPr>
            <a:no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Stage and Stage Clips</a:t>
            </a:r>
            <a:br>
              <a:rPr lang="en-US" sz="4000" b="1" i="0" dirty="0">
                <a:solidFill>
                  <a:srgbClr val="0068D3"/>
                </a:solidFill>
                <a:effectLst/>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584A886-18A8-3034-AC70-13CC076B7F5E}"/>
              </a:ext>
            </a:extLst>
          </p:cNvPr>
          <p:cNvSpPr>
            <a:spLocks noGrp="1"/>
          </p:cNvSpPr>
          <p:nvPr>
            <p:ph idx="1"/>
          </p:nvPr>
        </p:nvSpPr>
        <p:spPr>
          <a:xfrm>
            <a:off x="1316643" y="1522820"/>
            <a:ext cx="6885097" cy="5079999"/>
          </a:xfrm>
        </p:spPr>
        <p:txBody>
          <a:bodyPr>
            <a:no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The stage is a platform below the objective lens which supports the specimen being viewed. </a:t>
            </a: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In the center of the stage is a hole through which light passes to illuminate the specimen. </a:t>
            </a: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All stages move up and down for focus.</a:t>
            </a: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The stage usually has arms to hold slides (rectangular glass plates with typical dimensions of 25×75 mm, on which the specimen is mounted).</a:t>
            </a:r>
            <a:endParaRPr lang="ar-IQ" b="0" i="0" dirty="0">
              <a:solidFill>
                <a:schemeClr val="tx2"/>
              </a:solidFill>
              <a:effectLst/>
              <a:latin typeface="Times New Roman" panose="02020603050405020304" pitchFamily="18" charset="0"/>
              <a:cs typeface="Times New Roman" panose="02020603050405020304" pitchFamily="18" charset="0"/>
            </a:endParaRP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pic>
        <p:nvPicPr>
          <p:cNvPr id="4" name="Picture 4" descr="14001-049-I01">
            <a:extLst>
              <a:ext uri="{FF2B5EF4-FFF2-40B4-BE49-F238E27FC236}">
                <a16:creationId xmlns:a16="http://schemas.microsoft.com/office/drawing/2014/main" id="{BCC02CD2-56B1-B545-AD57-DCCEE724A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263430" y="1748691"/>
            <a:ext cx="2562225" cy="3657600"/>
          </a:xfrm>
          <a:prstGeom prst="rect">
            <a:avLst/>
          </a:prstGeom>
        </p:spPr>
      </p:pic>
      <p:sp>
        <p:nvSpPr>
          <p:cNvPr id="5" name="Line 5">
            <a:extLst>
              <a:ext uri="{FF2B5EF4-FFF2-40B4-BE49-F238E27FC236}">
                <a16:creationId xmlns:a16="http://schemas.microsoft.com/office/drawing/2014/main" id="{F0B90BB8-3094-5892-D873-7727E2DFDDBF}"/>
              </a:ext>
            </a:extLst>
          </p:cNvPr>
          <p:cNvSpPr>
            <a:spLocks noChangeShapeType="1"/>
          </p:cNvSpPr>
          <p:nvPr/>
        </p:nvSpPr>
        <p:spPr bwMode="auto">
          <a:xfrm>
            <a:off x="8331591" y="3913164"/>
            <a:ext cx="10668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Line 5">
            <a:extLst>
              <a:ext uri="{FF2B5EF4-FFF2-40B4-BE49-F238E27FC236}">
                <a16:creationId xmlns:a16="http://schemas.microsoft.com/office/drawing/2014/main" id="{43970E59-D905-9D4F-98B3-B1D06DC91EE1}"/>
              </a:ext>
            </a:extLst>
          </p:cNvPr>
          <p:cNvSpPr>
            <a:spLocks noChangeShapeType="1"/>
          </p:cNvSpPr>
          <p:nvPr/>
        </p:nvSpPr>
        <p:spPr bwMode="auto">
          <a:xfrm flipH="1">
            <a:off x="10544542" y="3632003"/>
            <a:ext cx="10668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Line 6">
            <a:extLst>
              <a:ext uri="{FF2B5EF4-FFF2-40B4-BE49-F238E27FC236}">
                <a16:creationId xmlns:a16="http://schemas.microsoft.com/office/drawing/2014/main" id="{0B2F8ABB-2D12-80DB-FCC5-DA8B03CDA82F}"/>
              </a:ext>
            </a:extLst>
          </p:cNvPr>
          <p:cNvSpPr>
            <a:spLocks noChangeShapeType="1"/>
          </p:cNvSpPr>
          <p:nvPr/>
        </p:nvSpPr>
        <p:spPr bwMode="auto">
          <a:xfrm>
            <a:off x="8837186" y="3441503"/>
            <a:ext cx="1066800" cy="304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69008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A698-433D-976C-9AB8-7D42D6662163}"/>
              </a:ext>
            </a:extLst>
          </p:cNvPr>
          <p:cNvSpPr>
            <a:spLocks noGrp="1"/>
          </p:cNvSpPr>
          <p:nvPr>
            <p:ph type="title"/>
          </p:nvPr>
        </p:nvSpPr>
        <p:spPr>
          <a:xfrm>
            <a:off x="1593852" y="177801"/>
            <a:ext cx="9785349" cy="1422399"/>
          </a:xfrm>
        </p:spPr>
        <p:txBody>
          <a:bodyPr/>
          <a:lstStyle/>
          <a:p>
            <a:pPr algn="ctr"/>
            <a:r>
              <a:rPr lang="en-US" sz="4000" b="1" dirty="0">
                <a:solidFill>
                  <a:srgbClr val="0070C0"/>
                </a:solidFill>
                <a:latin typeface="Times New Roman" panose="02020603050405020304" pitchFamily="18" charset="0"/>
                <a:cs typeface="Times New Roman" panose="02020603050405020304" pitchFamily="18" charset="0"/>
              </a:rPr>
              <a:t>Focus  adjustment knob</a:t>
            </a:r>
            <a:br>
              <a:rPr lang="en-US" dirty="0"/>
            </a:br>
            <a:endParaRPr lang="en-US" dirty="0"/>
          </a:p>
        </p:txBody>
      </p:sp>
      <p:sp>
        <p:nvSpPr>
          <p:cNvPr id="3" name="Content Placeholder 2">
            <a:extLst>
              <a:ext uri="{FF2B5EF4-FFF2-40B4-BE49-F238E27FC236}">
                <a16:creationId xmlns:a16="http://schemas.microsoft.com/office/drawing/2014/main" id="{79442DDB-F631-BAAB-8F9E-D8EAAF468087}"/>
              </a:ext>
            </a:extLst>
          </p:cNvPr>
          <p:cNvSpPr>
            <a:spLocks noGrp="1"/>
          </p:cNvSpPr>
          <p:nvPr>
            <p:ph idx="1"/>
          </p:nvPr>
        </p:nvSpPr>
        <p:spPr>
          <a:xfrm>
            <a:off x="1302431" y="1295400"/>
            <a:ext cx="6141356" cy="4572000"/>
          </a:xfrm>
        </p:spPr>
        <p:txBody>
          <a:bodyPr>
            <a:noAutofit/>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Adjustment knobs move the stage up and down with separate adjustment for coarse and fine focusing.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The same controls enable the microscope to adjust to specimens of different thickness. In older designs of microscopes, the focus adjustment wheels move the microscope tube up or down relative to the stand and had a fixed stage.</a:t>
            </a:r>
          </a:p>
        </p:txBody>
      </p:sp>
      <p:pic>
        <p:nvPicPr>
          <p:cNvPr id="4" name="Picture 4" descr="14001-049-I01">
            <a:extLst>
              <a:ext uri="{FF2B5EF4-FFF2-40B4-BE49-F238E27FC236}">
                <a16:creationId xmlns:a16="http://schemas.microsoft.com/office/drawing/2014/main" id="{12FC03A4-E26F-2455-7A08-B824D010C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499475" y="1600200"/>
            <a:ext cx="2562225" cy="3657600"/>
          </a:xfrm>
          <a:prstGeom prst="rect">
            <a:avLst/>
          </a:prstGeom>
        </p:spPr>
      </p:pic>
      <p:sp>
        <p:nvSpPr>
          <p:cNvPr id="5" name="Line 5">
            <a:extLst>
              <a:ext uri="{FF2B5EF4-FFF2-40B4-BE49-F238E27FC236}">
                <a16:creationId xmlns:a16="http://schemas.microsoft.com/office/drawing/2014/main" id="{3B6F9095-7C5A-C0DF-AD3C-12C235F34E3B}"/>
              </a:ext>
            </a:extLst>
          </p:cNvPr>
          <p:cNvSpPr>
            <a:spLocks noChangeShapeType="1"/>
          </p:cNvSpPr>
          <p:nvPr/>
        </p:nvSpPr>
        <p:spPr bwMode="auto">
          <a:xfrm flipH="1">
            <a:off x="10610851" y="3771900"/>
            <a:ext cx="12192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88571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03F3-5FD0-C124-B755-361A02D8164C}"/>
              </a:ext>
            </a:extLst>
          </p:cNvPr>
          <p:cNvSpPr>
            <a:spLocks noGrp="1"/>
          </p:cNvSpPr>
          <p:nvPr>
            <p:ph type="title"/>
          </p:nvPr>
        </p:nvSpPr>
        <p:spPr>
          <a:xfrm>
            <a:off x="1682752" y="558025"/>
            <a:ext cx="9785349" cy="1239837"/>
          </a:xfrm>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Diaphragm</a:t>
            </a:r>
            <a:br>
              <a:rPr lang="en-US" sz="4000" b="1" dirty="0">
                <a:solidFill>
                  <a:srgbClr val="0070C0"/>
                </a:solidFill>
                <a:latin typeface="Times New Roman" panose="02020603050405020304" pitchFamily="18" charset="0"/>
                <a:cs typeface="Times New Roman" panose="02020603050405020304" pitchFamily="18" charset="0"/>
              </a:rPr>
            </a:b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4" name="Picture 4" descr="14001-049-I01">
            <a:extLst>
              <a:ext uri="{FF2B5EF4-FFF2-40B4-BE49-F238E27FC236}">
                <a16:creationId xmlns:a16="http://schemas.microsoft.com/office/drawing/2014/main" id="{E5B06EE3-8E55-222A-8E6D-DC2818FB97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948012" y="1354138"/>
            <a:ext cx="2912676" cy="3924300"/>
          </a:xfrm>
        </p:spPr>
      </p:pic>
      <p:sp>
        <p:nvSpPr>
          <p:cNvPr id="5" name="Line 5">
            <a:extLst>
              <a:ext uri="{FF2B5EF4-FFF2-40B4-BE49-F238E27FC236}">
                <a16:creationId xmlns:a16="http://schemas.microsoft.com/office/drawing/2014/main" id="{DED45EAD-79D1-B725-F819-FC3F49A64A24}"/>
              </a:ext>
            </a:extLst>
          </p:cNvPr>
          <p:cNvSpPr>
            <a:spLocks noChangeShapeType="1"/>
          </p:cNvSpPr>
          <p:nvPr/>
        </p:nvSpPr>
        <p:spPr bwMode="auto">
          <a:xfrm flipH="1">
            <a:off x="9588500" y="3860800"/>
            <a:ext cx="11430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TextBox 6">
            <a:extLst>
              <a:ext uri="{FF2B5EF4-FFF2-40B4-BE49-F238E27FC236}">
                <a16:creationId xmlns:a16="http://schemas.microsoft.com/office/drawing/2014/main" id="{7D6C1D49-750E-96DE-2652-B093BB48EDE4}"/>
              </a:ext>
            </a:extLst>
          </p:cNvPr>
          <p:cNvSpPr txBox="1"/>
          <p:nvPr/>
        </p:nvSpPr>
        <p:spPr>
          <a:xfrm>
            <a:off x="1382112" y="1709738"/>
            <a:ext cx="6096000" cy="3970318"/>
          </a:xfrm>
          <a:prstGeom prst="rect">
            <a:avLst/>
          </a:prstGeom>
          <a:noFill/>
        </p:spPr>
        <p:txBody>
          <a:bodyPr wrap="square">
            <a:spAutoFit/>
          </a:bodyPr>
          <a:lstStyle/>
          <a:p>
            <a:pPr marL="457200" indent="-457200" algn="just">
              <a:buFont typeface="Wingdings" panose="05000000000000000000" pitchFamily="2" charset="2"/>
              <a:buChar char="Ø"/>
            </a:pPr>
            <a:r>
              <a:rPr lang="en-US" sz="2800" b="0" i="0" dirty="0">
                <a:solidFill>
                  <a:schemeClr val="tx2"/>
                </a:solidFill>
                <a:effectLst/>
                <a:latin typeface="Times New Roman" panose="02020603050405020304" pitchFamily="18" charset="0"/>
                <a:cs typeface="Times New Roman" panose="02020603050405020304" pitchFamily="18" charset="0"/>
              </a:rPr>
              <a:t>The diaphragm of a microscope is the mechanical part located beneath the stage of the microscope. </a:t>
            </a:r>
          </a:p>
          <a:p>
            <a:pPr marL="457200" indent="-457200" algn="just">
              <a:buFont typeface="Wingdings" panose="05000000000000000000" pitchFamily="2" charset="2"/>
              <a:buChar char="Ø"/>
            </a:pPr>
            <a:r>
              <a:rPr lang="en-US" sz="2800" b="0" i="0" dirty="0">
                <a:solidFill>
                  <a:schemeClr val="tx2"/>
                </a:solidFill>
                <a:effectLst/>
                <a:latin typeface="Times New Roman" panose="02020603050405020304" pitchFamily="18" charset="0"/>
                <a:cs typeface="Times New Roman" panose="02020603050405020304" pitchFamily="18" charset="0"/>
              </a:rPr>
              <a:t>It functions to control the amount of light reaching the specimen being observed. </a:t>
            </a:r>
          </a:p>
          <a:p>
            <a:pPr marL="457200" indent="-457200" algn="just">
              <a:buFont typeface="Wingdings" panose="05000000000000000000" pitchFamily="2" charset="2"/>
              <a:buChar char="Ø"/>
            </a:pPr>
            <a:r>
              <a:rPr lang="en-US" sz="2800" b="0" i="0" dirty="0">
                <a:solidFill>
                  <a:schemeClr val="tx2"/>
                </a:solidFill>
                <a:effectLst/>
                <a:latin typeface="Times New Roman" panose="02020603050405020304" pitchFamily="18" charset="0"/>
                <a:cs typeface="Times New Roman" panose="02020603050405020304" pitchFamily="18" charset="0"/>
              </a:rPr>
              <a:t>By adjusting the diaphragm's aperture size, you can increase or decrease the light intensity.</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489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4EB26-93AF-727B-1164-419AC37287F6}"/>
              </a:ext>
            </a:extLst>
          </p:cNvPr>
          <p:cNvSpPr>
            <a:spLocks noGrp="1"/>
          </p:cNvSpPr>
          <p:nvPr>
            <p:ph type="title"/>
          </p:nvPr>
        </p:nvSpPr>
        <p:spPr>
          <a:xfrm>
            <a:off x="1593851" y="482366"/>
            <a:ext cx="9785349" cy="1239837"/>
          </a:xfrm>
        </p:spPr>
        <p:txBody>
          <a:bodyPr>
            <a:no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Light and Base</a:t>
            </a:r>
            <a:br>
              <a:rPr lang="en-US" sz="4000" b="1" i="0" dirty="0">
                <a:solidFill>
                  <a:srgbClr val="0068D3"/>
                </a:solidFill>
                <a:effectLst/>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CAD0DD6-C288-EA5E-40AC-B442EBB880F5}"/>
              </a:ext>
            </a:extLst>
          </p:cNvPr>
          <p:cNvSpPr>
            <a:spLocks noGrp="1"/>
          </p:cNvSpPr>
          <p:nvPr>
            <p:ph idx="1"/>
          </p:nvPr>
        </p:nvSpPr>
        <p:spPr>
          <a:xfrm>
            <a:off x="1282335" y="1478198"/>
            <a:ext cx="5880190" cy="5780372"/>
          </a:xfrm>
        </p:spPr>
        <p:txBody>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Many sources of light can be used. At its simplest, daylight is directed via a mirror.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Most microscopes, however, have their own adjustable and controllable light source – often a halogen lamp, although illumination using LEDs and lasers are becoming a more common provision.</a:t>
            </a:r>
          </a:p>
        </p:txBody>
      </p:sp>
      <p:pic>
        <p:nvPicPr>
          <p:cNvPr id="4" name="Picture 4" descr="14001-049-I01">
            <a:extLst>
              <a:ext uri="{FF2B5EF4-FFF2-40B4-BE49-F238E27FC236}">
                <a16:creationId xmlns:a16="http://schemas.microsoft.com/office/drawing/2014/main" id="{A6211599-628D-6996-CA1A-C685FBE91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485050" y="1478198"/>
            <a:ext cx="2562225" cy="3657600"/>
          </a:xfrm>
          <a:prstGeom prst="rect">
            <a:avLst/>
          </a:prstGeom>
        </p:spPr>
      </p:pic>
      <p:sp>
        <p:nvSpPr>
          <p:cNvPr id="6" name="Line 5">
            <a:extLst>
              <a:ext uri="{FF2B5EF4-FFF2-40B4-BE49-F238E27FC236}">
                <a16:creationId xmlns:a16="http://schemas.microsoft.com/office/drawing/2014/main" id="{B80015C8-6BFE-DA13-3F6D-58AF080B737B}"/>
              </a:ext>
            </a:extLst>
          </p:cNvPr>
          <p:cNvSpPr>
            <a:spLocks noChangeShapeType="1"/>
          </p:cNvSpPr>
          <p:nvPr/>
        </p:nvSpPr>
        <p:spPr bwMode="auto">
          <a:xfrm>
            <a:off x="7951650" y="4256313"/>
            <a:ext cx="10668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Line 5">
            <a:extLst>
              <a:ext uri="{FF2B5EF4-FFF2-40B4-BE49-F238E27FC236}">
                <a16:creationId xmlns:a16="http://schemas.microsoft.com/office/drawing/2014/main" id="{F2DACB64-3C73-DA98-115A-143C11E57B42}"/>
              </a:ext>
            </a:extLst>
          </p:cNvPr>
          <p:cNvSpPr>
            <a:spLocks noChangeShapeType="1"/>
          </p:cNvSpPr>
          <p:nvPr/>
        </p:nvSpPr>
        <p:spPr bwMode="auto">
          <a:xfrm flipH="1">
            <a:off x="10693400" y="4637314"/>
            <a:ext cx="11430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82670367"/>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59C07-967F-F18D-9739-B8930F2E6689}"/>
              </a:ext>
            </a:extLst>
          </p:cNvPr>
          <p:cNvSpPr>
            <a:spLocks noGrp="1"/>
          </p:cNvSpPr>
          <p:nvPr>
            <p:ph type="title"/>
          </p:nvPr>
        </p:nvSpPr>
        <p:spPr>
          <a:xfrm>
            <a:off x="1659692" y="469485"/>
            <a:ext cx="9785349" cy="698915"/>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Magnification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8BBD3CE-169B-0508-9F5D-FBAE19CDE438}"/>
              </a:ext>
            </a:extLst>
          </p:cNvPr>
          <p:cNvSpPr>
            <a:spLocks noGrp="1"/>
          </p:cNvSpPr>
          <p:nvPr>
            <p:ph idx="1"/>
          </p:nvPr>
        </p:nvSpPr>
        <p:spPr>
          <a:xfrm>
            <a:off x="1319134" y="1600200"/>
            <a:ext cx="10466466" cy="5257800"/>
          </a:xfrm>
        </p:spPr>
        <p:txBody>
          <a:bodyPr/>
          <a:lstStyle/>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The actual power or magnification of a compound optical microscope is the product of the powers of the eyepiece and the objective lens.</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For example a 10x eyepiece magnification and a 100x objective lens magnification gives a total magnification of 1,000×.</a:t>
            </a:r>
          </a:p>
          <a:p>
            <a:pPr algn="just">
              <a:buFont typeface="Wingdings" panose="05000000000000000000" pitchFamily="2" charset="2"/>
              <a:buChar char="Ø"/>
            </a:pPr>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7455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61D9F-968E-4D8E-8450-9E7CAF964F7B}"/>
              </a:ext>
            </a:extLst>
          </p:cNvPr>
          <p:cNvSpPr>
            <a:spLocks noGrp="1"/>
          </p:cNvSpPr>
          <p:nvPr>
            <p:ph type="title"/>
          </p:nvPr>
        </p:nvSpPr>
        <p:spPr>
          <a:xfrm>
            <a:off x="1593852" y="405621"/>
            <a:ext cx="9785349" cy="646658"/>
          </a:xfrm>
        </p:spPr>
        <p:txBody>
          <a:bodyPr>
            <a:normAutofit/>
          </a:bodyPr>
          <a:lstStyle/>
          <a:p>
            <a:pPr algn="ctr"/>
            <a:r>
              <a:rPr lang="en-US" sz="4000" b="1" i="0" dirty="0">
                <a:solidFill>
                  <a:srgbClr val="0070C0"/>
                </a:solidFill>
                <a:effectLst/>
                <a:latin typeface="Times New Roman" panose="02020603050405020304" pitchFamily="18" charset="0"/>
                <a:cs typeface="Times New Roman" panose="02020603050405020304" pitchFamily="18" charset="0"/>
              </a:rPr>
              <a:t>Functioning of the microscope</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C12C08-A4CE-4FB5-5956-E6C925CDD136}"/>
              </a:ext>
            </a:extLst>
          </p:cNvPr>
          <p:cNvSpPr>
            <a:spLocks noGrp="1"/>
          </p:cNvSpPr>
          <p:nvPr>
            <p:ph idx="1"/>
          </p:nvPr>
        </p:nvSpPr>
        <p:spPr>
          <a:xfrm>
            <a:off x="1222530" y="1115726"/>
            <a:ext cx="10373121" cy="5336653"/>
          </a:xfrm>
        </p:spPr>
        <p:txBody>
          <a:bodyPr>
            <a:norm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There are three main optical pieces in the compound light microscope. All three are essential for a sharp and clear image. These are:</a:t>
            </a:r>
          </a:p>
          <a:p>
            <a:pPr marL="514350" indent="-514350" algn="just">
              <a:buFont typeface="+mj-lt"/>
              <a:buAutoNum type="arabicPeriod"/>
            </a:pPr>
            <a:r>
              <a:rPr lang="en-US" dirty="0">
                <a:solidFill>
                  <a:srgbClr val="FF0000"/>
                </a:solidFill>
                <a:latin typeface="Times New Roman" panose="02020603050405020304" pitchFamily="18" charset="0"/>
                <a:cs typeface="Times New Roman" panose="02020603050405020304" pitchFamily="18" charset="0"/>
              </a:rPr>
              <a:t>Diaphragm : </a:t>
            </a:r>
            <a:r>
              <a:rPr lang="en-US" dirty="0">
                <a:solidFill>
                  <a:schemeClr val="tx2"/>
                </a:solidFill>
                <a:latin typeface="Times New Roman" panose="02020603050405020304" pitchFamily="18" charset="0"/>
                <a:cs typeface="Times New Roman" panose="02020603050405020304" pitchFamily="18" charset="0"/>
              </a:rPr>
              <a:t>illuminates the object by converging a parallel beam of light on it from a built-in or natural source</a:t>
            </a:r>
          </a:p>
          <a:p>
            <a:pPr marL="514350" indent="-514350" algn="just">
              <a:buFont typeface="+mj-lt"/>
              <a:buAutoNum type="arabicPeriod"/>
            </a:pPr>
            <a:r>
              <a:rPr lang="en-US" dirty="0">
                <a:solidFill>
                  <a:srgbClr val="FF0000"/>
                </a:solidFill>
                <a:latin typeface="Times New Roman" panose="02020603050405020304" pitchFamily="18" charset="0"/>
                <a:cs typeface="Times New Roman" panose="02020603050405020304" pitchFamily="18" charset="0"/>
              </a:rPr>
              <a:t>Objectives : </a:t>
            </a:r>
            <a:r>
              <a:rPr lang="en-US" dirty="0">
                <a:solidFill>
                  <a:schemeClr val="tx2"/>
                </a:solidFill>
                <a:latin typeface="Times New Roman" panose="02020603050405020304" pitchFamily="18" charset="0"/>
                <a:cs typeface="Times New Roman" panose="02020603050405020304" pitchFamily="18" charset="0"/>
              </a:rPr>
              <a:t>forms a magnified inverted (upside down) image of the object. </a:t>
            </a:r>
          </a:p>
          <a:p>
            <a:pPr marL="514350" indent="-514350" algn="just">
              <a:buFont typeface="+mj-lt"/>
              <a:buAutoNum type="arabicPeriod"/>
            </a:pPr>
            <a:r>
              <a:rPr lang="en-US" dirty="0">
                <a:solidFill>
                  <a:srgbClr val="FF0000"/>
                </a:solidFill>
                <a:latin typeface="Times New Roman" panose="02020603050405020304" pitchFamily="18" charset="0"/>
                <a:cs typeface="Times New Roman" panose="02020603050405020304" pitchFamily="18" charset="0"/>
              </a:rPr>
              <a:t>Eye-pieces : </a:t>
            </a:r>
            <a:r>
              <a:rPr lang="en-US" dirty="0">
                <a:solidFill>
                  <a:schemeClr val="tx2"/>
                </a:solidFill>
                <a:latin typeface="Times New Roman" panose="02020603050405020304" pitchFamily="18" charset="0"/>
                <a:cs typeface="Times New Roman" panose="02020603050405020304" pitchFamily="18" charset="0"/>
              </a:rPr>
              <a:t>magnifies the image formed by the objective. This image is formed below the plane of the slide.</a:t>
            </a:r>
          </a:p>
        </p:txBody>
      </p:sp>
    </p:spTree>
    <p:extLst>
      <p:ext uri="{BB962C8B-B14F-4D97-AF65-F5344CB8AC3E}">
        <p14:creationId xmlns:p14="http://schemas.microsoft.com/office/powerpoint/2010/main" val="176918287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D581-356E-322F-D37B-F278492921B6}"/>
              </a:ext>
            </a:extLst>
          </p:cNvPr>
          <p:cNvSpPr>
            <a:spLocks noGrp="1"/>
          </p:cNvSpPr>
          <p:nvPr>
            <p:ph type="title"/>
          </p:nvPr>
        </p:nvSpPr>
        <p:spPr>
          <a:xfrm>
            <a:off x="1593850" y="194874"/>
            <a:ext cx="9785349" cy="824459"/>
          </a:xfrm>
        </p:spPr>
        <p:txBody>
          <a:bodyPr>
            <a:no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Routine Operation of the Microscope</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A680BC7-3268-2933-16BB-E4493EAAC2E5}"/>
              </a:ext>
            </a:extLst>
          </p:cNvPr>
          <p:cNvSpPr>
            <a:spLocks noGrp="1"/>
          </p:cNvSpPr>
          <p:nvPr>
            <p:ph idx="1"/>
          </p:nvPr>
        </p:nvSpPr>
        <p:spPr>
          <a:xfrm>
            <a:off x="1244184" y="1019333"/>
            <a:ext cx="10598046" cy="5838667"/>
          </a:xfrm>
        </p:spPr>
        <p:txBody>
          <a:bodyPr>
            <a:norm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Turn on the light source of the microscope.</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With the light intensity knob , decrease the light while using the low magnification objective.</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Place a specimen slide on the stage. Make sure the slide is not placed upside down. Secure the slide to the slide holder of the mechanical stage.</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Rotate the nose-piece to the 10x objective, and raise the stage to its maximum.</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Move the stage with the adjustment knobs to bring the desired section of the slide into the field of view.</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Focus the specimen under 10x objective using the coarse focusing knob and lowering the stage.</a:t>
            </a:r>
          </a:p>
          <a:p>
            <a:pPr algn="just">
              <a:buFont typeface="Wingdings" panose="05000000000000000000" pitchFamily="2" charset="2"/>
              <a:buChar char="Ø"/>
            </a:pPr>
            <a:endParaRPr lang="en-US"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95553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93FD1-F76F-03F5-D5BF-B3A1CDB41CB3}"/>
              </a:ext>
            </a:extLst>
          </p:cNvPr>
          <p:cNvSpPr>
            <a:spLocks noGrp="1"/>
          </p:cNvSpPr>
          <p:nvPr>
            <p:ph idx="1"/>
          </p:nvPr>
        </p:nvSpPr>
        <p:spPr>
          <a:xfrm>
            <a:off x="1274164" y="1079292"/>
            <a:ext cx="7270229" cy="5778708"/>
          </a:xfrm>
        </p:spPr>
        <p:txBody>
          <a:bodyPr/>
          <a:lstStyle/>
          <a:p>
            <a:pPr algn="just">
              <a:buFont typeface="Wingdings" panose="05000000000000000000" pitchFamily="2" charset="2"/>
              <a:buChar char="Ø"/>
            </a:pPr>
            <a:r>
              <a:rPr lang="en-US" b="0" dirty="0">
                <a:solidFill>
                  <a:schemeClr val="tx2"/>
                </a:solidFill>
                <a:effectLst/>
                <a:latin typeface="Times New Roman" panose="02020603050405020304" pitchFamily="18" charset="0"/>
                <a:cs typeface="Times New Roman" panose="02020603050405020304" pitchFamily="18" charset="0"/>
              </a:rPr>
              <a:t> Micro</a:t>
            </a:r>
            <a:r>
              <a:rPr lang="ar-IQ" b="0" dirty="0">
                <a:solidFill>
                  <a:schemeClr val="tx2"/>
                </a:solidFill>
                <a:effectLst/>
                <a:latin typeface="Times New Roman" panose="02020603050405020304" pitchFamily="18" charset="0"/>
                <a:cs typeface="Times New Roman" panose="02020603050405020304" pitchFamily="18" charset="0"/>
              </a:rPr>
              <a:t> : </a:t>
            </a:r>
            <a:r>
              <a:rPr lang="en-US" b="0" dirty="0">
                <a:solidFill>
                  <a:schemeClr val="tx2"/>
                </a:solidFill>
                <a:effectLst/>
                <a:latin typeface="Times New Roman" panose="02020603050405020304" pitchFamily="18" charset="0"/>
                <a:cs typeface="Times New Roman" panose="02020603050405020304" pitchFamily="18" charset="0"/>
              </a:rPr>
              <a:t>small</a:t>
            </a:r>
            <a:endParaRPr lang="ar-IQ" b="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dirty="0">
                <a:solidFill>
                  <a:srgbClr val="202122"/>
                </a:solidFill>
                <a:effectLst/>
                <a:latin typeface="Times New Roman" panose="02020603050405020304" pitchFamily="18" charset="0"/>
                <a:cs typeface="Times New Roman" panose="02020603050405020304" pitchFamily="18" charset="0"/>
              </a:rPr>
              <a:t> </a:t>
            </a:r>
            <a:r>
              <a:rPr lang="en-US" b="0" dirty="0">
                <a:solidFill>
                  <a:schemeClr val="tx2"/>
                </a:solidFill>
                <a:effectLst/>
                <a:latin typeface="Times New Roman" panose="02020603050405020304" pitchFamily="18" charset="0"/>
                <a:cs typeface="Times New Roman" panose="02020603050405020304" pitchFamily="18" charset="0"/>
              </a:rPr>
              <a:t>Scope</a:t>
            </a:r>
            <a:r>
              <a:rPr lang="ar-IQ" b="0" dirty="0">
                <a:solidFill>
                  <a:schemeClr val="tx2"/>
                </a:solidFill>
                <a:effectLst/>
                <a:latin typeface="Times New Roman" panose="02020603050405020304" pitchFamily="18" charset="0"/>
                <a:cs typeface="Times New Roman" panose="02020603050405020304" pitchFamily="18" charset="0"/>
              </a:rPr>
              <a:t>: </a:t>
            </a:r>
            <a:r>
              <a:rPr lang="en-US" b="0" dirty="0">
                <a:solidFill>
                  <a:schemeClr val="tx2"/>
                </a:solidFill>
                <a:effectLst/>
                <a:latin typeface="Times New Roman" panose="02020603050405020304" pitchFamily="18" charset="0"/>
                <a:cs typeface="Times New Roman" panose="02020603050405020304" pitchFamily="18" charset="0"/>
              </a:rPr>
              <a:t>to look (at)</a:t>
            </a:r>
          </a:p>
          <a:p>
            <a:pPr algn="just">
              <a:buFont typeface="Wingdings" panose="05000000000000000000" pitchFamily="2" charset="2"/>
              <a:buChar char="Ø"/>
            </a:pPr>
            <a:r>
              <a:rPr lang="en-US" b="0" dirty="0">
                <a:solidFill>
                  <a:schemeClr val="tx2"/>
                </a:solidFill>
                <a:effectLst/>
                <a:latin typeface="Times New Roman" panose="02020603050405020304" pitchFamily="18" charset="0"/>
                <a:cs typeface="Times New Roman" panose="02020603050405020304" pitchFamily="18" charset="0"/>
              </a:rPr>
              <a:t> The </a:t>
            </a:r>
            <a:r>
              <a:rPr lang="en-US" b="0" dirty="0">
                <a:solidFill>
                  <a:srgbClr val="FF0000"/>
                </a:solidFill>
                <a:effectLst/>
                <a:latin typeface="Times New Roman" panose="02020603050405020304" pitchFamily="18" charset="0"/>
                <a:cs typeface="Times New Roman" panose="02020603050405020304" pitchFamily="18" charset="0"/>
              </a:rPr>
              <a:t>Microscope</a:t>
            </a:r>
            <a:r>
              <a:rPr lang="ar-IQ" b="0" dirty="0">
                <a:solidFill>
                  <a:schemeClr val="tx2"/>
                </a:solidFill>
                <a:effectLst/>
                <a:latin typeface="Times New Roman" panose="02020603050405020304" pitchFamily="18" charset="0"/>
                <a:cs typeface="Times New Roman" panose="02020603050405020304" pitchFamily="18" charset="0"/>
              </a:rPr>
              <a:t>:</a:t>
            </a:r>
            <a:r>
              <a:rPr lang="en-US" b="0" dirty="0">
                <a:solidFill>
                  <a:schemeClr val="tx2"/>
                </a:solidFill>
                <a:effectLst/>
                <a:latin typeface="Times New Roman" panose="02020603050405020304" pitchFamily="18" charset="0"/>
                <a:cs typeface="Times New Roman" panose="02020603050405020304" pitchFamily="18" charset="0"/>
              </a:rPr>
              <a:t> is an instrument which is used to observe tiny objects.</a:t>
            </a:r>
          </a:p>
          <a:p>
            <a:pPr algn="just">
              <a:buFont typeface="Wingdings" panose="05000000000000000000" pitchFamily="2" charset="2"/>
              <a:buChar char="Ø"/>
            </a:pPr>
            <a:r>
              <a:rPr lang="en-US" b="0" dirty="0">
                <a:solidFill>
                  <a:schemeClr val="tx2"/>
                </a:solidFill>
                <a:effectLst/>
                <a:latin typeface="Times New Roman" panose="02020603050405020304" pitchFamily="18" charset="0"/>
                <a:cs typeface="Times New Roman" panose="02020603050405020304" pitchFamily="18" charset="0"/>
              </a:rPr>
              <a:t> Microscope uses compound (2) lenses to magnify objects. The lenses bend or refract light to make the object beneath them appear closer.</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They are often used in laboratories.</a:t>
            </a:r>
          </a:p>
        </p:txBody>
      </p:sp>
      <p:graphicFrame>
        <p:nvGraphicFramePr>
          <p:cNvPr id="5" name="Table 4">
            <a:extLst>
              <a:ext uri="{FF2B5EF4-FFF2-40B4-BE49-F238E27FC236}">
                <a16:creationId xmlns:a16="http://schemas.microsoft.com/office/drawing/2014/main" id="{B29A9C9A-703D-D8A8-9D05-4362E70177C7}"/>
              </a:ext>
            </a:extLst>
          </p:cNvPr>
          <p:cNvGraphicFramePr>
            <a:graphicFrameLocks noGrp="1"/>
          </p:cNvGraphicFramePr>
          <p:nvPr>
            <p:extLst>
              <p:ext uri="{D42A27DB-BD31-4B8C-83A1-F6EECF244321}">
                <p14:modId xmlns:p14="http://schemas.microsoft.com/office/powerpoint/2010/main" val="3163464883"/>
              </p:ext>
            </p:extLst>
          </p:nvPr>
        </p:nvGraphicFramePr>
        <p:xfrm>
          <a:off x="2200640" y="329781"/>
          <a:ext cx="8332657" cy="609600"/>
        </p:xfrm>
        <a:graphic>
          <a:graphicData uri="http://schemas.openxmlformats.org/drawingml/2006/table">
            <a:tbl>
              <a:tblPr/>
              <a:tblGrid>
                <a:gridCol w="8332657">
                  <a:extLst>
                    <a:ext uri="{9D8B030D-6E8A-4147-A177-3AD203B41FA5}">
                      <a16:colId xmlns:a16="http://schemas.microsoft.com/office/drawing/2014/main" val="2115241005"/>
                    </a:ext>
                  </a:extLst>
                </a:gridCol>
              </a:tblGrid>
              <a:tr h="0">
                <a:tc>
                  <a:txBody>
                    <a:bodyPr/>
                    <a:lstStyle/>
                    <a:p>
                      <a:pPr algn="ctr" fontAlgn="ctr"/>
                      <a:r>
                        <a:rPr lang="en-US" sz="4000" b="1" dirty="0">
                          <a:solidFill>
                            <a:srgbClr val="0068D3"/>
                          </a:solidFill>
                          <a:effectLst/>
                          <a:latin typeface="Times New Roman" panose="02020603050405020304" pitchFamily="18" charset="0"/>
                          <a:cs typeface="Times New Roman" panose="02020603050405020304" pitchFamily="18" charset="0"/>
                        </a:rPr>
                        <a:t> Optical (light)Microscope</a:t>
                      </a:r>
                    </a:p>
                  </a:txBody>
                  <a:tcPr marL="0" marR="0" marT="0" marB="0" anchor="ctr">
                    <a:lnL>
                      <a:noFill/>
                    </a:lnL>
                    <a:lnR>
                      <a:noFill/>
                    </a:lnR>
                    <a:lnT>
                      <a:noFill/>
                    </a:lnT>
                    <a:lnB>
                      <a:noFill/>
                    </a:lnB>
                    <a:noFill/>
                  </a:tcPr>
                </a:tc>
                <a:extLst>
                  <a:ext uri="{0D108BD9-81ED-4DB2-BD59-A6C34878D82A}">
                    <a16:rowId xmlns:a16="http://schemas.microsoft.com/office/drawing/2014/main" val="3772625490"/>
                  </a:ext>
                </a:extLst>
              </a:tr>
            </a:tbl>
          </a:graphicData>
        </a:graphic>
      </p:graphicFrame>
      <p:pic>
        <p:nvPicPr>
          <p:cNvPr id="2" name="Picture 5" descr="14001-049-I01">
            <a:extLst>
              <a:ext uri="{FF2B5EF4-FFF2-40B4-BE49-F238E27FC236}">
                <a16:creationId xmlns:a16="http://schemas.microsoft.com/office/drawing/2014/main" id="{AA7FA727-3B7A-E3CC-5563-3D61A8BB1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544394" y="1501014"/>
            <a:ext cx="3342806" cy="4185753"/>
          </a:xfrm>
          <a:prstGeom prst="rect">
            <a:avLst/>
          </a:prstGeom>
        </p:spPr>
      </p:pic>
    </p:spTree>
    <p:extLst>
      <p:ext uri="{BB962C8B-B14F-4D97-AF65-F5344CB8AC3E}">
        <p14:creationId xmlns:p14="http://schemas.microsoft.com/office/powerpoint/2010/main" val="1875819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1C23-3F7B-B994-96FB-A4F20BFC37BF}"/>
              </a:ext>
            </a:extLst>
          </p:cNvPr>
          <p:cNvSpPr>
            <a:spLocks noGrp="1"/>
          </p:cNvSpPr>
          <p:nvPr>
            <p:ph type="title"/>
          </p:nvPr>
        </p:nvSpPr>
        <p:spPr>
          <a:xfrm>
            <a:off x="1593852" y="177801"/>
            <a:ext cx="9785349" cy="781569"/>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Routine Operation of the Microscope</a:t>
            </a:r>
            <a:endParaRPr lang="en-US" sz="4000" b="0" i="0" dirty="0">
              <a:solidFill>
                <a:srgbClr val="0068D3"/>
              </a:solidFill>
              <a:effectLst/>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021B583B-A6C5-7BDF-37EB-1C7987B55877}"/>
              </a:ext>
            </a:extLst>
          </p:cNvPr>
          <p:cNvSpPr>
            <a:spLocks noGrp="1"/>
          </p:cNvSpPr>
          <p:nvPr>
            <p:ph idx="1"/>
          </p:nvPr>
        </p:nvSpPr>
        <p:spPr>
          <a:xfrm>
            <a:off x="1289154" y="1079291"/>
            <a:ext cx="10279994" cy="5600907"/>
          </a:xfrm>
        </p:spPr>
        <p:txBody>
          <a:bodyPr>
            <a:normAutofit lnSpcReduction="10000"/>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Focus the image with the right eye by looking into the right eye-piece and turning the focusing knob.</a:t>
            </a: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Focus the image with the left eye by looking into the left eye-piece by turning the diopter ring. </a:t>
            </a: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Put one drop of immersion oil on the specimen</a:t>
            </a:r>
            <a:r>
              <a:rPr lang="en-US" dirty="0">
                <a:solidFill>
                  <a:schemeClr val="tx2"/>
                </a:solidFill>
                <a:latin typeface="Times New Roman" panose="02020603050405020304" pitchFamily="18" charset="0"/>
                <a:cs typeface="Times New Roman" panose="02020603050405020304" pitchFamily="18" charset="0"/>
              </a:rPr>
              <a:t> then change to 100x objective and increase the light by turning the intensity knob until a bright but comfortable illumination is achieved.</a:t>
            </a:r>
            <a:endParaRPr lang="en-US"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Focus the specimen by turning the fine focusing knob.</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When the reading/observation has been recorded, rotate the objective away from the slide.</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Release the tension of the slide holder, and remove the slide.</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Turn off the light.</a:t>
            </a:r>
          </a:p>
        </p:txBody>
      </p:sp>
    </p:spTree>
    <p:extLst>
      <p:ext uri="{BB962C8B-B14F-4D97-AF65-F5344CB8AC3E}">
        <p14:creationId xmlns:p14="http://schemas.microsoft.com/office/powerpoint/2010/main" val="731858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BCE21A-6D0C-2E6D-9822-D1F14AADC70D}"/>
              </a:ext>
            </a:extLst>
          </p:cNvPr>
          <p:cNvSpPr>
            <a:spLocks noGrp="1"/>
          </p:cNvSpPr>
          <p:nvPr>
            <p:ph idx="1"/>
          </p:nvPr>
        </p:nvSpPr>
        <p:spPr>
          <a:xfrm>
            <a:off x="1593852" y="304800"/>
            <a:ext cx="9785349" cy="5867400"/>
          </a:xfrm>
        </p:spPr>
        <p:txBody>
          <a:bodyPr>
            <a:normAutofit/>
          </a:bodyPr>
          <a:lstStyle/>
          <a:p>
            <a:pPr marL="0" indent="0" algn="ctr">
              <a:buNone/>
            </a:pPr>
            <a:endParaRPr lang="en-US" sz="8000" b="1" dirty="0">
              <a:solidFill>
                <a:srgbClr val="0070C0"/>
              </a:solidFill>
              <a:latin typeface="Times New Roman" panose="02020603050405020304" pitchFamily="18" charset="0"/>
              <a:cs typeface="Times New Roman" panose="02020603050405020304" pitchFamily="18" charset="0"/>
            </a:endParaRPr>
          </a:p>
          <a:p>
            <a:pPr marL="0" indent="0" algn="ctr">
              <a:buNone/>
            </a:pPr>
            <a:r>
              <a:rPr lang="en-US" sz="8000" b="1" dirty="0">
                <a:solidFill>
                  <a:srgbClr val="0070C0"/>
                </a:solidFill>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276413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070C-BFA2-87B5-04B9-5593EEE84E38}"/>
              </a:ext>
            </a:extLst>
          </p:cNvPr>
          <p:cNvSpPr>
            <a:spLocks noGrp="1"/>
          </p:cNvSpPr>
          <p:nvPr>
            <p:ph type="title"/>
          </p:nvPr>
        </p:nvSpPr>
        <p:spPr>
          <a:xfrm>
            <a:off x="1593852" y="177801"/>
            <a:ext cx="9785349" cy="698499"/>
          </a:xfrm>
        </p:spPr>
        <p:txBody>
          <a:bodyPr>
            <a:normAutofit/>
          </a:bodyPr>
          <a:lstStyle/>
          <a:p>
            <a:pPr algn="ctr"/>
            <a:r>
              <a:rPr lang="en-US" sz="4000" b="1" dirty="0">
                <a:solidFill>
                  <a:srgbClr val="0068D3"/>
                </a:solidFill>
                <a:effectLst/>
                <a:latin typeface="Times New Roman" panose="02020603050405020304" pitchFamily="18" charset="0"/>
                <a:cs typeface="Times New Roman" panose="02020603050405020304" pitchFamily="18" charset="0"/>
              </a:rPr>
              <a:t>Optical (light)Microscope</a:t>
            </a:r>
            <a:endParaRPr lang="en-US" sz="4000" dirty="0"/>
          </a:p>
        </p:txBody>
      </p:sp>
      <p:sp>
        <p:nvSpPr>
          <p:cNvPr id="3" name="Content Placeholder 2">
            <a:extLst>
              <a:ext uri="{FF2B5EF4-FFF2-40B4-BE49-F238E27FC236}">
                <a16:creationId xmlns:a16="http://schemas.microsoft.com/office/drawing/2014/main" id="{DA1D07CD-D43D-BBEF-6C84-DB6FB4CD9B65}"/>
              </a:ext>
            </a:extLst>
          </p:cNvPr>
          <p:cNvSpPr>
            <a:spLocks noGrp="1"/>
          </p:cNvSpPr>
          <p:nvPr>
            <p:ph idx="1"/>
          </p:nvPr>
        </p:nvSpPr>
        <p:spPr>
          <a:xfrm>
            <a:off x="1219199" y="1003299"/>
            <a:ext cx="10515601" cy="5676899"/>
          </a:xfrm>
        </p:spPr>
        <p:txBody>
          <a:bodyPr>
            <a:normAutofit/>
          </a:bodyPr>
          <a:lstStyle/>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light microscope as the name implies, uses light to visualize a specimen.</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light microscope is the most common microscope used in microbiology. It consists of two lens systems (combination of lenses) to magnify the image. Each lens has a different magnifying power.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A compound light microscope with a single eye-piece is called monocular; one with two eye-pieces is said to be binocular.</a:t>
            </a:r>
          </a:p>
        </p:txBody>
      </p:sp>
      <p:pic>
        <p:nvPicPr>
          <p:cNvPr id="4" name="Picture 5" descr="14001-049-I01">
            <a:extLst>
              <a:ext uri="{FF2B5EF4-FFF2-40B4-BE49-F238E27FC236}">
                <a16:creationId xmlns:a16="http://schemas.microsoft.com/office/drawing/2014/main" id="{1774FFE2-82D1-E6D6-DF38-3F7760A6A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47951" y="4168432"/>
            <a:ext cx="2832100" cy="2308567"/>
          </a:xfrm>
          <a:prstGeom prst="rect">
            <a:avLst/>
          </a:prstGeom>
        </p:spPr>
      </p:pic>
      <p:pic>
        <p:nvPicPr>
          <p:cNvPr id="6" name="Picture 5">
            <a:extLst>
              <a:ext uri="{FF2B5EF4-FFF2-40B4-BE49-F238E27FC236}">
                <a16:creationId xmlns:a16="http://schemas.microsoft.com/office/drawing/2014/main" id="{70FBB527-9F7D-50B0-EBF4-7CC9EF7C5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902" y="4168432"/>
            <a:ext cx="2832100" cy="2308567"/>
          </a:xfrm>
          <a:prstGeom prst="rect">
            <a:avLst/>
          </a:prstGeom>
        </p:spPr>
      </p:pic>
    </p:spTree>
    <p:extLst>
      <p:ext uri="{BB962C8B-B14F-4D97-AF65-F5344CB8AC3E}">
        <p14:creationId xmlns:p14="http://schemas.microsoft.com/office/powerpoint/2010/main" val="109326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cstate="print"/>
          <a:srcRect/>
          <a:stretch>
            <a:fillRect/>
          </a:stretch>
        </p:blipFill>
        <p:spPr bwMode="auto">
          <a:xfrm>
            <a:off x="4800124" y="1904525"/>
            <a:ext cx="3381851" cy="4344828"/>
          </a:xfrm>
          <a:prstGeom prst="rect">
            <a:avLst/>
          </a:prstGeom>
          <a:noFill/>
        </p:spPr>
      </p:pic>
      <p:sp>
        <p:nvSpPr>
          <p:cNvPr id="13317" name="Text Box 5"/>
          <p:cNvSpPr txBox="1">
            <a:spLocks noChangeArrowheads="1"/>
          </p:cNvSpPr>
          <p:nvPr/>
        </p:nvSpPr>
        <p:spPr bwMode="auto">
          <a:xfrm>
            <a:off x="8194834" y="1853089"/>
            <a:ext cx="1260158" cy="236860"/>
          </a:xfrm>
          <a:prstGeom prst="rect">
            <a:avLst/>
          </a:prstGeom>
          <a:noFill/>
          <a:ln w="9525">
            <a:noFill/>
            <a:miter lim="800000"/>
            <a:headEnd/>
            <a:tailEnd/>
          </a:ln>
          <a:effectLst/>
        </p:spPr>
        <p:txBody>
          <a:bodyPr lIns="0" tIns="0" rIns="0" bIns="0">
            <a:spAutoFit/>
          </a:bodyPr>
          <a:lstStyle/>
          <a:p>
            <a:pPr>
              <a:lnSpc>
                <a:spcPct val="95000"/>
              </a:lnSpc>
            </a:pPr>
            <a:r>
              <a:rPr lang="en-US" sz="1620" dirty="0">
                <a:solidFill>
                  <a:srgbClr val="FF0000"/>
                </a:solidFill>
                <a:latin typeface="Arial Black" pitchFamily="34" charset="0"/>
              </a:rPr>
              <a:t>Eyepiece</a:t>
            </a:r>
          </a:p>
        </p:txBody>
      </p:sp>
      <p:sp>
        <p:nvSpPr>
          <p:cNvPr id="13318" name="Text Box 6"/>
          <p:cNvSpPr txBox="1">
            <a:spLocks noChangeArrowheads="1"/>
          </p:cNvSpPr>
          <p:nvPr/>
        </p:nvSpPr>
        <p:spPr bwMode="auto">
          <a:xfrm>
            <a:off x="3301365" y="2194560"/>
            <a:ext cx="1431608" cy="236860"/>
          </a:xfrm>
          <a:prstGeom prst="rect">
            <a:avLst/>
          </a:prstGeom>
          <a:noFill/>
          <a:ln w="9525">
            <a:noFill/>
            <a:miter lim="800000"/>
            <a:headEnd/>
            <a:tailEnd/>
          </a:ln>
          <a:effectLst/>
        </p:spPr>
        <p:txBody>
          <a:bodyPr lIns="0" tIns="0" rIns="0" bIns="0">
            <a:spAutoFit/>
          </a:bodyPr>
          <a:lstStyle/>
          <a:p>
            <a:pPr>
              <a:lnSpc>
                <a:spcPct val="95000"/>
              </a:lnSpc>
            </a:pPr>
            <a:r>
              <a:rPr lang="en-US" sz="1620" dirty="0">
                <a:solidFill>
                  <a:srgbClr val="FF0000"/>
                </a:solidFill>
                <a:latin typeface="Arial Black" pitchFamily="34" charset="0"/>
              </a:rPr>
              <a:t>Body</a:t>
            </a:r>
            <a:r>
              <a:rPr lang="en-US" sz="1440" dirty="0">
                <a:solidFill>
                  <a:srgbClr val="FF0000"/>
                </a:solidFill>
                <a:latin typeface="Arial Black" pitchFamily="34" charset="0"/>
              </a:rPr>
              <a:t> </a:t>
            </a:r>
            <a:r>
              <a:rPr lang="en-US" sz="1620" dirty="0">
                <a:solidFill>
                  <a:srgbClr val="FF0000"/>
                </a:solidFill>
                <a:latin typeface="Arial Black" pitchFamily="34" charset="0"/>
              </a:rPr>
              <a:t>Tube</a:t>
            </a:r>
          </a:p>
        </p:txBody>
      </p:sp>
      <p:sp>
        <p:nvSpPr>
          <p:cNvPr id="13319" name="Text Box 7"/>
          <p:cNvSpPr txBox="1">
            <a:spLocks noChangeArrowheads="1"/>
          </p:cNvSpPr>
          <p:nvPr/>
        </p:nvSpPr>
        <p:spPr bwMode="auto">
          <a:xfrm>
            <a:off x="2295525" y="2926080"/>
            <a:ext cx="2510314" cy="236860"/>
          </a:xfrm>
          <a:prstGeom prst="rect">
            <a:avLst/>
          </a:prstGeom>
          <a:noFill/>
          <a:ln w="9525">
            <a:noFill/>
            <a:miter lim="800000"/>
            <a:headEnd/>
            <a:tailEnd/>
          </a:ln>
          <a:effectLst/>
        </p:spPr>
        <p:txBody>
          <a:bodyPr lIns="0" tIns="0" rIns="0" bIns="0">
            <a:spAutoFit/>
          </a:bodyPr>
          <a:lstStyle/>
          <a:p>
            <a:pPr algn="r">
              <a:lnSpc>
                <a:spcPct val="95000"/>
              </a:lnSpc>
            </a:pPr>
            <a:r>
              <a:rPr lang="en-US" sz="1440" dirty="0">
                <a:solidFill>
                  <a:srgbClr val="FF0000"/>
                </a:solidFill>
                <a:latin typeface="Arial Black" pitchFamily="34" charset="0"/>
              </a:rPr>
              <a:t> </a:t>
            </a:r>
            <a:r>
              <a:rPr lang="en-US" sz="1620" dirty="0">
                <a:solidFill>
                  <a:srgbClr val="FF0000"/>
                </a:solidFill>
                <a:latin typeface="Arial Black" pitchFamily="34" charset="0"/>
              </a:rPr>
              <a:t>Nosepiece</a:t>
            </a:r>
          </a:p>
        </p:txBody>
      </p:sp>
      <p:sp>
        <p:nvSpPr>
          <p:cNvPr id="13320" name="Text Box 8"/>
          <p:cNvSpPr txBox="1">
            <a:spLocks noChangeArrowheads="1"/>
          </p:cNvSpPr>
          <p:nvPr/>
        </p:nvSpPr>
        <p:spPr bwMode="auto">
          <a:xfrm>
            <a:off x="8147685" y="3200400"/>
            <a:ext cx="621507" cy="236860"/>
          </a:xfrm>
          <a:prstGeom prst="rect">
            <a:avLst/>
          </a:prstGeom>
          <a:noFill/>
          <a:ln w="9525">
            <a:noFill/>
            <a:miter lim="800000"/>
            <a:headEnd/>
            <a:tailEnd/>
          </a:ln>
          <a:effectLst/>
        </p:spPr>
        <p:txBody>
          <a:bodyPr lIns="0" tIns="0" rIns="0" bIns="0">
            <a:spAutoFit/>
          </a:bodyPr>
          <a:lstStyle/>
          <a:p>
            <a:pPr>
              <a:lnSpc>
                <a:spcPct val="95000"/>
              </a:lnSpc>
            </a:pPr>
            <a:r>
              <a:rPr lang="en-US" sz="1620" dirty="0">
                <a:solidFill>
                  <a:srgbClr val="FF0000"/>
                </a:solidFill>
                <a:latin typeface="Arial Black" pitchFamily="34" charset="0"/>
              </a:rPr>
              <a:t>Arm</a:t>
            </a:r>
          </a:p>
        </p:txBody>
      </p:sp>
      <p:sp>
        <p:nvSpPr>
          <p:cNvPr id="13321" name="Text Box 9"/>
          <p:cNvSpPr txBox="1">
            <a:spLocks noChangeArrowheads="1"/>
          </p:cNvSpPr>
          <p:nvPr/>
        </p:nvSpPr>
        <p:spPr bwMode="auto">
          <a:xfrm>
            <a:off x="2569845" y="3474720"/>
            <a:ext cx="2078832" cy="236860"/>
          </a:xfrm>
          <a:prstGeom prst="rect">
            <a:avLst/>
          </a:prstGeom>
          <a:noFill/>
          <a:ln w="9525">
            <a:noFill/>
            <a:miter lim="800000"/>
            <a:headEnd/>
            <a:tailEnd/>
          </a:ln>
          <a:effectLst/>
        </p:spPr>
        <p:txBody>
          <a:bodyPr lIns="0" tIns="0" rIns="0" bIns="0">
            <a:spAutoFit/>
          </a:bodyPr>
          <a:lstStyle/>
          <a:p>
            <a:pPr>
              <a:lnSpc>
                <a:spcPct val="95000"/>
              </a:lnSpc>
            </a:pPr>
            <a:r>
              <a:rPr lang="en-US" sz="1620" dirty="0">
                <a:solidFill>
                  <a:srgbClr val="FF0000"/>
                </a:solidFill>
                <a:latin typeface="Arial Black" pitchFamily="34" charset="0"/>
              </a:rPr>
              <a:t>Objective</a:t>
            </a:r>
            <a:r>
              <a:rPr lang="en-US" sz="1440" dirty="0">
                <a:solidFill>
                  <a:srgbClr val="FF0000"/>
                </a:solidFill>
                <a:latin typeface="Arial Black" pitchFamily="34" charset="0"/>
              </a:rPr>
              <a:t> </a:t>
            </a:r>
            <a:r>
              <a:rPr lang="en-US" sz="1620" dirty="0">
                <a:solidFill>
                  <a:srgbClr val="FF0000"/>
                </a:solidFill>
                <a:latin typeface="Arial Black" pitchFamily="34" charset="0"/>
              </a:rPr>
              <a:t>Lens</a:t>
            </a:r>
          </a:p>
        </p:txBody>
      </p:sp>
      <p:sp>
        <p:nvSpPr>
          <p:cNvPr id="13322" name="Text Box 10"/>
          <p:cNvSpPr txBox="1">
            <a:spLocks noChangeArrowheads="1"/>
          </p:cNvSpPr>
          <p:nvPr/>
        </p:nvSpPr>
        <p:spPr bwMode="auto">
          <a:xfrm>
            <a:off x="8147685" y="3931920"/>
            <a:ext cx="831533" cy="236860"/>
          </a:xfrm>
          <a:prstGeom prst="rect">
            <a:avLst/>
          </a:prstGeom>
          <a:noFill/>
          <a:ln w="9525">
            <a:noFill/>
            <a:miter lim="800000"/>
            <a:headEnd/>
            <a:tailEnd/>
          </a:ln>
          <a:effectLst/>
        </p:spPr>
        <p:txBody>
          <a:bodyPr lIns="0" tIns="0" rIns="0" bIns="0">
            <a:spAutoFit/>
          </a:bodyPr>
          <a:lstStyle/>
          <a:p>
            <a:pPr>
              <a:lnSpc>
                <a:spcPct val="95000"/>
              </a:lnSpc>
            </a:pPr>
            <a:r>
              <a:rPr lang="en-US" sz="1620" dirty="0">
                <a:solidFill>
                  <a:srgbClr val="FF0000"/>
                </a:solidFill>
                <a:latin typeface="Arial Black" pitchFamily="34" charset="0"/>
              </a:rPr>
              <a:t>Stage</a:t>
            </a:r>
          </a:p>
        </p:txBody>
      </p:sp>
      <p:sp>
        <p:nvSpPr>
          <p:cNvPr id="13323" name="Text Box 11"/>
          <p:cNvSpPr txBox="1">
            <a:spLocks noChangeArrowheads="1"/>
          </p:cNvSpPr>
          <p:nvPr/>
        </p:nvSpPr>
        <p:spPr bwMode="auto">
          <a:xfrm>
            <a:off x="3027045" y="4114800"/>
            <a:ext cx="1648778" cy="236860"/>
          </a:xfrm>
          <a:prstGeom prst="rect">
            <a:avLst/>
          </a:prstGeom>
          <a:noFill/>
          <a:ln w="9525">
            <a:noFill/>
            <a:miter lim="800000"/>
            <a:headEnd/>
            <a:tailEnd/>
          </a:ln>
          <a:effectLst/>
        </p:spPr>
        <p:txBody>
          <a:bodyPr lIns="0" tIns="0" rIns="0" bIns="0">
            <a:spAutoFit/>
          </a:bodyPr>
          <a:lstStyle/>
          <a:p>
            <a:pPr>
              <a:lnSpc>
                <a:spcPct val="95000"/>
              </a:lnSpc>
            </a:pPr>
            <a:r>
              <a:rPr lang="en-US" sz="1620" dirty="0">
                <a:solidFill>
                  <a:srgbClr val="FF0000"/>
                </a:solidFill>
                <a:latin typeface="Arial Black" pitchFamily="34" charset="0"/>
              </a:rPr>
              <a:t>Stage</a:t>
            </a:r>
            <a:r>
              <a:rPr lang="en-US" sz="1440" dirty="0">
                <a:solidFill>
                  <a:srgbClr val="FF0000"/>
                </a:solidFill>
                <a:latin typeface="Arial Black" pitchFamily="34" charset="0"/>
              </a:rPr>
              <a:t> </a:t>
            </a:r>
            <a:r>
              <a:rPr lang="en-US" sz="1620" dirty="0">
                <a:solidFill>
                  <a:srgbClr val="FF0000"/>
                </a:solidFill>
                <a:latin typeface="Arial Black" pitchFamily="34" charset="0"/>
              </a:rPr>
              <a:t>Clips</a:t>
            </a:r>
          </a:p>
        </p:txBody>
      </p:sp>
      <p:sp>
        <p:nvSpPr>
          <p:cNvPr id="13324" name="Text Box 12"/>
          <p:cNvSpPr txBox="1">
            <a:spLocks noChangeArrowheads="1"/>
          </p:cNvSpPr>
          <p:nvPr/>
        </p:nvSpPr>
        <p:spPr bwMode="auto">
          <a:xfrm>
            <a:off x="8249126" y="4385720"/>
            <a:ext cx="3769496" cy="236860"/>
          </a:xfrm>
          <a:prstGeom prst="rect">
            <a:avLst/>
          </a:prstGeom>
          <a:noFill/>
          <a:ln w="9525">
            <a:noFill/>
            <a:miter lim="800000"/>
            <a:headEnd/>
            <a:tailEnd/>
          </a:ln>
          <a:effectLst/>
        </p:spPr>
        <p:txBody>
          <a:bodyPr wrap="square" lIns="0" tIns="0" rIns="0" bIns="0">
            <a:spAutoFit/>
          </a:bodyPr>
          <a:lstStyle/>
          <a:p>
            <a:pPr>
              <a:lnSpc>
                <a:spcPct val="95000"/>
              </a:lnSpc>
            </a:pPr>
            <a:r>
              <a:rPr lang="en-US" sz="1620" dirty="0">
                <a:solidFill>
                  <a:srgbClr val="FF0000"/>
                </a:solidFill>
                <a:latin typeface="Arial Black" pitchFamily="34" charset="0"/>
              </a:rPr>
              <a:t>Coarse</a:t>
            </a:r>
            <a:r>
              <a:rPr lang="en-US" sz="1440" dirty="0">
                <a:solidFill>
                  <a:srgbClr val="FF0000"/>
                </a:solidFill>
                <a:latin typeface="Arial Black" pitchFamily="34" charset="0"/>
              </a:rPr>
              <a:t> </a:t>
            </a:r>
            <a:r>
              <a:rPr lang="en-US" sz="1620" dirty="0">
                <a:solidFill>
                  <a:srgbClr val="FF0000"/>
                </a:solidFill>
                <a:latin typeface="Arial Black" pitchFamily="34" charset="0"/>
              </a:rPr>
              <a:t>Focus</a:t>
            </a:r>
            <a:r>
              <a:rPr lang="ar-IQ" sz="1620" dirty="0">
                <a:solidFill>
                  <a:srgbClr val="FF0000"/>
                </a:solidFill>
                <a:latin typeface="Arial Black" pitchFamily="34" charset="0"/>
              </a:rPr>
              <a:t> </a:t>
            </a:r>
            <a:r>
              <a:rPr lang="en-US" sz="1620" dirty="0">
                <a:solidFill>
                  <a:srgbClr val="FF0000"/>
                </a:solidFill>
                <a:latin typeface="Arial Black" pitchFamily="34" charset="0"/>
              </a:rPr>
              <a:t> adjustment knob </a:t>
            </a:r>
          </a:p>
        </p:txBody>
      </p:sp>
      <p:sp>
        <p:nvSpPr>
          <p:cNvPr id="13325" name="Text Box 13"/>
          <p:cNvSpPr txBox="1">
            <a:spLocks noChangeArrowheads="1"/>
          </p:cNvSpPr>
          <p:nvPr/>
        </p:nvSpPr>
        <p:spPr bwMode="auto">
          <a:xfrm>
            <a:off x="8249126" y="4647322"/>
            <a:ext cx="3769495" cy="236860"/>
          </a:xfrm>
          <a:prstGeom prst="rect">
            <a:avLst/>
          </a:prstGeom>
          <a:noFill/>
          <a:ln w="9525">
            <a:noFill/>
            <a:miter lim="800000"/>
            <a:headEnd/>
            <a:tailEnd/>
          </a:ln>
          <a:effectLst/>
        </p:spPr>
        <p:txBody>
          <a:bodyPr wrap="square" lIns="0" tIns="0" rIns="0" bIns="0">
            <a:spAutoFit/>
          </a:bodyPr>
          <a:lstStyle/>
          <a:p>
            <a:pPr>
              <a:lnSpc>
                <a:spcPct val="95000"/>
              </a:lnSpc>
            </a:pPr>
            <a:r>
              <a:rPr lang="en-US" sz="1620" dirty="0">
                <a:solidFill>
                  <a:srgbClr val="FF0000"/>
                </a:solidFill>
                <a:latin typeface="Arial Black" pitchFamily="34" charset="0"/>
              </a:rPr>
              <a:t>Fine</a:t>
            </a:r>
            <a:r>
              <a:rPr lang="en-US" sz="1440" dirty="0">
                <a:solidFill>
                  <a:srgbClr val="FF0000"/>
                </a:solidFill>
                <a:latin typeface="Arial Black" pitchFamily="34" charset="0"/>
              </a:rPr>
              <a:t> </a:t>
            </a:r>
            <a:r>
              <a:rPr lang="en-US" sz="1620" dirty="0">
                <a:solidFill>
                  <a:srgbClr val="FF0000"/>
                </a:solidFill>
                <a:latin typeface="Arial Black" pitchFamily="34" charset="0"/>
              </a:rPr>
              <a:t>Focus adjustment knob </a:t>
            </a:r>
          </a:p>
        </p:txBody>
      </p:sp>
      <p:sp>
        <p:nvSpPr>
          <p:cNvPr id="13326" name="Text Box 14"/>
          <p:cNvSpPr txBox="1">
            <a:spLocks noChangeArrowheads="1"/>
          </p:cNvSpPr>
          <p:nvPr/>
        </p:nvSpPr>
        <p:spPr bwMode="auto">
          <a:xfrm>
            <a:off x="8193405" y="5379244"/>
            <a:ext cx="740093" cy="236860"/>
          </a:xfrm>
          <a:prstGeom prst="rect">
            <a:avLst/>
          </a:prstGeom>
          <a:noFill/>
          <a:ln w="9525">
            <a:noFill/>
            <a:miter lim="800000"/>
            <a:headEnd/>
            <a:tailEnd/>
          </a:ln>
          <a:effectLst/>
        </p:spPr>
        <p:txBody>
          <a:bodyPr lIns="0" tIns="0" rIns="0" bIns="0">
            <a:spAutoFit/>
          </a:bodyPr>
          <a:lstStyle/>
          <a:p>
            <a:pPr>
              <a:lnSpc>
                <a:spcPct val="95000"/>
              </a:lnSpc>
            </a:pPr>
            <a:r>
              <a:rPr lang="en-US" sz="1620" dirty="0">
                <a:solidFill>
                  <a:srgbClr val="FF0000"/>
                </a:solidFill>
                <a:latin typeface="Arial Black" pitchFamily="34" charset="0"/>
              </a:rPr>
              <a:t>Base</a:t>
            </a:r>
          </a:p>
        </p:txBody>
      </p:sp>
      <p:sp>
        <p:nvSpPr>
          <p:cNvPr id="13327" name="Text Box 15"/>
          <p:cNvSpPr txBox="1">
            <a:spLocks noChangeArrowheads="1"/>
          </p:cNvSpPr>
          <p:nvPr/>
        </p:nvSpPr>
        <p:spPr bwMode="auto">
          <a:xfrm>
            <a:off x="3392805" y="4540568"/>
            <a:ext cx="1381602" cy="236860"/>
          </a:xfrm>
          <a:prstGeom prst="rect">
            <a:avLst/>
          </a:prstGeom>
          <a:noFill/>
          <a:ln w="9525">
            <a:noFill/>
            <a:miter lim="800000"/>
            <a:headEnd/>
            <a:tailEnd/>
          </a:ln>
          <a:effectLst/>
        </p:spPr>
        <p:txBody>
          <a:bodyPr lIns="0" tIns="0" rIns="0" bIns="0">
            <a:spAutoFit/>
          </a:bodyPr>
          <a:lstStyle/>
          <a:p>
            <a:pPr>
              <a:lnSpc>
                <a:spcPct val="95000"/>
              </a:lnSpc>
            </a:pPr>
            <a:r>
              <a:rPr lang="en-US" sz="1620" dirty="0">
                <a:solidFill>
                  <a:srgbClr val="FF0000"/>
                </a:solidFill>
                <a:latin typeface="Arial Black" pitchFamily="34" charset="0"/>
              </a:rPr>
              <a:t>Diaphragm</a:t>
            </a:r>
          </a:p>
        </p:txBody>
      </p:sp>
      <p:sp>
        <p:nvSpPr>
          <p:cNvPr id="13328" name="Text Box 16"/>
          <p:cNvSpPr txBox="1">
            <a:spLocks noChangeArrowheads="1"/>
          </p:cNvSpPr>
          <p:nvPr/>
        </p:nvSpPr>
        <p:spPr bwMode="auto">
          <a:xfrm>
            <a:off x="4154329" y="4922044"/>
            <a:ext cx="828675" cy="236860"/>
          </a:xfrm>
          <a:prstGeom prst="rect">
            <a:avLst/>
          </a:prstGeom>
          <a:noFill/>
          <a:ln w="9525">
            <a:noFill/>
            <a:miter lim="800000"/>
            <a:headEnd/>
            <a:tailEnd/>
          </a:ln>
          <a:effectLst/>
        </p:spPr>
        <p:txBody>
          <a:bodyPr lIns="0" tIns="0" rIns="0" bIns="0">
            <a:spAutoFit/>
          </a:bodyPr>
          <a:lstStyle/>
          <a:p>
            <a:pPr>
              <a:lnSpc>
                <a:spcPct val="95000"/>
              </a:lnSpc>
            </a:pPr>
            <a:r>
              <a:rPr lang="en-US" sz="1620" dirty="0">
                <a:solidFill>
                  <a:srgbClr val="FF0000"/>
                </a:solidFill>
                <a:latin typeface="Arial Black" pitchFamily="34" charset="0"/>
              </a:rPr>
              <a:t>Light</a:t>
            </a:r>
          </a:p>
        </p:txBody>
      </p:sp>
      <p:graphicFrame>
        <p:nvGraphicFramePr>
          <p:cNvPr id="2" name="Table 1">
            <a:extLst>
              <a:ext uri="{FF2B5EF4-FFF2-40B4-BE49-F238E27FC236}">
                <a16:creationId xmlns:a16="http://schemas.microsoft.com/office/drawing/2014/main" id="{35C12D4F-C62C-8DE8-7189-65A4FC2E31AF}"/>
              </a:ext>
            </a:extLst>
          </p:cNvPr>
          <p:cNvGraphicFramePr>
            <a:graphicFrameLocks noGrp="1"/>
          </p:cNvGraphicFramePr>
          <p:nvPr>
            <p:extLst>
              <p:ext uri="{D42A27DB-BD31-4B8C-83A1-F6EECF244321}">
                <p14:modId xmlns:p14="http://schemas.microsoft.com/office/powerpoint/2010/main" val="2113230570"/>
              </p:ext>
            </p:extLst>
          </p:nvPr>
        </p:nvGraphicFramePr>
        <p:xfrm>
          <a:off x="3785953" y="408732"/>
          <a:ext cx="6000750" cy="609600"/>
        </p:xfrm>
        <a:graphic>
          <a:graphicData uri="http://schemas.openxmlformats.org/drawingml/2006/table">
            <a:tbl>
              <a:tblPr/>
              <a:tblGrid>
                <a:gridCol w="6000750">
                  <a:extLst>
                    <a:ext uri="{9D8B030D-6E8A-4147-A177-3AD203B41FA5}">
                      <a16:colId xmlns:a16="http://schemas.microsoft.com/office/drawing/2014/main" val="2115241005"/>
                    </a:ext>
                  </a:extLst>
                </a:gridCol>
              </a:tblGrid>
              <a:tr h="0">
                <a:tc>
                  <a:txBody>
                    <a:bodyPr/>
                    <a:lstStyle/>
                    <a:p>
                      <a:pPr algn="ctr" fontAlgn="ctr"/>
                      <a:r>
                        <a:rPr lang="en-US" sz="4000" b="1" dirty="0">
                          <a:solidFill>
                            <a:srgbClr val="0068D3"/>
                          </a:solidFill>
                          <a:effectLst/>
                          <a:latin typeface="Times New Roman" panose="02020603050405020304" pitchFamily="18" charset="0"/>
                          <a:cs typeface="Times New Roman" panose="02020603050405020304" pitchFamily="18" charset="0"/>
                        </a:rPr>
                        <a:t>Optical Microscope</a:t>
                      </a:r>
                    </a:p>
                  </a:txBody>
                  <a:tcPr marL="0" marR="0" marT="0" marB="0" anchor="ctr">
                    <a:lnL>
                      <a:noFill/>
                    </a:lnL>
                    <a:lnR>
                      <a:noFill/>
                    </a:lnR>
                    <a:lnT>
                      <a:noFill/>
                    </a:lnT>
                    <a:lnB>
                      <a:noFill/>
                    </a:lnB>
                    <a:noFill/>
                  </a:tcPr>
                </a:tc>
                <a:extLst>
                  <a:ext uri="{0D108BD9-81ED-4DB2-BD59-A6C34878D82A}">
                    <a16:rowId xmlns:a16="http://schemas.microsoft.com/office/drawing/2014/main" val="3772625490"/>
                  </a:ext>
                </a:extLst>
              </a:tr>
            </a:tbl>
          </a:graphicData>
        </a:graphic>
      </p:graphicFrame>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E10-4C7A-C2A9-349B-366A2388BC02}"/>
              </a:ext>
            </a:extLst>
          </p:cNvPr>
          <p:cNvSpPr>
            <a:spLocks noGrp="1"/>
          </p:cNvSpPr>
          <p:nvPr>
            <p:ph type="title"/>
          </p:nvPr>
        </p:nvSpPr>
        <p:spPr>
          <a:xfrm>
            <a:off x="1658026" y="444500"/>
            <a:ext cx="9785349" cy="1041400"/>
          </a:xfrm>
        </p:spPr>
        <p:txBody>
          <a:bodyPr>
            <a:noAutofit/>
          </a:bodyPr>
          <a:lstStyle/>
          <a:p>
            <a:pPr algn="ctr"/>
            <a:r>
              <a:rPr lang="en-US" sz="4000" b="1" dirty="0">
                <a:solidFill>
                  <a:srgbClr val="0068D3"/>
                </a:solidFill>
                <a:latin typeface="Times New Roman" panose="02020603050405020304" pitchFamily="18" charset="0"/>
                <a:cs typeface="Times New Roman" panose="02020603050405020304" pitchFamily="18" charset="0"/>
              </a:rPr>
              <a:t>Components of </a:t>
            </a:r>
            <a:r>
              <a:rPr lang="en-US" sz="4000" b="1" dirty="0">
                <a:solidFill>
                  <a:srgbClr val="0068D3"/>
                </a:solidFill>
                <a:effectLst/>
                <a:latin typeface="Times New Roman" panose="02020603050405020304" pitchFamily="18" charset="0"/>
                <a:cs typeface="Times New Roman" panose="02020603050405020304" pitchFamily="18" charset="0"/>
              </a:rPr>
              <a:t>Microscope</a:t>
            </a:r>
            <a:br>
              <a:rPr lang="en-US" sz="4000" b="1" dirty="0">
                <a:solidFill>
                  <a:srgbClr val="0068D3"/>
                </a:solidFill>
                <a:effectLst/>
                <a:latin typeface="Times New Roman" panose="02020603050405020304" pitchFamily="18" charset="0"/>
                <a:cs typeface="Times New Roman" panose="02020603050405020304" pitchFamily="18" charset="0"/>
              </a:rPr>
            </a:br>
            <a:endParaRPr lang="en-US" sz="4000" b="1" dirty="0"/>
          </a:p>
        </p:txBody>
      </p:sp>
      <p:sp>
        <p:nvSpPr>
          <p:cNvPr id="3" name="Content Placeholder 2">
            <a:extLst>
              <a:ext uri="{FF2B5EF4-FFF2-40B4-BE49-F238E27FC236}">
                <a16:creationId xmlns:a16="http://schemas.microsoft.com/office/drawing/2014/main" id="{C92077E5-0D27-97D5-9B7E-3F0A331D61C2}"/>
              </a:ext>
            </a:extLst>
          </p:cNvPr>
          <p:cNvSpPr>
            <a:spLocks noGrp="1"/>
          </p:cNvSpPr>
          <p:nvPr>
            <p:ph idx="1"/>
          </p:nvPr>
        </p:nvSpPr>
        <p:spPr>
          <a:xfrm>
            <a:off x="1244183" y="1054100"/>
            <a:ext cx="10613036" cy="6007100"/>
          </a:xfrm>
        </p:spPr>
        <p:txBody>
          <a:bodyPr>
            <a:normAutofit fontScale="92500" lnSpcReduction="10000"/>
          </a:bodyPr>
          <a:lstStyle/>
          <a:p>
            <a:pPr marL="514350" indent="-514350" algn="just">
              <a:buFont typeface="+mj-lt"/>
              <a:buAutoNum type="arabicPeriod"/>
            </a:pPr>
            <a:r>
              <a:rPr lang="en-US" sz="3000" b="0" i="0" dirty="0">
                <a:solidFill>
                  <a:schemeClr val="tx2"/>
                </a:solidFill>
                <a:effectLst/>
                <a:latin typeface="Times New Roman" panose="02020603050405020304" pitchFamily="18" charset="0"/>
                <a:cs typeface="Times New Roman" panose="02020603050405020304" pitchFamily="18" charset="0"/>
              </a:rPr>
              <a:t> </a:t>
            </a:r>
            <a:r>
              <a:rPr lang="en-US" sz="3000" dirty="0">
                <a:solidFill>
                  <a:schemeClr val="tx2"/>
                </a:solidFill>
                <a:effectLst/>
                <a:latin typeface="Times New Roman" panose="02020603050405020304" pitchFamily="18" charset="0"/>
                <a:cs typeface="Times New Roman" panose="02020603050405020304" pitchFamily="18" charset="0"/>
              </a:rPr>
              <a:t>Eyepiece (ocular lens).</a:t>
            </a:r>
          </a:p>
          <a:p>
            <a:pPr marL="514350" indent="-514350" algn="just">
              <a:buFont typeface="+mj-lt"/>
              <a:buAutoNum type="arabicPeriod"/>
            </a:pPr>
            <a:r>
              <a:rPr lang="en-US" sz="3000" dirty="0">
                <a:solidFill>
                  <a:schemeClr val="tx2"/>
                </a:solidFill>
                <a:latin typeface="Times New Roman" panose="02020603050405020304" pitchFamily="18" charset="0"/>
                <a:cs typeface="Times New Roman" panose="02020603050405020304" pitchFamily="18" charset="0"/>
              </a:rPr>
              <a:t> Body tube.</a:t>
            </a:r>
          </a:p>
          <a:p>
            <a:pPr marL="514350" indent="-514350" algn="just">
              <a:buFont typeface="+mj-lt"/>
              <a:buAutoNum type="arabicPeriod"/>
            </a:pPr>
            <a:r>
              <a:rPr lang="en-US" sz="3000" dirty="0">
                <a:solidFill>
                  <a:schemeClr val="tx2"/>
                </a:solidFill>
                <a:latin typeface="Times New Roman" panose="02020603050405020304" pitchFamily="18" charset="0"/>
                <a:cs typeface="Times New Roman" panose="02020603050405020304" pitchFamily="18" charset="0"/>
              </a:rPr>
              <a:t> Nosepiece.</a:t>
            </a:r>
          </a:p>
          <a:p>
            <a:pPr marL="514350" indent="-514350" algn="just">
              <a:buFont typeface="+mj-lt"/>
              <a:buAutoNum type="arabicPeriod"/>
            </a:pPr>
            <a:r>
              <a:rPr lang="en-US" sz="3000" dirty="0">
                <a:solidFill>
                  <a:schemeClr val="tx2"/>
                </a:solidFill>
                <a:latin typeface="Times New Roman" panose="02020603050405020304" pitchFamily="18" charset="0"/>
                <a:cs typeface="Times New Roman" panose="02020603050405020304" pitchFamily="18" charset="0"/>
              </a:rPr>
              <a:t>Arm.</a:t>
            </a:r>
          </a:p>
          <a:p>
            <a:pPr marL="514350" indent="-514350" algn="just">
              <a:buFont typeface="+mj-lt"/>
              <a:buAutoNum type="arabicPeriod"/>
            </a:pPr>
            <a:r>
              <a:rPr lang="en-US" sz="3000" dirty="0">
                <a:solidFill>
                  <a:schemeClr val="tx2"/>
                </a:solidFill>
                <a:latin typeface="Times New Roman" panose="02020603050405020304" pitchFamily="18" charset="0"/>
                <a:cs typeface="Times New Roman" panose="02020603050405020304" pitchFamily="18" charset="0"/>
              </a:rPr>
              <a:t>Objective Lens.</a:t>
            </a:r>
          </a:p>
          <a:p>
            <a:pPr marL="514350" indent="-514350" algn="just">
              <a:buFont typeface="+mj-lt"/>
              <a:buAutoNum type="arabicPeriod"/>
            </a:pPr>
            <a:r>
              <a:rPr lang="en-US" sz="3000" dirty="0">
                <a:solidFill>
                  <a:schemeClr val="tx2"/>
                </a:solidFill>
                <a:latin typeface="Times New Roman" panose="02020603050405020304" pitchFamily="18" charset="0"/>
                <a:cs typeface="Times New Roman" panose="02020603050405020304" pitchFamily="18" charset="0"/>
              </a:rPr>
              <a:t>Stage.</a:t>
            </a:r>
          </a:p>
          <a:p>
            <a:pPr marL="514350" indent="-514350" algn="just">
              <a:buFont typeface="+mj-lt"/>
              <a:buAutoNum type="arabicPeriod"/>
            </a:pPr>
            <a:r>
              <a:rPr lang="en-US" sz="3000" dirty="0">
                <a:solidFill>
                  <a:schemeClr val="tx2"/>
                </a:solidFill>
                <a:latin typeface="Times New Roman" panose="02020603050405020304" pitchFamily="18" charset="0"/>
                <a:cs typeface="Times New Roman" panose="02020603050405020304" pitchFamily="18" charset="0"/>
              </a:rPr>
              <a:t>Stage Clips</a:t>
            </a:r>
          </a:p>
          <a:p>
            <a:pPr marL="514350" indent="-514350" algn="just">
              <a:buFont typeface="+mj-lt"/>
              <a:buAutoNum type="arabicPeriod"/>
            </a:pPr>
            <a:r>
              <a:rPr lang="en-US" sz="3000" dirty="0">
                <a:solidFill>
                  <a:schemeClr val="tx2"/>
                </a:solidFill>
                <a:latin typeface="Times New Roman" panose="02020603050405020304" pitchFamily="18" charset="0"/>
                <a:cs typeface="Times New Roman" panose="02020603050405020304" pitchFamily="18" charset="0"/>
              </a:rPr>
              <a:t>Focus  adjustment knob</a:t>
            </a:r>
          </a:p>
          <a:p>
            <a:pPr marL="514350" indent="-514350" algn="just">
              <a:buFont typeface="+mj-lt"/>
              <a:buAutoNum type="arabicPeriod"/>
            </a:pPr>
            <a:r>
              <a:rPr lang="en-US" sz="3000" dirty="0">
                <a:solidFill>
                  <a:schemeClr val="tx2"/>
                </a:solidFill>
                <a:latin typeface="Times New Roman" panose="02020603050405020304" pitchFamily="18" charset="0"/>
                <a:cs typeface="Times New Roman" panose="02020603050405020304" pitchFamily="18" charset="0"/>
              </a:rPr>
              <a:t>Diaphragm</a:t>
            </a:r>
          </a:p>
          <a:p>
            <a:pPr marL="514350" indent="-514350" algn="just">
              <a:buFont typeface="+mj-lt"/>
              <a:buAutoNum type="arabicPeriod"/>
            </a:pPr>
            <a:r>
              <a:rPr lang="en-US" sz="3000" dirty="0">
                <a:solidFill>
                  <a:schemeClr val="tx2"/>
                </a:solidFill>
                <a:latin typeface="Times New Roman" panose="02020603050405020304" pitchFamily="18" charset="0"/>
                <a:cs typeface="Times New Roman" panose="02020603050405020304" pitchFamily="18" charset="0"/>
              </a:rPr>
              <a:t>Light</a:t>
            </a:r>
          </a:p>
          <a:p>
            <a:pPr marL="514350" indent="-514350" algn="just">
              <a:buFont typeface="+mj-lt"/>
              <a:buAutoNum type="arabicPeriod"/>
            </a:pPr>
            <a:r>
              <a:rPr lang="en-US" sz="3000" dirty="0">
                <a:solidFill>
                  <a:schemeClr val="tx2"/>
                </a:solidFill>
                <a:latin typeface="Times New Roman" panose="02020603050405020304" pitchFamily="18" charset="0"/>
                <a:cs typeface="Times New Roman" panose="02020603050405020304" pitchFamily="18" charset="0"/>
              </a:rPr>
              <a:t>Base</a:t>
            </a: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dirty="0">
              <a:solidFill>
                <a:schemeClr val="tx2"/>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dirty="0">
              <a:solidFill>
                <a:schemeClr val="tx2"/>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dirty="0">
              <a:solidFill>
                <a:schemeClr val="tx2"/>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dirty="0">
              <a:solidFill>
                <a:schemeClr val="tx2"/>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dirty="0">
              <a:solidFill>
                <a:schemeClr val="tx2"/>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dirty="0">
              <a:solidFill>
                <a:schemeClr val="tx2"/>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dirty="0">
              <a:solidFill>
                <a:schemeClr val="tx2"/>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dirty="0">
              <a:solidFill>
                <a:schemeClr val="tx2"/>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b="1" dirty="0">
              <a:solidFill>
                <a:srgbClr val="FF0000"/>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432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6ED0-9536-E91C-9D6C-F1B09F8CC2F2}"/>
              </a:ext>
            </a:extLst>
          </p:cNvPr>
          <p:cNvSpPr>
            <a:spLocks noGrp="1"/>
          </p:cNvSpPr>
          <p:nvPr>
            <p:ph type="title"/>
          </p:nvPr>
        </p:nvSpPr>
        <p:spPr>
          <a:xfrm>
            <a:off x="1593852" y="177802"/>
            <a:ext cx="9785349" cy="798640"/>
          </a:xfrm>
        </p:spPr>
        <p:txBody>
          <a:bodyPr>
            <a:noAutofit/>
          </a:bodyPr>
          <a:lstStyle/>
          <a:p>
            <a:pPr algn="ctr"/>
            <a:r>
              <a:rPr lang="en-US" sz="4000" b="1" dirty="0">
                <a:solidFill>
                  <a:srgbClr val="0068D3"/>
                </a:solidFill>
                <a:latin typeface="Times New Roman" panose="02020603050405020304" pitchFamily="18" charset="0"/>
                <a:cs typeface="Times New Roman" panose="02020603050405020304" pitchFamily="18" charset="0"/>
              </a:rPr>
              <a:t>Eyepiece</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83792B0-05CA-298C-36FA-B66C1804A1DE}"/>
              </a:ext>
            </a:extLst>
          </p:cNvPr>
          <p:cNvSpPr>
            <a:spLocks noGrp="1"/>
          </p:cNvSpPr>
          <p:nvPr>
            <p:ph idx="1"/>
          </p:nvPr>
        </p:nvSpPr>
        <p:spPr>
          <a:xfrm>
            <a:off x="1229193" y="1154243"/>
            <a:ext cx="10598045" cy="5525956"/>
          </a:xfrm>
        </p:spPr>
        <p:txBody>
          <a:bodyPr>
            <a:noAutofit/>
          </a:bodyPr>
          <a:lstStyle/>
          <a:p>
            <a:pPr marL="0" indent="0" algn="just">
              <a:buNone/>
            </a:pPr>
            <a:r>
              <a:rPr lang="en-US" b="1" i="0" dirty="0">
                <a:solidFill>
                  <a:srgbClr val="FF0000"/>
                </a:solidFill>
                <a:effectLst/>
                <a:latin typeface="Times New Roman" panose="02020603050405020304" pitchFamily="18" charset="0"/>
                <a:cs typeface="Times New Roman" panose="02020603050405020304" pitchFamily="18" charset="0"/>
              </a:rPr>
              <a:t>Eyepiece (ocular lens): </a:t>
            </a:r>
            <a:r>
              <a:rPr lang="en-US" b="0" i="0" dirty="0">
                <a:solidFill>
                  <a:schemeClr val="tx2"/>
                </a:solidFill>
                <a:effectLst/>
                <a:latin typeface="Times New Roman" panose="02020603050405020304" pitchFamily="18" charset="0"/>
                <a:cs typeface="Times New Roman" panose="02020603050405020304" pitchFamily="18" charset="0"/>
              </a:rPr>
              <a:t>is a cylinder containing two or more lenses; its function is to bring the image into focus for the eye. The eyepiece is inserted into the top end of the body tube. Eyepieces are interchangeable and many different eyepieces can be inserted with different degrees of magnification. Typical magnification values for eyepieces include </a:t>
            </a:r>
            <a:r>
              <a:rPr lang="en-US" b="0" i="0" dirty="0">
                <a:solidFill>
                  <a:srgbClr val="FF0000"/>
                </a:solidFill>
                <a:effectLst/>
                <a:latin typeface="Times New Roman" panose="02020603050405020304" pitchFamily="18" charset="0"/>
                <a:cs typeface="Times New Roman" panose="02020603050405020304" pitchFamily="18" charset="0"/>
              </a:rPr>
              <a:t>5×, 10× </a:t>
            </a:r>
            <a:r>
              <a:rPr lang="en-US" b="0" i="0" dirty="0">
                <a:solidFill>
                  <a:schemeClr val="tx2"/>
                </a:solidFill>
                <a:effectLst/>
                <a:latin typeface="Times New Roman" panose="02020603050405020304" pitchFamily="18" charset="0"/>
                <a:cs typeface="Times New Roman" panose="02020603050405020304" pitchFamily="18" charset="0"/>
              </a:rPr>
              <a:t>(the most common), 15× and 20×. </a:t>
            </a:r>
            <a:endParaRPr lang="ar-IQ" b="0" i="0" dirty="0">
              <a:solidFill>
                <a:schemeClr val="tx2"/>
              </a:solidFill>
              <a:effectLst/>
              <a:latin typeface="Times New Roman" panose="02020603050405020304" pitchFamily="18" charset="0"/>
              <a:cs typeface="Times New Roman" panose="02020603050405020304" pitchFamily="18" charset="0"/>
            </a:endParaRPr>
          </a:p>
          <a:p>
            <a:pPr marL="0" indent="0" algn="just">
              <a:buNone/>
            </a:pPr>
            <a:r>
              <a:rPr lang="en-US" b="0" i="0" dirty="0">
                <a:solidFill>
                  <a:schemeClr val="tx2"/>
                </a:solidFill>
                <a:effectLst/>
                <a:latin typeface="Times New Roman" panose="02020603050405020304" pitchFamily="18" charset="0"/>
                <a:cs typeface="Times New Roman" panose="02020603050405020304" pitchFamily="18" charset="0"/>
              </a:rPr>
              <a:t> </a:t>
            </a:r>
            <a:endParaRPr lang="en-US" dirty="0">
              <a:solidFill>
                <a:schemeClr val="tx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6E2C115-8F72-CC40-C85F-5E9942377AEE}"/>
              </a:ext>
            </a:extLst>
          </p:cNvPr>
          <p:cNvPicPr>
            <a:picLocks noChangeAspect="1"/>
          </p:cNvPicPr>
          <p:nvPr/>
        </p:nvPicPr>
        <p:blipFill>
          <a:blip r:embed="rId2"/>
          <a:stretch>
            <a:fillRect/>
          </a:stretch>
        </p:blipFill>
        <p:spPr>
          <a:xfrm>
            <a:off x="1928112" y="3554749"/>
            <a:ext cx="3303455" cy="3125449"/>
          </a:xfrm>
          <a:prstGeom prst="rect">
            <a:avLst/>
          </a:prstGeom>
        </p:spPr>
      </p:pic>
      <p:pic>
        <p:nvPicPr>
          <p:cNvPr id="5" name="Picture 4" descr="14001-049-I01">
            <a:extLst>
              <a:ext uri="{FF2B5EF4-FFF2-40B4-BE49-F238E27FC236}">
                <a16:creationId xmlns:a16="http://schemas.microsoft.com/office/drawing/2014/main" id="{4838322D-D8B2-BFBF-9E9A-DA6D6D3DB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23492" y="3429000"/>
            <a:ext cx="2562225" cy="3429000"/>
          </a:xfrm>
          <a:prstGeom prst="rect">
            <a:avLst/>
          </a:prstGeom>
        </p:spPr>
      </p:pic>
      <p:cxnSp>
        <p:nvCxnSpPr>
          <p:cNvPr id="7" name="Straight Arrow Connector 6">
            <a:extLst>
              <a:ext uri="{FF2B5EF4-FFF2-40B4-BE49-F238E27FC236}">
                <a16:creationId xmlns:a16="http://schemas.microsoft.com/office/drawing/2014/main" id="{B586819A-DE3D-A1AF-CDED-3E82A0C3663D}"/>
              </a:ext>
            </a:extLst>
          </p:cNvPr>
          <p:cNvCxnSpPr/>
          <p:nvPr/>
        </p:nvCxnSpPr>
        <p:spPr>
          <a:xfrm flipH="1">
            <a:off x="8801908" y="3685736"/>
            <a:ext cx="116761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806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9F57-163A-8A2E-541B-2C8D2619141B}"/>
              </a:ext>
            </a:extLst>
          </p:cNvPr>
          <p:cNvSpPr>
            <a:spLocks noGrp="1"/>
          </p:cNvSpPr>
          <p:nvPr>
            <p:ph type="title"/>
          </p:nvPr>
        </p:nvSpPr>
        <p:spPr>
          <a:xfrm>
            <a:off x="1694665" y="355602"/>
            <a:ext cx="9785349" cy="1239837"/>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Body tube</a:t>
            </a:r>
            <a:br>
              <a:rPr lang="en-US" sz="4000" b="1" i="0" dirty="0">
                <a:solidFill>
                  <a:srgbClr val="0068D3"/>
                </a:solidFill>
                <a:effectLst/>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434CC546-2B8F-0E86-AA8B-A3E9313066BC}"/>
              </a:ext>
            </a:extLst>
          </p:cNvPr>
          <p:cNvSpPr>
            <a:spLocks noGrp="1"/>
          </p:cNvSpPr>
          <p:nvPr>
            <p:ph idx="1"/>
          </p:nvPr>
        </p:nvSpPr>
        <p:spPr>
          <a:xfrm>
            <a:off x="1452340" y="1595439"/>
            <a:ext cx="5703920" cy="5262561"/>
          </a:xfrm>
        </p:spPr>
        <p:txBody>
          <a:bodyPr/>
          <a:lstStyle/>
          <a:p>
            <a:pPr algn="just">
              <a:buFont typeface="Wingdings" panose="05000000000000000000" pitchFamily="2" charset="2"/>
              <a:buChar char="Ø"/>
            </a:pPr>
            <a:r>
              <a:rPr lang="ar-IQ"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The microscope body tube separates the objective and the eyepiece and assures continuous alignment of the optics.</a:t>
            </a: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The microscope tube is attached on top of the arm. </a:t>
            </a: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It can be of the monocular or binocular type. It supports the eye-piece on the upper end.</a:t>
            </a:r>
          </a:p>
          <a:p>
            <a:pPr algn="just">
              <a:buFont typeface="Wingdings" panose="05000000000000000000" pitchFamily="2" charset="2"/>
              <a:buChar char="Ø"/>
            </a:pPr>
            <a:endParaRPr lang="ar-IQ" b="0" i="0" dirty="0">
              <a:solidFill>
                <a:schemeClr val="tx2"/>
              </a:solidFill>
              <a:effectLst/>
              <a:latin typeface="Times New Roman" panose="02020603050405020304" pitchFamily="18" charset="0"/>
              <a:cs typeface="Times New Roman" panose="02020603050405020304" pitchFamily="18" charset="0"/>
            </a:endParaRP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pic>
        <p:nvPicPr>
          <p:cNvPr id="3" name="Picture 2" descr="14001-049-I01">
            <a:extLst>
              <a:ext uri="{FF2B5EF4-FFF2-40B4-BE49-F238E27FC236}">
                <a16:creationId xmlns:a16="http://schemas.microsoft.com/office/drawing/2014/main" id="{A96B15F3-4C3A-DC14-1797-128BBA458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97560" y="1989137"/>
            <a:ext cx="2562225" cy="3429000"/>
          </a:xfrm>
          <a:prstGeom prst="rect">
            <a:avLst/>
          </a:prstGeom>
        </p:spPr>
      </p:pic>
      <p:cxnSp>
        <p:nvCxnSpPr>
          <p:cNvPr id="4" name="Straight Arrow Connector 3">
            <a:extLst>
              <a:ext uri="{FF2B5EF4-FFF2-40B4-BE49-F238E27FC236}">
                <a16:creationId xmlns:a16="http://schemas.microsoft.com/office/drawing/2014/main" id="{A397F0C6-E6A7-6E31-B9A6-8A0D21EC42DA}"/>
              </a:ext>
            </a:extLst>
          </p:cNvPr>
          <p:cNvCxnSpPr/>
          <p:nvPr/>
        </p:nvCxnSpPr>
        <p:spPr>
          <a:xfrm flipH="1">
            <a:off x="9033467" y="2635152"/>
            <a:ext cx="116761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9940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DAF5-93DF-817D-8522-6EDC9A027E96}"/>
              </a:ext>
            </a:extLst>
          </p:cNvPr>
          <p:cNvSpPr>
            <a:spLocks noGrp="1"/>
          </p:cNvSpPr>
          <p:nvPr>
            <p:ph type="title"/>
          </p:nvPr>
        </p:nvSpPr>
        <p:spPr>
          <a:xfrm>
            <a:off x="1593852" y="177801"/>
            <a:ext cx="9785349" cy="933547"/>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Nosepiece</a:t>
            </a:r>
            <a:endParaRPr lang="en-US" sz="4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A3A8EB7-8238-3C3C-6165-39F7F52F8681}"/>
              </a:ext>
            </a:extLst>
          </p:cNvPr>
          <p:cNvSpPr txBox="1"/>
          <p:nvPr/>
        </p:nvSpPr>
        <p:spPr>
          <a:xfrm>
            <a:off x="1231828" y="1208847"/>
            <a:ext cx="6279859" cy="6124754"/>
          </a:xfrm>
          <a:prstGeom prst="rect">
            <a:avLst/>
          </a:prstGeom>
          <a:noFill/>
        </p:spPr>
        <p:txBody>
          <a:bodyPr wrap="square">
            <a:spAutoFit/>
          </a:bodyPr>
          <a:lstStyle/>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Nosepiece or objective turret, revolver, or revolving nose piece:  is the part that holds the set of objective lenses.</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 nose-piece is attached under the arm of the microscope tube</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It allows the user to switch between objective lenses.</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 objectives are arranged in sequential order of their magnifying power, from lower to higher. </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This helps to prevent the immersion oil from getting onto the intermediate objectives.</a:t>
            </a:r>
          </a:p>
          <a:p>
            <a:pPr marL="457200" indent="-457200" algn="just">
              <a:buFont typeface="Wingdings" panose="05000000000000000000" pitchFamily="2" charset="2"/>
              <a:buChar char="Ø"/>
            </a:pPr>
            <a:endParaRPr lang="en-US" sz="2800" dirty="0">
              <a:solidFill>
                <a:schemeClr val="tx2"/>
              </a:solidFill>
              <a:latin typeface="Times New Roman" panose="02020603050405020304" pitchFamily="18" charset="0"/>
              <a:cs typeface="Times New Roman" panose="02020603050405020304" pitchFamily="18" charset="0"/>
            </a:endParaRPr>
          </a:p>
        </p:txBody>
      </p:sp>
      <p:pic>
        <p:nvPicPr>
          <p:cNvPr id="5" name="Content Placeholder 4" descr="14001-049-I01">
            <a:extLst>
              <a:ext uri="{FF2B5EF4-FFF2-40B4-BE49-F238E27FC236}">
                <a16:creationId xmlns:a16="http://schemas.microsoft.com/office/drawing/2014/main" id="{B08F2C6B-65C9-78D8-1DE6-47D551DBCF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90560" y="1573823"/>
            <a:ext cx="3202802" cy="3710354"/>
          </a:xfrm>
          <a:prstGeom prst="rect">
            <a:avLst/>
          </a:prstGeom>
        </p:spPr>
      </p:pic>
      <p:cxnSp>
        <p:nvCxnSpPr>
          <p:cNvPr id="6" name="Straight Arrow Connector 5">
            <a:extLst>
              <a:ext uri="{FF2B5EF4-FFF2-40B4-BE49-F238E27FC236}">
                <a16:creationId xmlns:a16="http://schemas.microsoft.com/office/drawing/2014/main" id="{EC2FEE55-42CC-0E9C-5E6B-A27CA070347A}"/>
              </a:ext>
            </a:extLst>
          </p:cNvPr>
          <p:cNvCxnSpPr>
            <a:cxnSpLocks/>
          </p:cNvCxnSpPr>
          <p:nvPr/>
        </p:nvCxnSpPr>
        <p:spPr>
          <a:xfrm>
            <a:off x="7820243" y="2992902"/>
            <a:ext cx="94063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0295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2D95-B98A-8E59-CC1B-4C989C5EC997}"/>
              </a:ext>
            </a:extLst>
          </p:cNvPr>
          <p:cNvSpPr>
            <a:spLocks noGrp="1"/>
          </p:cNvSpPr>
          <p:nvPr>
            <p:ph type="title"/>
          </p:nvPr>
        </p:nvSpPr>
        <p:spPr>
          <a:xfrm>
            <a:off x="1657352" y="371672"/>
            <a:ext cx="9785349" cy="645645"/>
          </a:xfrm>
        </p:spPr>
        <p:txBody>
          <a:bodyPr>
            <a:no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Arm</a:t>
            </a:r>
            <a:endParaRPr lang="en-US" sz="4000" b="1" dirty="0">
              <a:latin typeface="Times New Roman" panose="02020603050405020304" pitchFamily="18" charset="0"/>
              <a:cs typeface="Times New Roman" panose="02020603050405020304" pitchFamily="18" charset="0"/>
            </a:endParaRPr>
          </a:p>
        </p:txBody>
      </p:sp>
      <p:pic>
        <p:nvPicPr>
          <p:cNvPr id="6" name="Picture 4" descr="14001-049-I01">
            <a:extLst>
              <a:ext uri="{FF2B5EF4-FFF2-40B4-BE49-F238E27FC236}">
                <a16:creationId xmlns:a16="http://schemas.microsoft.com/office/drawing/2014/main" id="{D4CF6674-9450-80E0-B2E8-A343EE845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317034" y="1951580"/>
            <a:ext cx="2562225" cy="3657600"/>
          </a:xfrm>
          <a:prstGeom prst="rect">
            <a:avLst/>
          </a:prstGeom>
        </p:spPr>
      </p:pic>
      <p:sp>
        <p:nvSpPr>
          <p:cNvPr id="8" name="Line 5">
            <a:extLst>
              <a:ext uri="{FF2B5EF4-FFF2-40B4-BE49-F238E27FC236}">
                <a16:creationId xmlns:a16="http://schemas.microsoft.com/office/drawing/2014/main" id="{E5D0F462-B7F9-9227-8B67-8A84AEB4F695}"/>
              </a:ext>
            </a:extLst>
          </p:cNvPr>
          <p:cNvSpPr>
            <a:spLocks noChangeShapeType="1"/>
          </p:cNvSpPr>
          <p:nvPr/>
        </p:nvSpPr>
        <p:spPr bwMode="auto">
          <a:xfrm flipH="1">
            <a:off x="10941047" y="2578100"/>
            <a:ext cx="68580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TextBox 9">
            <a:extLst>
              <a:ext uri="{FF2B5EF4-FFF2-40B4-BE49-F238E27FC236}">
                <a16:creationId xmlns:a16="http://schemas.microsoft.com/office/drawing/2014/main" id="{B6674E1A-12F2-3837-31B5-9668C1FD9B83}"/>
              </a:ext>
            </a:extLst>
          </p:cNvPr>
          <p:cNvSpPr txBox="1"/>
          <p:nvPr/>
        </p:nvSpPr>
        <p:spPr>
          <a:xfrm>
            <a:off x="1289053" y="1131617"/>
            <a:ext cx="7775569" cy="5693866"/>
          </a:xfrm>
          <a:prstGeom prst="rect">
            <a:avLst/>
          </a:prstGeom>
          <a:noFill/>
        </p:spPr>
        <p:txBody>
          <a:bodyPr wrap="square">
            <a:spAutoFit/>
          </a:bodyPr>
          <a:lstStyle/>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 whole of the optical assembly is traditionally attached to a rigid arm, which in turn is attached to a robust U-shaped foot to provide the necessary rigidity. The arm angle may be adjustable to allow the viewing angle to be adjusted.</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 frame provides a mounting point for various microscope controls. Normally this will include controls for focusing, typically a large knurled wheel to adjust coarse focus, together with a smaller knurled wheel to control fine focus. Other features may be lamp controls and/or controls for adjusting the condenser.</a:t>
            </a:r>
          </a:p>
        </p:txBody>
      </p:sp>
    </p:spTree>
    <p:extLst>
      <p:ext uri="{BB962C8B-B14F-4D97-AF65-F5344CB8AC3E}">
        <p14:creationId xmlns:p14="http://schemas.microsoft.com/office/powerpoint/2010/main" val="24685433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24078</TotalTime>
  <Words>1437</Words>
  <Application>Microsoft Office PowerPoint</Application>
  <PresentationFormat>Widescreen</PresentationFormat>
  <Paragraphs>123</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Euphemia</vt:lpstr>
      <vt:lpstr>Times New Roman</vt:lpstr>
      <vt:lpstr>Wingdings</vt:lpstr>
      <vt:lpstr>Theme1</vt:lpstr>
      <vt:lpstr>Al-Mustaqbal University. College of Engineering and Engineering Technologies. Biomedical Engineering Department.</vt:lpstr>
      <vt:lpstr>PowerPoint Presentation</vt:lpstr>
      <vt:lpstr>Optical (light)Microscope</vt:lpstr>
      <vt:lpstr>PowerPoint Presentation</vt:lpstr>
      <vt:lpstr>Components of Microscope </vt:lpstr>
      <vt:lpstr>Eyepiece</vt:lpstr>
      <vt:lpstr>Body tube </vt:lpstr>
      <vt:lpstr>Nosepiece</vt:lpstr>
      <vt:lpstr>Arm</vt:lpstr>
      <vt:lpstr>Objective Lens</vt:lpstr>
      <vt:lpstr>Objective Lens</vt:lpstr>
      <vt:lpstr>Objective Lens</vt:lpstr>
      <vt:lpstr>Stage and Stage Clips </vt:lpstr>
      <vt:lpstr>Focus  adjustment knob </vt:lpstr>
      <vt:lpstr>Diaphragm </vt:lpstr>
      <vt:lpstr>Light and Base </vt:lpstr>
      <vt:lpstr>Magnification</vt:lpstr>
      <vt:lpstr>Functioning of the microscope</vt:lpstr>
      <vt:lpstr>Routine Operation of the Microscope</vt:lpstr>
      <vt:lpstr>Routine Operation of the Microscope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zainab</cp:lastModifiedBy>
  <cp:revision>371</cp:revision>
  <dcterms:created xsi:type="dcterms:W3CDTF">2021-10-31T09:31:15Z</dcterms:created>
  <dcterms:modified xsi:type="dcterms:W3CDTF">2024-03-06T08:45:40Z</dcterms:modified>
</cp:coreProperties>
</file>