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7"/>
  </p:notesMasterIdLst>
  <p:handoutMasterIdLst>
    <p:handoutMasterId r:id="rId18"/>
  </p:handoutMasterIdLst>
  <p:sldIdLst>
    <p:sldId id="256" r:id="rId2"/>
    <p:sldId id="432" r:id="rId3"/>
    <p:sldId id="436" r:id="rId4"/>
    <p:sldId id="444" r:id="rId5"/>
    <p:sldId id="437" r:id="rId6"/>
    <p:sldId id="433" r:id="rId7"/>
    <p:sldId id="434" r:id="rId8"/>
    <p:sldId id="435" r:id="rId9"/>
    <p:sldId id="438" r:id="rId10"/>
    <p:sldId id="439" r:id="rId11"/>
    <p:sldId id="440" r:id="rId12"/>
    <p:sldId id="441" r:id="rId13"/>
    <p:sldId id="442" r:id="rId14"/>
    <p:sldId id="443" r:id="rId15"/>
    <p:sldId id="290" r:id="rId16"/>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howGuides="1">
      <p:cViewPr varScale="1">
        <p:scale>
          <a:sx n="108" d="100"/>
          <a:sy n="108" d="100"/>
        </p:scale>
        <p:origin x="52" y="68"/>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DB7646E-8811-423A-9C42-2CBFADA00A96}" type="datetimeFigureOut">
              <a:rPr lang="en-US" smtClean="0"/>
              <a:t>2/11/2025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solidFill>
                  <a:schemeClr val="tx1"/>
                </a:solidFill>
              </a:defRPr>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solidFill>
                  <a:schemeClr val="tx1"/>
                </a:solidFill>
              </a:defRPr>
            </a:lvl1pPr>
          </a:lstStyle>
          <a:p>
            <a:fld id="{D677E230-58DD-43ED-96A1-552DDAB53532}" type="datetimeFigureOut">
              <a:rPr lang="en-US" smtClean="0"/>
              <a:pPr/>
              <a:t>2/11/2025</a:t>
            </a:fld>
            <a:endParaRPr lang="en-US"/>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solidFill>
                  <a:schemeClr val="tx1"/>
                </a:solidFill>
              </a:defRPr>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0A60EEC-589F-8627-7A70-FE668FEBC69C}"/>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grpSp>
        <p:nvGrpSpPr>
          <p:cNvPr id="7" name="Group 6">
            <a:extLst>
              <a:ext uri="{FF2B5EF4-FFF2-40B4-BE49-F238E27FC236}">
                <a16:creationId xmlns:a16="http://schemas.microsoft.com/office/drawing/2014/main" id="{EAB409D9-CB05-C02D-27D4-B48EEFD1AFAF}"/>
              </a:ext>
            </a:extLst>
          </p:cNvPr>
          <p:cNvGrpSpPr/>
          <p:nvPr userDrawn="1"/>
        </p:nvGrpSpPr>
        <p:grpSpPr>
          <a:xfrm>
            <a:off x="9979600" y="121444"/>
            <a:ext cx="2439158" cy="1371600"/>
            <a:chOff x="0" y="0"/>
            <a:chExt cx="1700784" cy="1024128"/>
          </a:xfrm>
        </p:grpSpPr>
        <p:sp>
          <p:nvSpPr>
            <p:cNvPr id="8" name="Rectangle 7">
              <a:extLst>
                <a:ext uri="{FF2B5EF4-FFF2-40B4-BE49-F238E27FC236}">
                  <a16:creationId xmlns:a16="http://schemas.microsoft.com/office/drawing/2014/main" id="{9539E7B7-89AB-D701-8DB8-FF2AB33BA8E9}"/>
                </a:ext>
              </a:extLst>
            </p:cNvPr>
            <p:cNvSpPr/>
            <p:nvPr/>
          </p:nvSpPr>
          <p:spPr>
            <a:xfrm>
              <a:off x="0" y="0"/>
              <a:ext cx="1700784" cy="102412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12">
              <a:extLst>
                <a:ext uri="{FF2B5EF4-FFF2-40B4-BE49-F238E27FC236}">
                  <a16:creationId xmlns:a16="http://schemas.microsoft.com/office/drawing/2014/main" id="{DA8FF8D8-4822-8FE3-A258-A5237BF0DE21}"/>
                </a:ext>
              </a:extLst>
            </p:cNvPr>
            <p:cNvSpPr/>
            <p:nvPr/>
          </p:nvSpPr>
          <p:spPr>
            <a:xfrm>
              <a:off x="0" y="0"/>
              <a:ext cx="1463040" cy="1014984"/>
            </a:xfrm>
            <a:custGeom>
              <a:avLst/>
              <a:gdLst>
                <a:gd name="connsiteX0" fmla="*/ 0 w 1462822"/>
                <a:gd name="connsiteY0" fmla="*/ 0 h 1014481"/>
                <a:gd name="connsiteX1" fmla="*/ 1462822 w 1462822"/>
                <a:gd name="connsiteY1" fmla="*/ 0 h 1014481"/>
                <a:gd name="connsiteX2" fmla="*/ 1462822 w 1462822"/>
                <a:gd name="connsiteY2" fmla="*/ 1014481 h 1014481"/>
                <a:gd name="connsiteX3" fmla="*/ 0 w 1462822"/>
                <a:gd name="connsiteY3" fmla="*/ 1014481 h 1014481"/>
                <a:gd name="connsiteX4" fmla="*/ 0 w 1462822"/>
                <a:gd name="connsiteY4" fmla="*/ 0 h 1014481"/>
                <a:gd name="connsiteX0" fmla="*/ 0 w 1462822"/>
                <a:gd name="connsiteY0" fmla="*/ 0 h 1014481"/>
                <a:gd name="connsiteX1" fmla="*/ 1462822 w 1462822"/>
                <a:gd name="connsiteY1" fmla="*/ 0 h 1014481"/>
                <a:gd name="connsiteX2" fmla="*/ 1462822 w 1462822"/>
                <a:gd name="connsiteY2" fmla="*/ 1014481 h 1014481"/>
                <a:gd name="connsiteX3" fmla="*/ 638269 w 1462822"/>
                <a:gd name="connsiteY3" fmla="*/ 407899 h 1014481"/>
                <a:gd name="connsiteX4" fmla="*/ 0 w 1462822"/>
                <a:gd name="connsiteY4" fmla="*/ 0 h 1014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822" h="1014481">
                  <a:moveTo>
                    <a:pt x="0" y="0"/>
                  </a:moveTo>
                  <a:lnTo>
                    <a:pt x="1462822" y="0"/>
                  </a:lnTo>
                  <a:lnTo>
                    <a:pt x="1462822" y="1014481"/>
                  </a:lnTo>
                  <a:lnTo>
                    <a:pt x="638269" y="4078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a:extLst>
                <a:ext uri="{FF2B5EF4-FFF2-40B4-BE49-F238E27FC236}">
                  <a16:creationId xmlns:a16="http://schemas.microsoft.com/office/drawing/2014/main" id="{2B201BB6-CE50-76AD-F209-90A815548CEC}"/>
                </a:ext>
              </a:extLst>
            </p:cNvPr>
            <p:cNvSpPr/>
            <p:nvPr/>
          </p:nvSpPr>
          <p:spPr>
            <a:xfrm>
              <a:off x="0" y="0"/>
              <a:ext cx="1472184" cy="1024128"/>
            </a:xfrm>
            <a:prstGeom prst="rect">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 name="Rectangle 11">
            <a:extLst>
              <a:ext uri="{FF2B5EF4-FFF2-40B4-BE49-F238E27FC236}">
                <a16:creationId xmlns:a16="http://schemas.microsoft.com/office/drawing/2014/main" id="{DA9B77F2-2391-AD2C-6C9D-D3D120569D90}"/>
              </a:ext>
            </a:extLst>
          </p:cNvPr>
          <p:cNvSpPr/>
          <p:nvPr userDrawn="1"/>
        </p:nvSpPr>
        <p:spPr>
          <a:xfrm>
            <a:off x="111025" y="136668"/>
            <a:ext cx="11966775" cy="6584664"/>
          </a:xfrm>
          <a:prstGeom prst="rect">
            <a:avLst/>
          </a:prstGeom>
          <a:no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51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0AFF2F-A8BD-568A-1D5C-D27CFE99ADF3}"/>
              </a:ext>
            </a:extLst>
          </p:cNvPr>
          <p:cNvSpPr>
            <a:spLocks noGrp="1"/>
          </p:cNvSpPr>
          <p:nvPr>
            <p:ph type="dt" sz="half" idx="10"/>
          </p:nvPr>
        </p:nvSpPr>
        <p:spPr/>
        <p:txBody>
          <a:bodyPr/>
          <a:lstStyle/>
          <a:p>
            <a:fld id="{FB74EC88-80EF-45B4-82D2-C5DF37C50BAD}" type="datetime1">
              <a:rPr lang="en-US" smtClean="0"/>
              <a:t>2/11/2025</a:t>
            </a:fld>
            <a:endParaRPr lang="en-US"/>
          </a:p>
        </p:txBody>
      </p:sp>
      <p:sp>
        <p:nvSpPr>
          <p:cNvPr id="3" name="Footer Placeholder 2">
            <a:extLst>
              <a:ext uri="{FF2B5EF4-FFF2-40B4-BE49-F238E27FC236}">
                <a16:creationId xmlns:a16="http://schemas.microsoft.com/office/drawing/2014/main" id="{B837642E-3277-7ACA-BE65-80D07438F70A}"/>
              </a:ext>
            </a:extLst>
          </p:cNvPr>
          <p:cNvSpPr>
            <a:spLocks noGrp="1"/>
          </p:cNvSpPr>
          <p:nvPr>
            <p:ph type="ftr" sz="quarter" idx="11"/>
          </p:nvPr>
        </p:nvSpPr>
        <p:spPr/>
        <p:txBody>
          <a:bodyPr/>
          <a:lstStyle/>
          <a:p>
            <a:r>
              <a:rPr lang="en-US"/>
              <a:t>Add a footer</a:t>
            </a:r>
            <a:endParaRPr lang="en-US" dirty="0"/>
          </a:p>
        </p:txBody>
      </p:sp>
      <p:sp>
        <p:nvSpPr>
          <p:cNvPr id="4" name="Slide Number Placeholder 3">
            <a:extLst>
              <a:ext uri="{FF2B5EF4-FFF2-40B4-BE49-F238E27FC236}">
                <a16:creationId xmlns:a16="http://schemas.microsoft.com/office/drawing/2014/main" id="{BEDA56E4-3C1C-4196-23B7-DB2345B93814}"/>
              </a:ext>
            </a:extLst>
          </p:cNvPr>
          <p:cNvSpPr>
            <a:spLocks noGrp="1"/>
          </p:cNvSpPr>
          <p:nvPr>
            <p:ph type="sldNum" sz="quarter" idx="12"/>
          </p:nvPr>
        </p:nvSpPr>
        <p:spPr>
          <a:xfrm>
            <a:off x="9142412" y="304800"/>
            <a:ext cx="2742486" cy="365125"/>
          </a:xfrm>
        </p:spPr>
        <p:txBody>
          <a:bodyPr/>
          <a:lstStyle>
            <a:lvl1pPr>
              <a:defRPr sz="1400">
                <a:solidFill>
                  <a:schemeClr val="bg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405531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35B16D7-FA58-423B-9C45-A58A45F45239}"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96A82-6D65-4B71-B700-DFC6EB8823B3}" type="slidenum">
              <a:rPr lang="en-US" smtClean="0"/>
              <a:t>‹#›</a:t>
            </a:fld>
            <a:endParaRPr lang="en-US"/>
          </a:p>
        </p:txBody>
      </p:sp>
    </p:spTree>
    <p:extLst>
      <p:ext uri="{BB962C8B-B14F-4D97-AF65-F5344CB8AC3E}">
        <p14:creationId xmlns:p14="http://schemas.microsoft.com/office/powerpoint/2010/main" val="19395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06E025-BC44-2E4A-046E-57D375D583DB}"/>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C3520F-7348-7FBE-757F-F0F230320A72}"/>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0BDE8-E2B2-B204-9207-0C64FF39E0C9}"/>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74ABB-A2C5-4230-862B-81C5A29EA900}" type="datetime1">
              <a:rPr lang="en-US" smtClean="0"/>
              <a:t>2/11/2025</a:t>
            </a:fld>
            <a:endParaRPr lang="en-US" dirty="0"/>
          </a:p>
        </p:txBody>
      </p:sp>
      <p:sp>
        <p:nvSpPr>
          <p:cNvPr id="5" name="Footer Placeholder 4">
            <a:extLst>
              <a:ext uri="{FF2B5EF4-FFF2-40B4-BE49-F238E27FC236}">
                <a16:creationId xmlns:a16="http://schemas.microsoft.com/office/drawing/2014/main" id="{C7F2CF12-6D60-52BE-A35C-72B906B67244}"/>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a:extLst>
              <a:ext uri="{FF2B5EF4-FFF2-40B4-BE49-F238E27FC236}">
                <a16:creationId xmlns:a16="http://schemas.microsoft.com/office/drawing/2014/main" id="{77B9E6CB-41C5-737F-54BB-FC5D1AA91E64}"/>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1BBB0-96F0-4077-A278-0F3FB5C104D3}" type="slidenum">
              <a:rPr lang="en-US" smtClean="0"/>
              <a:pPr/>
              <a:t>‹#›</a:t>
            </a:fld>
            <a:endParaRPr lang="en-US"/>
          </a:p>
        </p:txBody>
      </p:sp>
      <p:grpSp>
        <p:nvGrpSpPr>
          <p:cNvPr id="7" name="Group 6">
            <a:extLst>
              <a:ext uri="{FF2B5EF4-FFF2-40B4-BE49-F238E27FC236}">
                <a16:creationId xmlns:a16="http://schemas.microsoft.com/office/drawing/2014/main" id="{37E62E8E-2DA7-4088-E27F-8DA6B360D31A}"/>
              </a:ext>
            </a:extLst>
          </p:cNvPr>
          <p:cNvGrpSpPr/>
          <p:nvPr userDrawn="1"/>
        </p:nvGrpSpPr>
        <p:grpSpPr>
          <a:xfrm>
            <a:off x="9979600" y="121444"/>
            <a:ext cx="2439158" cy="1371600"/>
            <a:chOff x="0" y="0"/>
            <a:chExt cx="1700784" cy="1024128"/>
          </a:xfrm>
        </p:grpSpPr>
        <p:sp>
          <p:nvSpPr>
            <p:cNvPr id="8" name="Rectangle 7">
              <a:extLst>
                <a:ext uri="{FF2B5EF4-FFF2-40B4-BE49-F238E27FC236}">
                  <a16:creationId xmlns:a16="http://schemas.microsoft.com/office/drawing/2014/main" id="{DDBEF75D-824A-3F4E-4B06-D69727D3D41B}"/>
                </a:ext>
              </a:extLst>
            </p:cNvPr>
            <p:cNvSpPr/>
            <p:nvPr/>
          </p:nvSpPr>
          <p:spPr>
            <a:xfrm>
              <a:off x="0" y="0"/>
              <a:ext cx="1700784" cy="102412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12">
              <a:extLst>
                <a:ext uri="{FF2B5EF4-FFF2-40B4-BE49-F238E27FC236}">
                  <a16:creationId xmlns:a16="http://schemas.microsoft.com/office/drawing/2014/main" id="{00D79712-6196-F143-8273-02137656E096}"/>
                </a:ext>
              </a:extLst>
            </p:cNvPr>
            <p:cNvSpPr/>
            <p:nvPr/>
          </p:nvSpPr>
          <p:spPr>
            <a:xfrm>
              <a:off x="0" y="0"/>
              <a:ext cx="1463040" cy="1014984"/>
            </a:xfrm>
            <a:custGeom>
              <a:avLst/>
              <a:gdLst>
                <a:gd name="connsiteX0" fmla="*/ 0 w 1462822"/>
                <a:gd name="connsiteY0" fmla="*/ 0 h 1014481"/>
                <a:gd name="connsiteX1" fmla="*/ 1462822 w 1462822"/>
                <a:gd name="connsiteY1" fmla="*/ 0 h 1014481"/>
                <a:gd name="connsiteX2" fmla="*/ 1462822 w 1462822"/>
                <a:gd name="connsiteY2" fmla="*/ 1014481 h 1014481"/>
                <a:gd name="connsiteX3" fmla="*/ 0 w 1462822"/>
                <a:gd name="connsiteY3" fmla="*/ 1014481 h 1014481"/>
                <a:gd name="connsiteX4" fmla="*/ 0 w 1462822"/>
                <a:gd name="connsiteY4" fmla="*/ 0 h 1014481"/>
                <a:gd name="connsiteX0" fmla="*/ 0 w 1462822"/>
                <a:gd name="connsiteY0" fmla="*/ 0 h 1014481"/>
                <a:gd name="connsiteX1" fmla="*/ 1462822 w 1462822"/>
                <a:gd name="connsiteY1" fmla="*/ 0 h 1014481"/>
                <a:gd name="connsiteX2" fmla="*/ 1462822 w 1462822"/>
                <a:gd name="connsiteY2" fmla="*/ 1014481 h 1014481"/>
                <a:gd name="connsiteX3" fmla="*/ 638269 w 1462822"/>
                <a:gd name="connsiteY3" fmla="*/ 407899 h 1014481"/>
                <a:gd name="connsiteX4" fmla="*/ 0 w 1462822"/>
                <a:gd name="connsiteY4" fmla="*/ 0 h 1014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822" h="1014481">
                  <a:moveTo>
                    <a:pt x="0" y="0"/>
                  </a:moveTo>
                  <a:lnTo>
                    <a:pt x="1462822" y="0"/>
                  </a:lnTo>
                  <a:lnTo>
                    <a:pt x="1462822" y="1014481"/>
                  </a:lnTo>
                  <a:lnTo>
                    <a:pt x="638269" y="4078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a:extLst>
                <a:ext uri="{FF2B5EF4-FFF2-40B4-BE49-F238E27FC236}">
                  <a16:creationId xmlns:a16="http://schemas.microsoft.com/office/drawing/2014/main" id="{7F00C420-B7FB-7EE5-E080-670618454FD7}"/>
                </a:ext>
              </a:extLst>
            </p:cNvPr>
            <p:cNvSpPr/>
            <p:nvPr/>
          </p:nvSpPr>
          <p:spPr>
            <a:xfrm>
              <a:off x="0" y="0"/>
              <a:ext cx="1472184" cy="1024128"/>
            </a:xfrm>
            <a:prstGeom prst="rect">
              <a:avLst/>
            </a:prstGeom>
            <a:blipFill>
              <a:blip r:embed="rId5"/>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1" name="Picture 10">
            <a:extLst>
              <a:ext uri="{FF2B5EF4-FFF2-40B4-BE49-F238E27FC236}">
                <a16:creationId xmlns:a16="http://schemas.microsoft.com/office/drawing/2014/main" id="{64A237CE-0774-F2D2-1A12-2C95E35618E3}"/>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27012" y="192896"/>
            <a:ext cx="685801" cy="785495"/>
          </a:xfrm>
          <a:prstGeom prst="rect">
            <a:avLst/>
          </a:prstGeom>
          <a:noFill/>
          <a:ln>
            <a:noFill/>
          </a:ln>
        </p:spPr>
      </p:pic>
      <p:sp>
        <p:nvSpPr>
          <p:cNvPr id="12" name="Rectangle 11">
            <a:extLst>
              <a:ext uri="{FF2B5EF4-FFF2-40B4-BE49-F238E27FC236}">
                <a16:creationId xmlns:a16="http://schemas.microsoft.com/office/drawing/2014/main" id="{24A27DD6-2417-9D09-E6CA-A2E010E831DC}"/>
              </a:ext>
            </a:extLst>
          </p:cNvPr>
          <p:cNvSpPr/>
          <p:nvPr userDrawn="1"/>
        </p:nvSpPr>
        <p:spPr>
          <a:xfrm>
            <a:off x="97911" y="121444"/>
            <a:ext cx="11979889" cy="6615112"/>
          </a:xfrm>
          <a:prstGeom prst="rect">
            <a:avLst/>
          </a:prstGeom>
          <a:no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027905"/>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9"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BAE67A5E-824D-209C-84A3-3D6BA71E64D8}"/>
              </a:ext>
            </a:extLst>
          </p:cNvPr>
          <p:cNvSpPr txBox="1">
            <a:spLocks noChangeArrowheads="1"/>
          </p:cNvSpPr>
          <p:nvPr/>
        </p:nvSpPr>
        <p:spPr bwMode="auto">
          <a:xfrm>
            <a:off x="1291199" y="1478784"/>
            <a:ext cx="8792038" cy="301701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800"/>
              </a:spcAft>
            </a:pPr>
            <a:r>
              <a:rPr lang="en-US" sz="2400" dirty="0">
                <a:effectLst/>
                <a:latin typeface="Franklin Gothic Medium" panose="020B0603020102020204" pitchFamily="34" charset="0"/>
                <a:ea typeface="Calibri" panose="020F0502020204030204" pitchFamily="34" charset="0"/>
                <a:cs typeface="+mj-cs"/>
              </a:rPr>
              <a:t>Al-</a:t>
            </a:r>
            <a:r>
              <a:rPr lang="en-US" sz="2400" dirty="0" err="1">
                <a:effectLst/>
                <a:latin typeface="Franklin Gothic Medium" panose="020B0603020102020204" pitchFamily="34" charset="0"/>
                <a:ea typeface="Calibri" panose="020F0502020204030204" pitchFamily="34" charset="0"/>
                <a:cs typeface="+mj-cs"/>
              </a:rPr>
              <a:t>Mustaqbal</a:t>
            </a:r>
            <a:r>
              <a:rPr lang="en-US" sz="2400" dirty="0">
                <a:effectLst/>
                <a:latin typeface="Franklin Gothic Medium" panose="020B0603020102020204" pitchFamily="34" charset="0"/>
                <a:ea typeface="Calibri" panose="020F0502020204030204" pitchFamily="34" charset="0"/>
                <a:cs typeface="+mj-cs"/>
              </a:rPr>
              <a:t> University</a:t>
            </a:r>
            <a:endParaRPr lang="en-US" sz="3200" dirty="0">
              <a:effectLst/>
              <a:latin typeface="Franklin Gothic Medium" panose="020B0603020102020204" pitchFamily="34" charset="0"/>
              <a:ea typeface="Calibri" panose="020F0502020204030204" pitchFamily="34" charset="0"/>
              <a:cs typeface="+mj-cs"/>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mj-cs"/>
              </a:rPr>
              <a:t>Biomedical Engineering Department</a:t>
            </a:r>
            <a:endParaRPr lang="en-US" sz="3200" dirty="0">
              <a:effectLst/>
              <a:latin typeface="Franklin Gothic Medium" panose="020B0603020102020204" pitchFamily="34" charset="0"/>
              <a:ea typeface="Calibri" panose="020F0502020204030204" pitchFamily="34" charset="0"/>
              <a:cs typeface="+mj-cs"/>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mj-cs"/>
              </a:rPr>
              <a:t>Class: </a:t>
            </a:r>
            <a:r>
              <a:rPr lang="en-US" sz="2400" dirty="0">
                <a:latin typeface="Franklin Gothic Medium" panose="020B0603020102020204" pitchFamily="34" charset="0"/>
                <a:ea typeface="Calibri" panose="020F0502020204030204" pitchFamily="34" charset="0"/>
                <a:cs typeface="+mj-cs"/>
              </a:rPr>
              <a:t>3</a:t>
            </a:r>
            <a:r>
              <a:rPr lang="en-US" sz="2400" baseline="30000" dirty="0">
                <a:latin typeface="Franklin Gothic Medium" panose="020B0603020102020204" pitchFamily="34" charset="0"/>
                <a:ea typeface="Calibri" panose="020F0502020204030204" pitchFamily="34" charset="0"/>
                <a:cs typeface="+mj-cs"/>
              </a:rPr>
              <a:t>th</a:t>
            </a:r>
          </a:p>
          <a:p>
            <a:pPr algn="ctr">
              <a:spcAft>
                <a:spcPts val="800"/>
              </a:spcAft>
            </a:pPr>
            <a:r>
              <a:rPr lang="en-US" sz="2400" dirty="0">
                <a:effectLst/>
                <a:latin typeface="Franklin Gothic Medium" panose="020B0603020102020204" pitchFamily="34" charset="0"/>
                <a:ea typeface="Calibri" panose="020F0502020204030204" pitchFamily="34" charset="0"/>
                <a:cs typeface="+mj-cs"/>
              </a:rPr>
              <a:t>Subject: </a:t>
            </a:r>
            <a:r>
              <a:rPr lang="en-US" sz="2400" dirty="0">
                <a:latin typeface="Franklin Gothic Medium" panose="020B0603020102020204" pitchFamily="34" charset="0"/>
                <a:ea typeface="Calibri" panose="020F0502020204030204" pitchFamily="34" charset="0"/>
                <a:cs typeface="+mj-cs"/>
              </a:rPr>
              <a:t>P</a:t>
            </a:r>
            <a:r>
              <a:rPr lang="en-US" sz="2400" dirty="0">
                <a:effectLst/>
                <a:latin typeface="Franklin Gothic Medium" panose="020B0603020102020204" pitchFamily="34" charset="0"/>
                <a:ea typeface="Calibri" panose="020F0502020204030204" pitchFamily="34" charset="0"/>
                <a:cs typeface="+mj-cs"/>
              </a:rPr>
              <a:t>hysiology</a:t>
            </a:r>
            <a:r>
              <a:rPr lang="ar-IQ" sz="2400" dirty="0">
                <a:effectLst/>
                <a:latin typeface="Franklin Gothic Medium" panose="020B0603020102020204" pitchFamily="34" charset="0"/>
                <a:ea typeface="Calibri" panose="020F0502020204030204" pitchFamily="34" charset="0"/>
                <a:cs typeface="+mj-cs"/>
              </a:rPr>
              <a:t> </a:t>
            </a:r>
            <a:r>
              <a:rPr lang="en-US" sz="2400" dirty="0">
                <a:latin typeface="Franklin Gothic Medium" panose="020B0603020102020204" pitchFamily="34" charset="0"/>
                <a:ea typeface="Calibri" panose="020F0502020204030204" pitchFamily="34" charset="0"/>
                <a:cs typeface="+mj-cs"/>
              </a:rPr>
              <a:t>II</a:t>
            </a:r>
            <a:endParaRPr lang="ar-IQ" sz="2400" dirty="0">
              <a:effectLst/>
              <a:latin typeface="Franklin Gothic Medium" panose="020B0603020102020204" pitchFamily="34" charset="0"/>
              <a:ea typeface="Calibri" panose="020F0502020204030204" pitchFamily="34" charset="0"/>
              <a:cs typeface="+mj-cs"/>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mj-cs"/>
              </a:rPr>
              <a:t>Lecturer: </a:t>
            </a:r>
            <a:r>
              <a:rPr lang="sv-SE" sz="2400" dirty="0">
                <a:effectLst/>
                <a:latin typeface="Franklin Gothic Medium" panose="020B0603020102020204" pitchFamily="34" charset="0"/>
                <a:ea typeface="Calibri" panose="020F0502020204030204" pitchFamily="34" charset="0"/>
                <a:cs typeface="+mj-cs"/>
              </a:rPr>
              <a:t>M.SC. ZAINAB  SATTAR JABBAR</a:t>
            </a:r>
            <a:endParaRPr lang="en-US" sz="3200" dirty="0">
              <a:effectLst/>
              <a:latin typeface="Franklin Gothic Medium" panose="020B0603020102020204" pitchFamily="34" charset="0"/>
              <a:ea typeface="Calibri" panose="020F0502020204030204" pitchFamily="34" charset="0"/>
              <a:cs typeface="+mj-cs"/>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mj-cs"/>
              </a:rPr>
              <a:t>1</a:t>
            </a:r>
            <a:r>
              <a:rPr lang="en-US" sz="2400" baseline="30000" dirty="0">
                <a:effectLst/>
                <a:latin typeface="Franklin Gothic Medium" panose="020B0603020102020204" pitchFamily="34" charset="0"/>
                <a:ea typeface="Calibri" panose="020F0502020204030204" pitchFamily="34" charset="0"/>
                <a:cs typeface="+mj-cs"/>
              </a:rPr>
              <a:t>st</a:t>
            </a:r>
            <a:r>
              <a:rPr lang="en-US" sz="2400" dirty="0">
                <a:effectLst/>
                <a:latin typeface="Franklin Gothic Medium" panose="020B0603020102020204" pitchFamily="34" charset="0"/>
                <a:ea typeface="Calibri" panose="020F0502020204030204" pitchFamily="34" charset="0"/>
                <a:cs typeface="+mj-cs"/>
              </a:rPr>
              <a:t> term – Lect. 2: Muscle Physiology part2</a:t>
            </a:r>
          </a:p>
          <a:p>
            <a:pPr algn="ctr">
              <a:spcAft>
                <a:spcPts val="800"/>
              </a:spcAft>
            </a:pPr>
            <a:endParaRPr lang="en-US" sz="3200" dirty="0">
              <a:effectLst/>
              <a:latin typeface="Franklin Gothic Medium" panose="020B0603020102020204" pitchFamily="34" charset="0"/>
              <a:ea typeface="Calibri" panose="020F0502020204030204" pitchFamily="34" charset="0"/>
              <a:cs typeface="+mj-cs"/>
            </a:endParaRPr>
          </a:p>
        </p:txBody>
      </p:sp>
      <p:sp>
        <p:nvSpPr>
          <p:cNvPr id="22" name="TextBox 21">
            <a:extLst>
              <a:ext uri="{FF2B5EF4-FFF2-40B4-BE49-F238E27FC236}">
                <a16:creationId xmlns:a16="http://schemas.microsoft.com/office/drawing/2014/main" id="{D031B957-DFF5-3802-33C5-92A5576C8157}"/>
              </a:ext>
            </a:extLst>
          </p:cNvPr>
          <p:cNvSpPr txBox="1"/>
          <p:nvPr/>
        </p:nvSpPr>
        <p:spPr>
          <a:xfrm>
            <a:off x="455612" y="6172200"/>
            <a:ext cx="8632117" cy="369332"/>
          </a:xfrm>
          <a:prstGeom prst="rect">
            <a:avLst/>
          </a:prstGeom>
          <a:noFill/>
        </p:spPr>
        <p:txBody>
          <a:bodyPr wrap="square">
            <a:spAutoFit/>
          </a:bodyPr>
          <a:lstStyle/>
          <a:p>
            <a:r>
              <a:rPr lang="en-US" sz="1400" dirty="0">
                <a:effectLst/>
                <a:latin typeface="Calibri" panose="020F0502020204030204" pitchFamily="34" charset="0"/>
                <a:ea typeface="Calibri" panose="020F0502020204030204" pitchFamily="34" charset="0"/>
                <a:cs typeface="Arial" panose="020B0604020202020204" pitchFamily="34" charset="0"/>
              </a:rPr>
              <a:t> Email: </a:t>
            </a:r>
            <a:r>
              <a:rPr lang="en-US" sz="1800" dirty="0">
                <a:effectLst/>
                <a:latin typeface="Calibri" panose="020F0502020204030204" pitchFamily="34" charset="0"/>
                <a:ea typeface="Calibri" panose="020F0502020204030204" pitchFamily="34" charset="0"/>
                <a:cs typeface="Arial" panose="020B0604020202020204" pitchFamily="34" charset="0"/>
              </a:rPr>
              <a:t>zainab.sattar.jabbar@uomus.edu.iq</a:t>
            </a:r>
            <a:endParaRPr lang="en-US" dirty="0"/>
          </a:p>
        </p:txBody>
      </p:sp>
    </p:spTree>
    <p:extLst>
      <p:ext uri="{BB962C8B-B14F-4D97-AF65-F5344CB8AC3E}">
        <p14:creationId xmlns:p14="http://schemas.microsoft.com/office/powerpoint/2010/main" val="5067614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E6DA5-B17C-71B9-87EC-4AE4D2CF4212}"/>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946D1A47-81D2-6364-1589-44FF57FD683E}"/>
              </a:ext>
            </a:extLst>
          </p:cNvPr>
          <p:cNvSpPr txBox="1">
            <a:spLocks/>
          </p:cNvSpPr>
          <p:nvPr/>
        </p:nvSpPr>
        <p:spPr>
          <a:xfrm>
            <a:off x="763805" y="52552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Energy Sources</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659C2B84-D41C-42F5-2C17-D6720F3B6F9D}"/>
              </a:ext>
            </a:extLst>
          </p:cNvPr>
          <p:cNvSpPr/>
          <p:nvPr/>
        </p:nvSpPr>
        <p:spPr>
          <a:xfrm>
            <a:off x="150812" y="1143000"/>
            <a:ext cx="11887200" cy="480131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Muscle contraction requires energy, and muscle has been called "a machine for converting chemical energy </a:t>
            </a:r>
            <a:endParaRPr lang="en-US" sz="24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into mechanical work." The immediate source of this energy is ATP. </a:t>
            </a:r>
            <a:endParaRPr lang="en-US" sz="2400" dirty="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ATP + H2O → ADP + Phosphate + 7.3 Kcal </a:t>
            </a:r>
            <a:endParaRPr lang="en-US" sz="24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ATP molecules are formed by the metabolism of carbohydrates and lipids which include: </a:t>
            </a:r>
            <a:endParaRPr lang="en-US" sz="2400" dirty="0">
              <a:latin typeface="Times New Roman" panose="02020603050405020304" pitchFamily="18" charset="0"/>
              <a:cs typeface="Times New Roman" panose="02020603050405020304" pitchFamily="18" charset="0"/>
            </a:endParaRPr>
          </a:p>
          <a:p>
            <a:pPr marL="342900" indent="-342900">
              <a:buAutoNum type="arabicPeriod"/>
            </a:pPr>
            <a:r>
              <a:rPr lang="en-US" dirty="0">
                <a:latin typeface="Times New Roman" panose="02020603050405020304" pitchFamily="18" charset="0"/>
                <a:cs typeface="Times New Roman" panose="02020603050405020304" pitchFamily="18" charset="0"/>
              </a:rPr>
              <a:t>Aerobic metabolism of glucose:</a:t>
            </a:r>
          </a:p>
          <a:p>
            <a:r>
              <a:rPr lang="en-US" b="1" i="1" dirty="0">
                <a:latin typeface="Times New Roman" panose="02020603050405020304" pitchFamily="18" charset="0"/>
                <a:cs typeface="Times New Roman" panose="02020603050405020304" pitchFamily="18" charset="0"/>
              </a:rPr>
              <a:t>Glucose + 2 ATP (or glycogen + 1 ATP) </a:t>
            </a:r>
            <a:r>
              <a:rPr lang="en-US" sz="2400"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oxygen </a:t>
            </a:r>
            <a:r>
              <a:rPr lang="en-US" sz="2400"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6 CO2 + 6 H2O + 40ATP</a:t>
            </a:r>
          </a:p>
          <a:p>
            <a:r>
              <a:rPr lang="en-US" b="1"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 Oxidation of free fatty acids: </a:t>
            </a:r>
            <a:endParaRPr lang="en-US" sz="2400" dirty="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FFA </a:t>
            </a:r>
            <a:r>
              <a:rPr lang="en-US" sz="2400"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Oxygen </a:t>
            </a:r>
            <a:r>
              <a:rPr lang="en-US" sz="2400"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CO2 + H2O + ATP </a:t>
            </a:r>
          </a:p>
          <a:p>
            <a:endParaRPr lang="en-US" sz="24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3. Hydrolysis of phosphoryl creatine: </a:t>
            </a:r>
            <a:endParaRPr lang="en-US" sz="2400" dirty="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Phosphoryl Creatine + ADP       </a:t>
            </a:r>
            <a:r>
              <a:rPr lang="en-US" sz="2400"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Creatine + ATP </a:t>
            </a:r>
          </a:p>
          <a:p>
            <a:endParaRPr lang="en-US" sz="24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4. Anaerobic metabolism of glucose </a:t>
            </a:r>
            <a:endParaRPr lang="en-US" sz="2400" dirty="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Glucose + 2 ATP (or glycogen + 1 ATP)                Anaerobic </a:t>
            </a:r>
            <a:r>
              <a:rPr lang="en-US" sz="2400"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2 Lactic acid + 4 ATP</a:t>
            </a:r>
            <a:endParaRPr lang="en-US" sz="2400" dirty="0">
              <a:latin typeface="Times New Roman" panose="02020603050405020304" pitchFamily="18"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F3929574-B42D-3EE7-E30C-34E3B8B6E10E}"/>
              </a:ext>
            </a:extLst>
          </p:cNvPr>
          <p:cNvCxnSpPr>
            <a:cxnSpLocks/>
          </p:cNvCxnSpPr>
          <p:nvPr/>
        </p:nvCxnSpPr>
        <p:spPr>
          <a:xfrm>
            <a:off x="2970212" y="4724400"/>
            <a:ext cx="1066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38FAF5F-D058-E98F-4A47-BC628FBFA4C8}"/>
              </a:ext>
            </a:extLst>
          </p:cNvPr>
          <p:cNvCxnSpPr>
            <a:cxnSpLocks/>
          </p:cNvCxnSpPr>
          <p:nvPr/>
        </p:nvCxnSpPr>
        <p:spPr>
          <a:xfrm>
            <a:off x="4418012" y="2895600"/>
            <a:ext cx="1066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2742256-5CE5-B917-BF30-11B74467F840}"/>
              </a:ext>
            </a:extLst>
          </p:cNvPr>
          <p:cNvCxnSpPr>
            <a:cxnSpLocks/>
          </p:cNvCxnSpPr>
          <p:nvPr/>
        </p:nvCxnSpPr>
        <p:spPr>
          <a:xfrm>
            <a:off x="763805" y="3810000"/>
            <a:ext cx="1066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A59B977-2AE9-D15E-EEB6-A7296F8960DE}"/>
              </a:ext>
            </a:extLst>
          </p:cNvPr>
          <p:cNvCxnSpPr>
            <a:cxnSpLocks/>
          </p:cNvCxnSpPr>
          <p:nvPr/>
        </p:nvCxnSpPr>
        <p:spPr>
          <a:xfrm>
            <a:off x="4570412" y="5867400"/>
            <a:ext cx="1066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33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6E40C-006B-4F7F-259D-4D48BAE4F68C}"/>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27C2E9E3-F083-A163-9BF7-F4428484416A}"/>
              </a:ext>
            </a:extLst>
          </p:cNvPr>
          <p:cNvSpPr txBox="1">
            <a:spLocks/>
          </p:cNvSpPr>
          <p:nvPr/>
        </p:nvSpPr>
        <p:spPr>
          <a:xfrm>
            <a:off x="763805" y="5334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The Oxygen Debt Mechanism </a:t>
            </a:r>
          </a:p>
        </p:txBody>
      </p:sp>
      <p:sp>
        <p:nvSpPr>
          <p:cNvPr id="3" name="Rechthoek 2">
            <a:extLst>
              <a:ext uri="{FF2B5EF4-FFF2-40B4-BE49-F238E27FC236}">
                <a16:creationId xmlns:a16="http://schemas.microsoft.com/office/drawing/2014/main" id="{53E2B198-6837-7B65-7820-472946E42979}"/>
              </a:ext>
            </a:extLst>
          </p:cNvPr>
          <p:cNvSpPr/>
          <p:nvPr/>
        </p:nvSpPr>
        <p:spPr>
          <a:xfrm>
            <a:off x="150812" y="1143000"/>
            <a:ext cx="11887200" cy="3785652"/>
          </a:xfrm>
          <a:prstGeom prst="rect">
            <a:avLst/>
          </a:prstGeom>
          <a:noFill/>
        </p:spPr>
        <p:txBody>
          <a:bodyPr wrap="square" rtlCol="0">
            <a:spAutoFit/>
          </a:bodyPr>
          <a:lstStyle/>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Use of the anaerobic pathway causes enough accumulation of lactate in the muscles and produces an enzyme-inhibiting decline in PH. After a period of exertion is over, extra O2 is consumed to remove the excess lactate, replenish the ATP and phosphoryl creatine stores, which is known </a:t>
            </a:r>
            <a:r>
              <a:rPr lang="en-US" sz="2400" b="1" dirty="0">
                <a:latin typeface="Times New Roman" panose="02020603050405020304" pitchFamily="18" charset="0"/>
                <a:cs typeface="Times New Roman" panose="02020603050405020304" pitchFamily="18" charset="0"/>
              </a:rPr>
              <a:t>oxygen debt.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Trained athletes are able to increase the O2 consumption of their muscles to a greater degree than untrained individuals and are able to utilize FFA more effectively. Because of this, they contract smaller oxygen debts for a given amount of exertion.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When muscle fibers are completely depleted of ATP and phosphoryl creatine, they develop a state of rigidity called </a:t>
            </a:r>
            <a:r>
              <a:rPr lang="en-US" sz="2400" b="1" dirty="0">
                <a:latin typeface="Times New Roman" panose="02020603050405020304" pitchFamily="18" charset="0"/>
                <a:cs typeface="Times New Roman" panose="02020603050405020304" pitchFamily="18" charset="0"/>
              </a:rPr>
              <a:t>rigor. </a:t>
            </a:r>
            <a:r>
              <a:rPr lang="en-US" sz="2400" dirty="0">
                <a:latin typeface="Times New Roman" panose="02020603050405020304" pitchFamily="18" charset="0"/>
                <a:cs typeface="Times New Roman" panose="02020603050405020304" pitchFamily="18" charset="0"/>
              </a:rPr>
              <a:t>When this occurs after death, the condition is called </a:t>
            </a:r>
            <a:r>
              <a:rPr lang="en-US" sz="2400" b="1" dirty="0">
                <a:latin typeface="Times New Roman" panose="02020603050405020304" pitchFamily="18" charset="0"/>
                <a:cs typeface="Times New Roman" panose="02020603050405020304" pitchFamily="18" charset="0"/>
              </a:rPr>
              <a:t>rigor mortis</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8998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D977C-501D-E6FD-0ECC-62EF61AC028E}"/>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1B3A2483-6FAA-C7B2-B9FC-1C780886E03C}"/>
              </a:ext>
            </a:extLst>
          </p:cNvPr>
          <p:cNvSpPr txBox="1">
            <a:spLocks/>
          </p:cNvSpPr>
          <p:nvPr/>
        </p:nvSpPr>
        <p:spPr>
          <a:xfrm>
            <a:off x="763805" y="52552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Types of Smooth Muscle</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07DF808B-7847-5B8D-A640-A1C69C8D0781}"/>
              </a:ext>
            </a:extLst>
          </p:cNvPr>
          <p:cNvSpPr/>
          <p:nvPr/>
        </p:nvSpPr>
        <p:spPr>
          <a:xfrm>
            <a:off x="150812" y="1143000"/>
            <a:ext cx="6019800" cy="4893647"/>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smooth muscle of each organ is distinctive from that of most other organs in several ways: </a:t>
            </a:r>
          </a:p>
          <a:p>
            <a:pPr marL="457200" indent="-457200" algn="just">
              <a:buAutoNum type="arabicParenBoth"/>
            </a:pPr>
            <a:r>
              <a:rPr lang="en-US" sz="2400" dirty="0">
                <a:latin typeface="Times New Roman" panose="02020603050405020304" pitchFamily="18" charset="0"/>
                <a:cs typeface="Times New Roman" panose="02020603050405020304" pitchFamily="18" charset="0"/>
              </a:rPr>
              <a:t>Physical dimensions</a:t>
            </a:r>
          </a:p>
          <a:p>
            <a:pPr marL="457200" indent="-457200" algn="just">
              <a:buAutoNum type="arabicParenBoth"/>
            </a:pPr>
            <a:r>
              <a:rPr lang="en-US" sz="2400" dirty="0">
                <a:latin typeface="Times New Roman" panose="02020603050405020304" pitchFamily="18" charset="0"/>
                <a:cs typeface="Times New Roman" panose="02020603050405020304" pitchFamily="18" charset="0"/>
              </a:rPr>
              <a:t>Organization into bundles or sheets</a:t>
            </a:r>
          </a:p>
          <a:p>
            <a:pPr marL="457200" indent="-457200" algn="just">
              <a:buAutoNum type="arabicParenBoth"/>
            </a:pPr>
            <a:r>
              <a:rPr lang="en-US" sz="2400" dirty="0">
                <a:latin typeface="Times New Roman" panose="02020603050405020304" pitchFamily="18" charset="0"/>
                <a:cs typeface="Times New Roman" panose="02020603050405020304" pitchFamily="18" charset="0"/>
              </a:rPr>
              <a:t>Response to different types of stimuli</a:t>
            </a:r>
          </a:p>
          <a:p>
            <a:pPr marL="457200" indent="-457200" algn="just">
              <a:buAutoNum type="arabicParenBoth"/>
            </a:pPr>
            <a:r>
              <a:rPr lang="en-US" sz="2400" dirty="0">
                <a:latin typeface="Times New Roman" panose="02020603050405020304" pitchFamily="18" charset="0"/>
                <a:cs typeface="Times New Roman" panose="02020603050405020304" pitchFamily="18" charset="0"/>
              </a:rPr>
              <a:t> Characteristics of innervation</a:t>
            </a:r>
          </a:p>
          <a:p>
            <a:pPr marL="457200" indent="-457200" algn="just">
              <a:buAutoNum type="arabicParenBoth"/>
            </a:pPr>
            <a:r>
              <a:rPr lang="en-US" sz="2400" dirty="0">
                <a:latin typeface="Times New Roman" panose="02020603050405020304" pitchFamily="18" charset="0"/>
                <a:cs typeface="Times New Roman" panose="02020603050405020304" pitchFamily="18" charset="0"/>
              </a:rPr>
              <a:t>Function. </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Yet for the sake of simplicity, smooth muscle can generally be divided into two major types:</a:t>
            </a:r>
          </a:p>
          <a:p>
            <a:pPr marL="457200" indent="-457200" algn="just">
              <a:buFont typeface="+mj-lt"/>
              <a:buAutoNum type="arabicPeriod"/>
            </a:pPr>
            <a:r>
              <a:rPr lang="en-US" sz="2400" b="1" dirty="0">
                <a:latin typeface="Times New Roman" panose="02020603050405020304" pitchFamily="18" charset="0"/>
                <a:cs typeface="Times New Roman" panose="02020603050405020304" pitchFamily="18" charset="0"/>
              </a:rPr>
              <a:t>Multi-unit smooth muscle.</a:t>
            </a:r>
          </a:p>
          <a:p>
            <a:pPr marL="457200" indent="-457200" algn="just">
              <a:buFont typeface="+mj-lt"/>
              <a:buAutoNum type="arabicPeriod"/>
            </a:pPr>
            <a:r>
              <a:rPr lang="en-US" sz="2400" b="1" dirty="0">
                <a:latin typeface="Times New Roman" panose="02020603050405020304" pitchFamily="18" charset="0"/>
                <a:cs typeface="Times New Roman" panose="02020603050405020304" pitchFamily="18" charset="0"/>
              </a:rPr>
              <a:t>Unitary (or single-unit) smooth muscle.</a:t>
            </a:r>
          </a:p>
        </p:txBody>
      </p:sp>
      <p:pic>
        <p:nvPicPr>
          <p:cNvPr id="4" name="Picture 3">
            <a:extLst>
              <a:ext uri="{FF2B5EF4-FFF2-40B4-BE49-F238E27FC236}">
                <a16:creationId xmlns:a16="http://schemas.microsoft.com/office/drawing/2014/main" id="{ACA20D90-0079-CFA0-0E26-7C80C5D2F379}"/>
              </a:ext>
            </a:extLst>
          </p:cNvPr>
          <p:cNvPicPr>
            <a:picLocks noChangeAspect="1"/>
          </p:cNvPicPr>
          <p:nvPr/>
        </p:nvPicPr>
        <p:blipFill>
          <a:blip r:embed="rId2"/>
          <a:stretch>
            <a:fillRect/>
          </a:stretch>
        </p:blipFill>
        <p:spPr>
          <a:xfrm>
            <a:off x="7076143" y="1991824"/>
            <a:ext cx="4348876" cy="3195998"/>
          </a:xfrm>
          <a:prstGeom prst="rect">
            <a:avLst/>
          </a:prstGeom>
        </p:spPr>
      </p:pic>
    </p:spTree>
    <p:extLst>
      <p:ext uri="{BB962C8B-B14F-4D97-AF65-F5344CB8AC3E}">
        <p14:creationId xmlns:p14="http://schemas.microsoft.com/office/powerpoint/2010/main" val="361989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311FC-C8AD-2B65-55C9-766018F944AE}"/>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370F7B9C-94EC-1C66-77CA-C1DB87460AE9}"/>
              </a:ext>
            </a:extLst>
          </p:cNvPr>
          <p:cNvSpPr txBox="1">
            <a:spLocks/>
          </p:cNvSpPr>
          <p:nvPr/>
        </p:nvSpPr>
        <p:spPr>
          <a:xfrm>
            <a:off x="763805" y="52552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Regulation of Contraction by Calcium Ions</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4841903E-2C17-647F-94CA-56AE40AA09C5}"/>
              </a:ext>
            </a:extLst>
          </p:cNvPr>
          <p:cNvSpPr/>
          <p:nvPr/>
        </p:nvSpPr>
        <p:spPr>
          <a:xfrm>
            <a:off x="150812" y="1143000"/>
            <a:ext cx="11811000" cy="5632311"/>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As is true for skeletal muscle, the initiating stimulus for most smooth muscle contraction is an increase in  intracellular calcium ions. This increase can be caused in different types of smooth muscle by nerve stimulation  of the smooth muscle fiber, hormonal stimulation, stretch of the fiber, or even change in the chemical  environment of the fiber. Yet smooth muscle does not contain troponin, the regulatory protein that is activated by calcium ions to cause skeletal muscle contraction. Instead, smooth muscle contraction is activated by an entirely different mechanism, as follows.</a:t>
            </a:r>
          </a:p>
          <a:p>
            <a:pPr algn="just"/>
            <a:r>
              <a:rPr lang="en-US" sz="2000" b="1" u="sng" dirty="0">
                <a:latin typeface="Times New Roman" panose="02020603050405020304" pitchFamily="18" charset="0"/>
                <a:cs typeface="Times New Roman" panose="02020603050405020304" pitchFamily="18" charset="0"/>
              </a:rPr>
              <a:t>Calcium Ions Combine with Calmodulin to Cause Activation of Myosin Kinase and </a:t>
            </a:r>
            <a:r>
              <a:rPr lang="en-US" sz="2000" u="sng"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Phosphorylation of the Myosin Head.</a:t>
            </a:r>
          </a:p>
          <a:p>
            <a:pPr algn="just"/>
            <a:r>
              <a:rPr lang="en-US" sz="2000" dirty="0">
                <a:latin typeface="Times New Roman" panose="02020603050405020304" pitchFamily="18" charset="0"/>
                <a:cs typeface="Times New Roman" panose="02020603050405020304" pitchFamily="18" charset="0"/>
              </a:rPr>
              <a:t>In place of troponin, smooth muscle cells contain a large amount of another regulatory protein called calmodulin. Although this protein is similar to troponin, it is different in the manner in which it initiates contraction. Calmodulin does this by activating the myosin cross-bridges. This activation and subsequent contraction occur in the following sequence. </a:t>
            </a:r>
          </a:p>
          <a:p>
            <a:pPr algn="just"/>
            <a:r>
              <a:rPr lang="en-US" sz="2000" dirty="0">
                <a:latin typeface="Times New Roman" panose="02020603050405020304" pitchFamily="18" charset="0"/>
                <a:cs typeface="Times New Roman" panose="02020603050405020304" pitchFamily="18" charset="0"/>
              </a:rPr>
              <a:t>1-The calcium ions bind with calmodulin. </a:t>
            </a:r>
          </a:p>
          <a:p>
            <a:pPr algn="just"/>
            <a:r>
              <a:rPr lang="en-US" sz="2000" dirty="0">
                <a:latin typeface="Times New Roman" panose="02020603050405020304" pitchFamily="18" charset="0"/>
                <a:cs typeface="Times New Roman" panose="02020603050405020304" pitchFamily="18" charset="0"/>
              </a:rPr>
              <a:t>2. The calmodulin-calcium complex then joins with and activates myosin light chain kinase, a phosphorylating </a:t>
            </a:r>
          </a:p>
          <a:p>
            <a:pPr algn="just"/>
            <a:r>
              <a:rPr lang="en-US" sz="2000" dirty="0">
                <a:latin typeface="Times New Roman" panose="02020603050405020304" pitchFamily="18" charset="0"/>
                <a:cs typeface="Times New Roman" panose="02020603050405020304" pitchFamily="18" charset="0"/>
              </a:rPr>
              <a:t>enzyme. </a:t>
            </a:r>
          </a:p>
          <a:p>
            <a:pPr algn="just"/>
            <a:r>
              <a:rPr lang="en-US" sz="2000" dirty="0">
                <a:latin typeface="Times New Roman" panose="02020603050405020304" pitchFamily="18" charset="0"/>
                <a:cs typeface="Times New Roman" panose="02020603050405020304" pitchFamily="18" charset="0"/>
              </a:rPr>
              <a:t>3. One of the light chains of each myosin head, called the regulatory chain, becomes phosphorylated in </a:t>
            </a:r>
          </a:p>
          <a:p>
            <a:pPr algn="just"/>
            <a:r>
              <a:rPr lang="en-US" sz="2000" dirty="0">
                <a:latin typeface="Times New Roman" panose="02020603050405020304" pitchFamily="18" charset="0"/>
                <a:cs typeface="Times New Roman" panose="02020603050405020304" pitchFamily="18" charset="0"/>
              </a:rPr>
              <a:t>response to this myosin kinase. When this chain is not phosphorylated, the attachment-detachment cycling of </a:t>
            </a:r>
          </a:p>
          <a:p>
            <a:pPr algn="just"/>
            <a:r>
              <a:rPr lang="en-US" sz="2000" dirty="0">
                <a:latin typeface="Times New Roman" panose="02020603050405020304" pitchFamily="18" charset="0"/>
                <a:cs typeface="Times New Roman" panose="02020603050405020304" pitchFamily="18" charset="0"/>
              </a:rPr>
              <a:t>the myosin head with the actin filament does not occur.</a:t>
            </a:r>
          </a:p>
        </p:txBody>
      </p:sp>
    </p:spTree>
    <p:extLst>
      <p:ext uri="{BB962C8B-B14F-4D97-AF65-F5344CB8AC3E}">
        <p14:creationId xmlns:p14="http://schemas.microsoft.com/office/powerpoint/2010/main" val="130890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E73D9-2128-7A4F-06A8-A67E3A3DB205}"/>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F301679C-3930-0C26-2B01-C1110778F69B}"/>
              </a:ext>
            </a:extLst>
          </p:cNvPr>
          <p:cNvSpPr txBox="1">
            <a:spLocks/>
          </p:cNvSpPr>
          <p:nvPr/>
        </p:nvSpPr>
        <p:spPr>
          <a:xfrm>
            <a:off x="763805" y="52552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Regulation of Contraction by Calcium Ions</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C32E3A57-EE49-7CB1-5561-EB7517B18DF5}"/>
              </a:ext>
            </a:extLst>
          </p:cNvPr>
          <p:cNvSpPr/>
          <p:nvPr/>
        </p:nvSpPr>
        <p:spPr>
          <a:xfrm>
            <a:off x="150812" y="1143000"/>
            <a:ext cx="11811000" cy="1938992"/>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Intracellular calcium ion (Ca++) concentration increases when Ca++ enters the cell through calcium channels in </a:t>
            </a:r>
          </a:p>
          <a:p>
            <a:pPr algn="just"/>
            <a:r>
              <a:rPr lang="en-US" sz="2000" dirty="0">
                <a:latin typeface="Times New Roman" panose="02020603050405020304" pitchFamily="18" charset="0"/>
                <a:cs typeface="Times New Roman" panose="02020603050405020304" pitchFamily="18" charset="0"/>
              </a:rPr>
              <a:t>the cell membrane or the sarcoplasmic reticulum (SR). The Ca++ binds to calmodulin to form a Ca++-calmodulin complex, which then activates myosin light chain kinase (MLCK). The MLCK phosphorylates the myosin light chain (MLC) leading to contraction of the smooth muscle. When Ca++ concentration decreases, due to pumping of Ca++ out of the cell, the process is reversed and myosin phosphatase removes the phosphate from MLC, leading to relaxation.</a:t>
            </a:r>
          </a:p>
        </p:txBody>
      </p:sp>
    </p:spTree>
    <p:extLst>
      <p:ext uri="{BB962C8B-B14F-4D97-AF65-F5344CB8AC3E}">
        <p14:creationId xmlns:p14="http://schemas.microsoft.com/office/powerpoint/2010/main" val="366067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529BDC-E849-4890-0BAE-1133A4A54700}"/>
              </a:ext>
            </a:extLst>
          </p:cNvPr>
          <p:cNvPicPr>
            <a:picLocks noChangeAspect="1"/>
          </p:cNvPicPr>
          <p:nvPr/>
        </p:nvPicPr>
        <p:blipFill rotWithShape="1">
          <a:blip r:embed="rId2"/>
          <a:srcRect b="80000"/>
          <a:stretch/>
        </p:blipFill>
        <p:spPr>
          <a:xfrm>
            <a:off x="1379537" y="2743200"/>
            <a:ext cx="9429750" cy="1371600"/>
          </a:xfrm>
          <a:prstGeom prst="rect">
            <a:avLst/>
          </a:prstGeom>
        </p:spPr>
      </p:pic>
    </p:spTree>
    <p:extLst>
      <p:ext uri="{BB962C8B-B14F-4D97-AF65-F5344CB8AC3E}">
        <p14:creationId xmlns:p14="http://schemas.microsoft.com/office/powerpoint/2010/main" val="18112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17464-1AB2-7335-0C13-02EFF380A306}"/>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1FB0E73B-92AA-168D-1E2F-F4156B130655}"/>
              </a:ext>
            </a:extLst>
          </p:cNvPr>
          <p:cNvSpPr txBox="1">
            <a:spLocks/>
          </p:cNvSpPr>
          <p:nvPr/>
        </p:nvSpPr>
        <p:spPr>
          <a:xfrm>
            <a:off x="763805" y="52552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Excitation-Contraction Coupling</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C458F273-426B-0C9F-A8FD-36E0C0BB8E07}"/>
              </a:ext>
            </a:extLst>
          </p:cNvPr>
          <p:cNvSpPr/>
          <p:nvPr/>
        </p:nvSpPr>
        <p:spPr>
          <a:xfrm>
            <a:off x="150812" y="1066800"/>
            <a:ext cx="11887200" cy="5324535"/>
          </a:xfrm>
          <a:prstGeom prst="rect">
            <a:avLst/>
          </a:prstGeom>
          <a:noFill/>
        </p:spPr>
        <p:txBody>
          <a:bodyPr wrap="square" rtlCol="0">
            <a:spAutoFit/>
          </a:bodyPr>
          <a:lstStyle/>
          <a:p>
            <a:pPr marL="285750" indent="-28575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It is important to distinguish between the electrical and mechanical events in muscle. Muscle fiber membrane</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depolarization normally starts at the motor end plate then the action potential is transmitted along the muscle</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fiber and initiates the contractile response. The sliding theory is the most acceptable theory that explain</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contraction and relaxation response of skeletal muscle in sequence events as follow:</a:t>
            </a:r>
            <a:endParaRPr lang="ar-IQ" sz="2000" dirty="0">
              <a:latin typeface="Times New Roman" panose="02020603050405020304" pitchFamily="18" charset="0"/>
              <a:cs typeface="Times New Roman" panose="02020603050405020304" pitchFamily="18" charset="0"/>
            </a:endParaRPr>
          </a:p>
          <a:p>
            <a:pPr algn="just"/>
            <a:endParaRPr lang="ar-IQ" sz="2000"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A. Steps in contraction:</a:t>
            </a:r>
          </a:p>
          <a:p>
            <a:pPr algn="just"/>
            <a:r>
              <a:rPr lang="en-US" sz="2000" dirty="0">
                <a:latin typeface="Times New Roman" panose="02020603050405020304" pitchFamily="18" charset="0"/>
                <a:cs typeface="Times New Roman" panose="02020603050405020304" pitchFamily="18" charset="0"/>
              </a:rPr>
              <a:t>(1) The impulse arriving in the end of the motor neuron increases the permeability of its endings to</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Ca2+</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that enter the endings and triggers the exocytosis of the acetylcholine-containing vesicles.</a:t>
            </a:r>
            <a:r>
              <a:rPr lang="ar-IQ"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Lambert–Eaton syndrome </a:t>
            </a:r>
            <a:r>
              <a:rPr lang="en-US" sz="2000" dirty="0">
                <a:latin typeface="Times New Roman" panose="02020603050405020304" pitchFamily="18" charset="0"/>
                <a:cs typeface="Times New Roman" panose="02020603050405020304" pitchFamily="18" charset="0"/>
              </a:rPr>
              <a:t>(muscle weakness) is caused by antibodies against one of the Ca2+</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channels in the nerve endings at the neuromuscular junction and decreases acetylcholine release.</a:t>
            </a:r>
          </a:p>
          <a:p>
            <a:pPr algn="just"/>
            <a:r>
              <a:rPr lang="en-US" sz="2000" dirty="0">
                <a:latin typeface="Times New Roman" panose="02020603050405020304" pitchFamily="18" charset="0"/>
                <a:cs typeface="Times New Roman" panose="02020603050405020304" pitchFamily="18" charset="0"/>
              </a:rPr>
              <a:t>(2) The acetylcholine diffuses to the muscle fiber receptors, which are concentrated at the tops of the</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junctional folds of the membrane in the motor end plate and Binds with them. </a:t>
            </a:r>
            <a:r>
              <a:rPr lang="en-US" sz="2000" dirty="0">
                <a:solidFill>
                  <a:srgbClr val="FF0000"/>
                </a:solidFill>
                <a:latin typeface="Times New Roman" panose="02020603050405020304" pitchFamily="18" charset="0"/>
                <a:cs typeface="Times New Roman" panose="02020603050405020304" pitchFamily="18" charset="0"/>
              </a:rPr>
              <a:t>Myasthenia gravis</a:t>
            </a:r>
            <a:r>
              <a:rPr lang="ar-IQ"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a serious fatal disease in which skeletal muscles are weak and tire easily. It is caused by the</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formation of circulating antibodies to the acetylcholine receptors that destroy some of these</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receptors.</a:t>
            </a:r>
          </a:p>
          <a:p>
            <a:pPr algn="just"/>
            <a:r>
              <a:rPr lang="en-US" sz="2000" dirty="0">
                <a:latin typeface="Times New Roman" panose="02020603050405020304" pitchFamily="18" charset="0"/>
                <a:cs typeface="Times New Roman" panose="02020603050405020304" pitchFamily="18" charset="0"/>
              </a:rPr>
              <a:t>(3) Binding of acetylcholine to these receptors initiates influx of Na+</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that produce a depolarizing</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potential in the </a:t>
            </a:r>
            <a:r>
              <a:rPr lang="en-US" sz="2000" dirty="0">
                <a:solidFill>
                  <a:srgbClr val="FF0000"/>
                </a:solidFill>
                <a:latin typeface="Times New Roman" panose="02020603050405020304" pitchFamily="18" charset="0"/>
                <a:cs typeface="Times New Roman" panose="02020603050405020304" pitchFamily="18" charset="0"/>
              </a:rPr>
              <a:t>end plate</a:t>
            </a:r>
            <a:r>
              <a:rPr lang="en-US" sz="2000" dirty="0">
                <a:latin typeface="Times New Roman" panose="02020603050405020304" pitchFamily="18" charset="0"/>
                <a:cs typeface="Times New Roman" panose="02020603050405020304" pitchFamily="18" charset="0"/>
              </a:rPr>
              <a:t>. Acetylcholine is then removed from the synaptic cleft by</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acetylcholine-esterase, which is present in high concentration at the neuromuscular junction.</a:t>
            </a:r>
          </a:p>
        </p:txBody>
      </p:sp>
    </p:spTree>
    <p:extLst>
      <p:ext uri="{BB962C8B-B14F-4D97-AF65-F5344CB8AC3E}">
        <p14:creationId xmlns:p14="http://schemas.microsoft.com/office/powerpoint/2010/main" val="393842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7BA33-19F3-318C-9683-7E5E92697855}"/>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11315FAC-AC47-A4DD-A9F6-B3BB1B7613D7}"/>
              </a:ext>
            </a:extLst>
          </p:cNvPr>
          <p:cNvSpPr txBox="1">
            <a:spLocks/>
          </p:cNvSpPr>
          <p:nvPr/>
        </p:nvSpPr>
        <p:spPr>
          <a:xfrm>
            <a:off x="763805" y="52552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Excitation-Contraction Coupling</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25D7E6F8-0A75-502A-3DA4-E28EBF963795}"/>
              </a:ext>
            </a:extLst>
          </p:cNvPr>
          <p:cNvSpPr/>
          <p:nvPr/>
        </p:nvSpPr>
        <p:spPr>
          <a:xfrm>
            <a:off x="74612" y="917912"/>
            <a:ext cx="11887200" cy="4401205"/>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(4) Action potentials are conducted away from the end plate in both directions along the muscle</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fiber until reach to the sarco-tubular system (triad) and initiate the cisternae of sarcoplasmic</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reticulum to release their storage of calcium ions into sarcoplasm.</a:t>
            </a:r>
            <a:endParaRPr lang="ar-IQ"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(5) When the Ca2+</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released by the action potential binds to troponin C, the binding of troponin I to</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actin is weakened, and this permits the tropomyosin to move laterally. This movement uncovers</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binding sites for the myosin heads. ATP is then split and contraction occurs by formation of</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cross-linkages between actin and myosin and sliding of thin on thick filaments, producing</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movement.</a:t>
            </a:r>
            <a:endParaRPr lang="ar-IQ" sz="2000"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B. Steps in Relaxation:</a:t>
            </a:r>
          </a:p>
          <a:p>
            <a:pPr algn="just"/>
            <a:r>
              <a:rPr lang="en-US" sz="2000" dirty="0">
                <a:latin typeface="Times New Roman" panose="02020603050405020304" pitchFamily="18" charset="0"/>
                <a:cs typeface="Times New Roman" panose="02020603050405020304" pitchFamily="18" charset="0"/>
              </a:rPr>
              <a:t>(1) Ca2+ pumped back into sarcoplasmic reticulum by active transport.</a:t>
            </a:r>
          </a:p>
          <a:p>
            <a:pPr algn="just"/>
            <a:r>
              <a:rPr lang="en-US" sz="2000" dirty="0">
                <a:latin typeface="Times New Roman" panose="02020603050405020304" pitchFamily="18" charset="0"/>
                <a:cs typeface="Times New Roman" panose="02020603050405020304" pitchFamily="18" charset="0"/>
              </a:rPr>
              <a:t>(2) Once the Ca2+ concentration outside the reticulum has been lowered sufficiently, chemical</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interaction between myosin and actin ceases and the muscle relaxes.</a:t>
            </a:r>
          </a:p>
          <a:p>
            <a:pPr algn="just"/>
            <a:r>
              <a:rPr lang="en-US" sz="2000" dirty="0">
                <a:latin typeface="Times New Roman" panose="02020603050405020304" pitchFamily="18" charset="0"/>
                <a:cs typeface="Times New Roman" panose="02020603050405020304" pitchFamily="18" charset="0"/>
              </a:rPr>
              <a:t>Note that ATP provides the energy for both contraction and relaxation. If transport of Ca2+</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into the</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reticulum is inhibited, relaxation does not occur even though there are no more action potentials; the</a:t>
            </a:r>
            <a:r>
              <a:rPr lang="ar-IQ"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resulting sustained contraction is called a contracture.</a:t>
            </a:r>
          </a:p>
        </p:txBody>
      </p:sp>
    </p:spTree>
    <p:extLst>
      <p:ext uri="{BB962C8B-B14F-4D97-AF65-F5344CB8AC3E}">
        <p14:creationId xmlns:p14="http://schemas.microsoft.com/office/powerpoint/2010/main" val="280744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64513-C016-25E9-BF13-A59DF16E2DB5}"/>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9E352ADF-0FE3-E33D-D695-4F397425148A}"/>
              </a:ext>
            </a:extLst>
          </p:cNvPr>
          <p:cNvSpPr txBox="1">
            <a:spLocks/>
          </p:cNvSpPr>
          <p:nvPr/>
        </p:nvSpPr>
        <p:spPr>
          <a:xfrm>
            <a:off x="763805" y="52552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Excitation-Contraction Coupling</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6" name="Picture 2" descr="Excitation-contraction coupling. (1) An action potential arrives at the...  | Download Scientific Diagram">
            <a:extLst>
              <a:ext uri="{FF2B5EF4-FFF2-40B4-BE49-F238E27FC236}">
                <a16:creationId xmlns:a16="http://schemas.microsoft.com/office/drawing/2014/main" id="{B0ADDBBB-0AA9-13CA-7C52-34DBC6AFD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012" y="912776"/>
            <a:ext cx="9753600" cy="571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03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0348D-426A-7859-C4D7-FD8415EF44CB}"/>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BCC72AC1-25ED-0313-309F-C2039DF40B4B}"/>
              </a:ext>
            </a:extLst>
          </p:cNvPr>
          <p:cNvSpPr txBox="1">
            <a:spLocks/>
          </p:cNvSpPr>
          <p:nvPr/>
        </p:nvSpPr>
        <p:spPr>
          <a:xfrm>
            <a:off x="763805" y="52552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Excitation-Contraction Coupling</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D217B87-FA75-4075-8EB9-AD54DA933D59}"/>
              </a:ext>
            </a:extLst>
          </p:cNvPr>
          <p:cNvPicPr>
            <a:picLocks noChangeAspect="1"/>
          </p:cNvPicPr>
          <p:nvPr/>
        </p:nvPicPr>
        <p:blipFill>
          <a:blip r:embed="rId2"/>
          <a:stretch>
            <a:fillRect/>
          </a:stretch>
        </p:blipFill>
        <p:spPr>
          <a:xfrm>
            <a:off x="492931" y="1466576"/>
            <a:ext cx="11202963" cy="3924848"/>
          </a:xfrm>
          <a:prstGeom prst="rect">
            <a:avLst/>
          </a:prstGeom>
        </p:spPr>
      </p:pic>
    </p:spTree>
    <p:extLst>
      <p:ext uri="{BB962C8B-B14F-4D97-AF65-F5344CB8AC3E}">
        <p14:creationId xmlns:p14="http://schemas.microsoft.com/office/powerpoint/2010/main" val="45808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AF2BD-D1E4-FD6E-0B6E-EDEE1C9BF490}"/>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3476EBE7-B6B2-ED30-C240-86AB98A6C3E8}"/>
              </a:ext>
            </a:extLst>
          </p:cNvPr>
          <p:cNvSpPr txBox="1">
            <a:spLocks/>
          </p:cNvSpPr>
          <p:nvPr/>
        </p:nvSpPr>
        <p:spPr>
          <a:xfrm>
            <a:off x="763805" y="52552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The Muscle Twitch</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C449EDBD-E601-36DD-E273-94597556A102}"/>
              </a:ext>
            </a:extLst>
          </p:cNvPr>
          <p:cNvSpPr/>
          <p:nvPr/>
        </p:nvSpPr>
        <p:spPr>
          <a:xfrm>
            <a:off x="150812" y="1143000"/>
            <a:ext cx="11887200" cy="1938992"/>
          </a:xfrm>
          <a:prstGeom prst="rect">
            <a:avLst/>
          </a:prstGeom>
          <a:noFill/>
        </p:spPr>
        <p:txBody>
          <a:bodyPr wrap="square" rtlCol="0">
            <a:spAutoFit/>
          </a:bodyPr>
          <a:lstStyle/>
          <a:p>
            <a:pPr marL="285750" indent="-28575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 single action potential causes a brief contraction followed by relaxation. This response is called a </a:t>
            </a:r>
            <a:r>
              <a:rPr lang="en-US" sz="2400" dirty="0">
                <a:solidFill>
                  <a:srgbClr val="FF0000"/>
                </a:solidFill>
                <a:latin typeface="Times New Roman" panose="02020603050405020304" pitchFamily="18" charset="0"/>
                <a:cs typeface="Times New Roman" panose="02020603050405020304" pitchFamily="18" charset="0"/>
              </a:rPr>
              <a:t>muscle twitch</a:t>
            </a:r>
            <a:r>
              <a:rPr lang="en-US" sz="2400" dirty="0">
                <a:latin typeface="Times New Roman" panose="02020603050405020304" pitchFamily="18" charset="0"/>
                <a:cs typeface="Times New Roman" panose="02020603050405020304" pitchFamily="18" charset="0"/>
              </a:rPr>
              <a:t>. The twitch starts about 2 </a:t>
            </a:r>
            <a:r>
              <a:rPr lang="en-US" sz="2400" dirty="0" err="1">
                <a:latin typeface="Times New Roman" panose="02020603050405020304" pitchFamily="18" charset="0"/>
                <a:cs typeface="Times New Roman" panose="02020603050405020304" pitchFamily="18" charset="0"/>
              </a:rPr>
              <a:t>ms</a:t>
            </a:r>
            <a:r>
              <a:rPr lang="en-US" sz="2400" dirty="0">
                <a:latin typeface="Times New Roman" panose="02020603050405020304" pitchFamily="18" charset="0"/>
                <a:cs typeface="Times New Roman" panose="02020603050405020304" pitchFamily="18" charset="0"/>
              </a:rPr>
              <a:t> after the start of depolarization of the membrane, before repolarization is complete. The duration of the twitch varies with the type of muscle being tested. "Fast" muscle fibers have twitch durations as short as 7.5 </a:t>
            </a:r>
            <a:r>
              <a:rPr lang="en-US" sz="2400" dirty="0" err="1">
                <a:latin typeface="Times New Roman" panose="02020603050405020304" pitchFamily="18" charset="0"/>
                <a:cs typeface="Times New Roman" panose="02020603050405020304" pitchFamily="18" charset="0"/>
              </a:rPr>
              <a:t>ms.</a:t>
            </a:r>
            <a:r>
              <a:rPr lang="en-US" sz="2400" dirty="0">
                <a:latin typeface="Times New Roman" panose="02020603050405020304" pitchFamily="18" charset="0"/>
                <a:cs typeface="Times New Roman" panose="02020603050405020304" pitchFamily="18" charset="0"/>
              </a:rPr>
              <a:t> "Slow" muscle have twitch durations up to 100 </a:t>
            </a:r>
            <a:r>
              <a:rPr lang="en-US" sz="2400" dirty="0" err="1">
                <a:latin typeface="Times New Roman" panose="02020603050405020304" pitchFamily="18" charset="0"/>
                <a:cs typeface="Times New Roman" panose="02020603050405020304" pitchFamily="18" charset="0"/>
              </a:rPr>
              <a:t>ms.</a:t>
            </a:r>
            <a:endParaRPr lang="en-US"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AA21FC6-2BE1-8CB3-5B45-FBC1CB605526}"/>
              </a:ext>
            </a:extLst>
          </p:cNvPr>
          <p:cNvPicPr>
            <a:picLocks noChangeAspect="1"/>
          </p:cNvPicPr>
          <p:nvPr/>
        </p:nvPicPr>
        <p:blipFill>
          <a:blip r:embed="rId2"/>
          <a:stretch>
            <a:fillRect/>
          </a:stretch>
        </p:blipFill>
        <p:spPr>
          <a:xfrm>
            <a:off x="2970212" y="3054462"/>
            <a:ext cx="7421213" cy="3657600"/>
          </a:xfrm>
          <a:prstGeom prst="rect">
            <a:avLst/>
          </a:prstGeom>
        </p:spPr>
      </p:pic>
    </p:spTree>
    <p:extLst>
      <p:ext uri="{BB962C8B-B14F-4D97-AF65-F5344CB8AC3E}">
        <p14:creationId xmlns:p14="http://schemas.microsoft.com/office/powerpoint/2010/main" val="232622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79BAC-325F-9DB4-5F70-6DB164DE1AA9}"/>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67EC1CA1-BB8C-A782-3697-A3C9367A18C7}"/>
              </a:ext>
            </a:extLst>
          </p:cNvPr>
          <p:cNvSpPr txBox="1">
            <a:spLocks/>
          </p:cNvSpPr>
          <p:nvPr/>
        </p:nvSpPr>
        <p:spPr>
          <a:xfrm>
            <a:off x="763805" y="52552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Summation of Contractions</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5B51C8BD-8088-CFE8-D4BD-B11E1DAE2CD6}"/>
              </a:ext>
            </a:extLst>
          </p:cNvPr>
          <p:cNvSpPr/>
          <p:nvPr/>
        </p:nvSpPr>
        <p:spPr>
          <a:xfrm>
            <a:off x="74612" y="912775"/>
            <a:ext cx="11887200" cy="3046988"/>
          </a:xfrm>
          <a:prstGeom prst="rect">
            <a:avLst/>
          </a:prstGeom>
          <a:noFill/>
        </p:spPr>
        <p:txBody>
          <a:bodyPr wrap="square" rtlCol="0">
            <a:spAutoFit/>
          </a:bodyPr>
          <a:lstStyle/>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Because the contractile mechanism does not have a refractory period, repeated stimulation before relaxation has occurred produces additional activation of the contractile elements and a response is known as </a:t>
            </a:r>
            <a:r>
              <a:rPr lang="en-US" sz="2400" b="1" dirty="0">
                <a:latin typeface="Times New Roman" panose="02020603050405020304" pitchFamily="18" charset="0"/>
                <a:cs typeface="Times New Roman" panose="02020603050405020304" pitchFamily="18" charset="0"/>
              </a:rPr>
              <a:t>summation of contractions.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With rapidly repeated stimulation, activation of the contractile mechanism occurs repeatedly before any relaxation has occurred, and the individual responses fuse into one continuous contraction. Such a response is called tetanus </a:t>
            </a:r>
            <a:r>
              <a:rPr lang="en-US" sz="2400" b="1" dirty="0">
                <a:latin typeface="Times New Roman" panose="02020603050405020304" pitchFamily="18" charset="0"/>
                <a:cs typeface="Times New Roman" panose="02020603050405020304" pitchFamily="18" charset="0"/>
              </a:rPr>
              <a:t>(tetanic contraction). </a:t>
            </a:r>
            <a:r>
              <a:rPr lang="en-US" sz="2400" dirty="0">
                <a:latin typeface="Times New Roman" panose="02020603050405020304" pitchFamily="18" charset="0"/>
                <a:cs typeface="Times New Roman" panose="02020603050405020304" pitchFamily="18" charset="0"/>
              </a:rPr>
              <a:t>It is a </a:t>
            </a:r>
            <a:r>
              <a:rPr lang="en-US" sz="2400" b="1" dirty="0">
                <a:latin typeface="Times New Roman" panose="02020603050405020304" pitchFamily="18" charset="0"/>
                <a:cs typeface="Times New Roman" panose="02020603050405020304" pitchFamily="18" charset="0"/>
              </a:rPr>
              <a:t>complete tetanus </a:t>
            </a:r>
            <a:r>
              <a:rPr lang="en-US" sz="2400" dirty="0">
                <a:latin typeface="Times New Roman" panose="02020603050405020304" pitchFamily="18" charset="0"/>
                <a:cs typeface="Times New Roman" panose="02020603050405020304" pitchFamily="18" charset="0"/>
              </a:rPr>
              <a:t>when no relaxation occurs between stimuli and an </a:t>
            </a:r>
            <a:r>
              <a:rPr lang="en-US" sz="2400" b="1" dirty="0">
                <a:latin typeface="Times New Roman" panose="02020603050405020304" pitchFamily="18" charset="0"/>
                <a:cs typeface="Times New Roman" panose="02020603050405020304" pitchFamily="18" charset="0"/>
              </a:rPr>
              <a:t>incomplete tetanus </a:t>
            </a:r>
            <a:r>
              <a:rPr lang="en-US" sz="2400" dirty="0">
                <a:latin typeface="Times New Roman" panose="02020603050405020304" pitchFamily="18" charset="0"/>
                <a:cs typeface="Times New Roman" panose="02020603050405020304" pitchFamily="18" charset="0"/>
              </a:rPr>
              <a:t>when periods of incomplete relaxation take place between the summated stimuli.</a:t>
            </a:r>
          </a:p>
        </p:txBody>
      </p:sp>
      <p:pic>
        <p:nvPicPr>
          <p:cNvPr id="4" name="Picture 3">
            <a:extLst>
              <a:ext uri="{FF2B5EF4-FFF2-40B4-BE49-F238E27FC236}">
                <a16:creationId xmlns:a16="http://schemas.microsoft.com/office/drawing/2014/main" id="{DEF09096-BCB4-45AE-9086-A268A9608537}"/>
              </a:ext>
            </a:extLst>
          </p:cNvPr>
          <p:cNvPicPr>
            <a:picLocks noChangeAspect="1"/>
          </p:cNvPicPr>
          <p:nvPr/>
        </p:nvPicPr>
        <p:blipFill>
          <a:blip r:embed="rId2"/>
          <a:stretch>
            <a:fillRect/>
          </a:stretch>
        </p:blipFill>
        <p:spPr>
          <a:xfrm>
            <a:off x="1674812" y="3886200"/>
            <a:ext cx="9142413" cy="2697185"/>
          </a:xfrm>
          <a:prstGeom prst="rect">
            <a:avLst/>
          </a:prstGeom>
        </p:spPr>
      </p:pic>
    </p:spTree>
    <p:extLst>
      <p:ext uri="{BB962C8B-B14F-4D97-AF65-F5344CB8AC3E}">
        <p14:creationId xmlns:p14="http://schemas.microsoft.com/office/powerpoint/2010/main" val="128492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4DE09-036F-3D6C-62B5-2D8C66A9D65D}"/>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4A02851D-0FA4-7BA3-6E41-138ED391EAFF}"/>
              </a:ext>
            </a:extLst>
          </p:cNvPr>
          <p:cNvSpPr txBox="1">
            <a:spLocks/>
          </p:cNvSpPr>
          <p:nvPr/>
        </p:nvSpPr>
        <p:spPr>
          <a:xfrm>
            <a:off x="763805" y="52552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Types of Contraction</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42543831-38DD-9DA3-F41B-32692C7C8DA8}"/>
              </a:ext>
            </a:extLst>
          </p:cNvPr>
          <p:cNvSpPr/>
          <p:nvPr/>
        </p:nvSpPr>
        <p:spPr>
          <a:xfrm>
            <a:off x="150812" y="1143000"/>
            <a:ext cx="11887200" cy="1569660"/>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1. Isometric Contraction: </a:t>
            </a:r>
            <a:r>
              <a:rPr lang="en-US" sz="2400" dirty="0">
                <a:latin typeface="Times New Roman" panose="02020603050405020304" pitchFamily="18" charset="0"/>
                <a:cs typeface="Times New Roman" panose="02020603050405020304" pitchFamily="18" charset="0"/>
              </a:rPr>
              <a:t>It occurs without an appreciable decrease in the length of the whole muscle. Since work is the product of force times distance, isometric contraction do not do work.</a:t>
            </a:r>
          </a:p>
          <a:p>
            <a:pPr algn="just"/>
            <a:r>
              <a:rPr lang="en-US" sz="2400" b="1" dirty="0">
                <a:latin typeface="Times New Roman" panose="02020603050405020304" pitchFamily="18" charset="0"/>
                <a:cs typeface="Times New Roman" panose="02020603050405020304" pitchFamily="18" charset="0"/>
              </a:rPr>
              <a:t>2. Isotonic Contraction: </a:t>
            </a:r>
            <a:r>
              <a:rPr lang="en-US" sz="2400" dirty="0">
                <a:latin typeface="Times New Roman" panose="02020603050405020304" pitchFamily="18" charset="0"/>
                <a:cs typeface="Times New Roman" panose="02020603050405020304" pitchFamily="18" charset="0"/>
              </a:rPr>
              <a:t>Contraction against a constant load, with approximation of the ends of the muscle, isotonic contractions do work.</a:t>
            </a:r>
          </a:p>
        </p:txBody>
      </p:sp>
      <p:pic>
        <p:nvPicPr>
          <p:cNvPr id="4" name="Picture 3">
            <a:extLst>
              <a:ext uri="{FF2B5EF4-FFF2-40B4-BE49-F238E27FC236}">
                <a16:creationId xmlns:a16="http://schemas.microsoft.com/office/drawing/2014/main" id="{F7AF8433-E7A3-A72C-DB58-4F339C1BBF9D}"/>
              </a:ext>
            </a:extLst>
          </p:cNvPr>
          <p:cNvPicPr>
            <a:picLocks noChangeAspect="1"/>
          </p:cNvPicPr>
          <p:nvPr/>
        </p:nvPicPr>
        <p:blipFill>
          <a:blip r:embed="rId2"/>
          <a:stretch>
            <a:fillRect/>
          </a:stretch>
        </p:blipFill>
        <p:spPr>
          <a:xfrm>
            <a:off x="1293812" y="2750514"/>
            <a:ext cx="9440592" cy="3878886"/>
          </a:xfrm>
          <a:prstGeom prst="rect">
            <a:avLst/>
          </a:prstGeom>
        </p:spPr>
      </p:pic>
    </p:spTree>
    <p:extLst>
      <p:ext uri="{BB962C8B-B14F-4D97-AF65-F5344CB8AC3E}">
        <p14:creationId xmlns:p14="http://schemas.microsoft.com/office/powerpoint/2010/main" val="254289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5CEF6-CA93-5093-1045-4BE7A25B2E25}"/>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0EEEE0EF-2D2F-D93C-BB12-E8E30CABB805}"/>
              </a:ext>
            </a:extLst>
          </p:cNvPr>
          <p:cNvSpPr txBox="1">
            <a:spLocks/>
          </p:cNvSpPr>
          <p:nvPr/>
        </p:nvSpPr>
        <p:spPr>
          <a:xfrm>
            <a:off x="763805" y="52552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Muscle Types</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9F9F5E51-CC0D-945E-6B80-3F024626C7F9}"/>
              </a:ext>
            </a:extLst>
          </p:cNvPr>
          <p:cNvSpPr/>
          <p:nvPr/>
        </p:nvSpPr>
        <p:spPr>
          <a:xfrm>
            <a:off x="150812" y="1143000"/>
            <a:ext cx="11887200" cy="4154984"/>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Skeletal muscle is a very heterogeneous tissue made up of fibers that vary in myosin ATPase activity, contractile speed, and other properties. The fibers fall roughly into two types, type I and type II. </a:t>
            </a:r>
          </a:p>
          <a:p>
            <a:pPr algn="just"/>
            <a:r>
              <a:rPr lang="en-US" sz="2400" b="1" dirty="0">
                <a:latin typeface="Times New Roman" panose="02020603050405020304" pitchFamily="18" charset="0"/>
                <a:cs typeface="Times New Roman" panose="02020603050405020304" pitchFamily="18" charset="0"/>
              </a:rPr>
              <a:t>1. Red muscles: </a:t>
            </a:r>
            <a:r>
              <a:rPr lang="en-US" sz="2400" dirty="0">
                <a:latin typeface="Times New Roman" panose="02020603050405020304" pitchFamily="18" charset="0"/>
                <a:cs typeface="Times New Roman" panose="02020603050405020304" pitchFamily="18" charset="0"/>
              </a:rPr>
              <a:t>They contain many type I fibers which are darker than other muscles due to their high containing of myoglobin. They respond slowly and have a long latency, thus they are adapted for long, slow, posture-maintaining contractions. The long muscles of the back are red muscles. </a:t>
            </a:r>
          </a:p>
          <a:p>
            <a:pPr algn="just"/>
            <a:r>
              <a:rPr lang="en-US" sz="2400" b="1" dirty="0">
                <a:latin typeface="Times New Roman" panose="02020603050405020304" pitchFamily="18" charset="0"/>
                <a:cs typeface="Times New Roman" panose="02020603050405020304" pitchFamily="18" charset="0"/>
              </a:rPr>
              <a:t>2. White muscles: </a:t>
            </a:r>
            <a:r>
              <a:rPr lang="en-US" sz="2400" dirty="0">
                <a:latin typeface="Times New Roman" panose="02020603050405020304" pitchFamily="18" charset="0"/>
                <a:cs typeface="Times New Roman" panose="02020603050405020304" pitchFamily="18" charset="0"/>
              </a:rPr>
              <a:t>They contain mostly type II fibers with less content of myoglobin and have short twitch durations. They are specialized for fine, skilled movement. The extra-ocular muscles and some of the hand muscles contain many type II fibers and are generally classified as white muscles.</a:t>
            </a:r>
          </a:p>
        </p:txBody>
      </p:sp>
    </p:spTree>
    <p:extLst>
      <p:ext uri="{BB962C8B-B14F-4D97-AF65-F5344CB8AC3E}">
        <p14:creationId xmlns:p14="http://schemas.microsoft.com/office/powerpoint/2010/main" val="53173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20300</TotalTime>
  <Words>1625</Words>
  <Application>Microsoft Office PowerPoint</Application>
  <PresentationFormat>Custom</PresentationFormat>
  <Paragraphs>78</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Euphemia</vt:lpstr>
      <vt:lpstr>Franklin Gothic Medium</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dc:title>
  <dc:subject>Lecture 2</dc:subject>
  <dc:creator>MAHİR RAHMAN AL-HAJAJ</dc:creator>
  <cp:keywords>Al-Mustaqbal University College</cp:keywords>
  <cp:lastModifiedBy>zainab.sattar.jabbar@uomus.edu.iq</cp:lastModifiedBy>
  <cp:revision>236</cp:revision>
  <cp:lastPrinted>2022-10-07T10:41:38Z</cp:lastPrinted>
  <dcterms:created xsi:type="dcterms:W3CDTF">2022-10-06T20:58:31Z</dcterms:created>
  <dcterms:modified xsi:type="dcterms:W3CDTF">2025-02-11T08:36:25Z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