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03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38" r:id="rId1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884C"/>
    <a:srgbClr val="FFBA75"/>
    <a:srgbClr val="33CC33"/>
    <a:srgbClr val="D4F4D4"/>
    <a:srgbClr val="FFFF00"/>
    <a:srgbClr val="B3B3FF"/>
    <a:srgbClr val="000000"/>
    <a:srgbClr val="CAF2CA"/>
    <a:srgbClr val="AFEBA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>
      <p:cViewPr varScale="1">
        <p:scale>
          <a:sx n="66" d="100"/>
          <a:sy n="66" d="100"/>
        </p:scale>
        <p:origin x="-13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DE130C-1524-443B-B1E5-C6BE2DE11E1B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608E9-A3D5-4042-8858-27E267E7F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290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8B912-05AA-48FA-B94C-60AD27DE16C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1D3D4-07B4-4559-9F79-1D2A6E47EBA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66F96-EDBA-4FDD-8D4D-E2152E7FD7A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2B314-DE47-4A66-9376-9556167D299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CBE8D-1572-4014-9C5B-D1D1C1BF844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80565-90A0-409C-BEF7-91D58AABF4B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1DF18-65A2-433D-895D-F3CC17D163F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F4C95-8000-4FCD-AF06-A601B214B7D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943A7-C79E-4735-A487-2B507FEAA7F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4AA07-1CE9-4532-A8A7-B74B10BDAAF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6079E-248F-4E4D-B800-61018E58927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1F80A5-3828-4002-BD73-D7F8541650B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357188" y="428624"/>
            <a:ext cx="8143875" cy="12001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  <a:t>Computer Network Protocols</a:t>
            </a:r>
            <a:b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</a:br>
            <a: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  <a:t>Application Layer </a:t>
            </a:r>
            <a:b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</a:br>
            <a: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  <a:t>Lesson </a:t>
            </a:r>
            <a: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  <a:t>1</a:t>
            </a:r>
            <a:endParaRPr lang="es-ES" sz="3600" b="1" i="1" kern="1200" dirty="0" smtClean="0"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ea typeface="+mn-ea"/>
            </a:endParaRPr>
          </a:p>
        </p:txBody>
      </p:sp>
      <p:sp>
        <p:nvSpPr>
          <p:cNvPr id="2051" name="Rectangle 169"/>
          <p:cNvSpPr>
            <a:spLocks noChangeArrowheads="1"/>
          </p:cNvSpPr>
          <p:nvPr/>
        </p:nvSpPr>
        <p:spPr bwMode="auto">
          <a:xfrm>
            <a:off x="3095328" y="1357298"/>
            <a:ext cx="6048672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/>
          <a:lstStyle/>
          <a:p>
            <a:pPr algn="ctr">
              <a:defRPr/>
            </a:pPr>
            <a:endParaRPr lang="en-US" sz="2000" b="1" i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83361" y="2564904"/>
            <a:ext cx="5760639" cy="1938992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IQ" sz="4000" b="1" i="1" dirty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كلية المستقبل الجامعة</a:t>
            </a:r>
          </a:p>
          <a:p>
            <a:pPr algn="ctr">
              <a:defRPr/>
            </a:pP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قسم هندسة تقنيات الحاسوب</a:t>
            </a:r>
          </a:p>
          <a:p>
            <a:pPr algn="ctr">
              <a:defRPr/>
            </a:pP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المرحلة الرابعة</a:t>
            </a:r>
            <a:endParaRPr lang="en-US" sz="4000" b="1" i="1" dirty="0">
              <a:solidFill>
                <a:srgbClr val="C0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6578" y="6381750"/>
            <a:ext cx="2133600" cy="476250"/>
          </a:xfrm>
        </p:spPr>
        <p:txBody>
          <a:bodyPr/>
          <a:lstStyle/>
          <a:p>
            <a:pPr>
              <a:defRPr/>
            </a:pPr>
            <a:fld id="{EBA8B912-05AA-48FA-B94C-60AD27DE16CA}" type="slidenum">
              <a:rPr lang="es-ES" smtClean="0"/>
              <a:pPr>
                <a:defRPr/>
              </a:pPr>
              <a:t>1</a:t>
            </a:fld>
            <a:endParaRPr lang="es-ES" dirty="0"/>
          </a:p>
        </p:txBody>
      </p:sp>
      <p:sp>
        <p:nvSpPr>
          <p:cNvPr id="2" name="Rectangle 1"/>
          <p:cNvSpPr/>
          <p:nvPr/>
        </p:nvSpPr>
        <p:spPr>
          <a:xfrm>
            <a:off x="971600" y="5229200"/>
            <a:ext cx="748883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2800" b="1" i="1" dirty="0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By </a:t>
            </a:r>
          </a:p>
          <a:p>
            <a:pPr lvl="0" algn="ctr">
              <a:defRPr/>
            </a:pPr>
            <a:endParaRPr lang="en-US" sz="1400" b="1" i="1" dirty="0">
              <a:solidFill>
                <a:srgbClr val="00B0F0"/>
              </a:solidFill>
              <a:effectLst>
                <a:glow rad="139700">
                  <a:srgbClr val="000000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lvl="0" algn="ctr">
              <a:defRPr/>
            </a:pPr>
            <a:r>
              <a:rPr lang="en-US" sz="2800" b="1" i="1" dirty="0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Dr. </a:t>
            </a:r>
            <a:r>
              <a:rPr lang="en-US" sz="2800" b="1" i="1" dirty="0" err="1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Layth</a:t>
            </a:r>
            <a:r>
              <a:rPr lang="en-US" sz="2800" b="1" i="1" dirty="0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Abdulkareem</a:t>
            </a:r>
            <a:r>
              <a:rPr lang="en-US" sz="2800" b="1" i="1" dirty="0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Hassnawi</a:t>
            </a:r>
            <a:endParaRPr lang="en-US" sz="2800" b="1" i="1" dirty="0">
              <a:solidFill>
                <a:srgbClr val="00B0F0"/>
              </a:solidFill>
              <a:effectLst>
                <a:glow rad="139700">
                  <a:srgbClr val="000000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 advTm="22428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Operation Steps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3600400"/>
          </a:xfrm>
        </p:spPr>
        <p:txBody>
          <a:bodyPr/>
          <a:lstStyle/>
          <a:p>
            <a:pPr lvl="0" algn="just">
              <a:spcBef>
                <a:spcPct val="0"/>
              </a:spcBef>
            </a:pPr>
            <a:r>
              <a:rPr lang="en-US" sz="2400" b="1" i="1" kern="1200" dirty="0" smtClean="0">
                <a:latin typeface="Bookman Old Style" pitchFamily="18" charset="0"/>
                <a:cs typeface="Arial" charset="0"/>
              </a:rPr>
              <a:t>URL </a:t>
            </a:r>
            <a:r>
              <a:rPr lang="en-US" sz="2400" b="1" i="1" kern="1200" dirty="0">
                <a:latin typeface="Bookman Old Style" pitchFamily="18" charset="0"/>
                <a:cs typeface="Arial" charset="0"/>
              </a:rPr>
              <a:t>is typed in the address bar.</a:t>
            </a:r>
          </a:p>
          <a:p>
            <a:pPr lvl="0" algn="just">
              <a:spcBef>
                <a:spcPct val="0"/>
              </a:spcBef>
            </a:pPr>
            <a:r>
              <a:rPr lang="en-US" sz="2400" b="1" i="1" kern="1200" dirty="0" smtClean="0">
                <a:latin typeface="Bookman Old Style" pitchFamily="18" charset="0"/>
                <a:cs typeface="Arial" charset="0"/>
              </a:rPr>
              <a:t>Browser </a:t>
            </a:r>
            <a:r>
              <a:rPr lang="en-US" sz="2400" b="1" i="1" kern="1200" dirty="0">
                <a:latin typeface="Bookman Old Style" pitchFamily="18" charset="0"/>
                <a:cs typeface="Arial" charset="0"/>
              </a:rPr>
              <a:t>checks with DNS server to convert it to an IP address</a:t>
            </a:r>
          </a:p>
          <a:p>
            <a:pPr lvl="0" algn="just">
              <a:spcBef>
                <a:spcPct val="0"/>
              </a:spcBef>
            </a:pPr>
            <a:r>
              <a:rPr lang="en-US" sz="2400" b="1" i="1" kern="1200" dirty="0" smtClean="0">
                <a:latin typeface="Bookman Old Style" pitchFamily="18" charset="0"/>
                <a:cs typeface="Arial" charset="0"/>
              </a:rPr>
              <a:t>Connects </a:t>
            </a:r>
            <a:r>
              <a:rPr lang="en-US" sz="2400" b="1" i="1" kern="1200" dirty="0">
                <a:latin typeface="Bookman Old Style" pitchFamily="18" charset="0"/>
                <a:cs typeface="Arial" charset="0"/>
              </a:rPr>
              <a:t>to the server requested</a:t>
            </a:r>
          </a:p>
          <a:p>
            <a:pPr lvl="0" algn="just">
              <a:spcBef>
                <a:spcPct val="0"/>
              </a:spcBef>
            </a:pPr>
            <a:r>
              <a:rPr lang="en-US" sz="2400" b="1" i="1" kern="1200" dirty="0" smtClean="0">
                <a:latin typeface="Bookman Old Style" pitchFamily="18" charset="0"/>
                <a:cs typeface="Arial" charset="0"/>
              </a:rPr>
              <a:t>Using </a:t>
            </a:r>
            <a:r>
              <a:rPr lang="en-US" sz="2400" b="1" i="1" kern="1200" dirty="0">
                <a:latin typeface="Bookman Old Style" pitchFamily="18" charset="0"/>
                <a:cs typeface="Arial" charset="0"/>
              </a:rPr>
              <a:t>HTTP or HTTPS protocol requirements, the browser sends a GET request to the server to ask for the desired html document (usually index.html)</a:t>
            </a:r>
          </a:p>
          <a:p>
            <a:pPr lvl="0" algn="just">
              <a:spcBef>
                <a:spcPct val="0"/>
              </a:spcBef>
            </a:pPr>
            <a:r>
              <a:rPr lang="en-US" sz="2400" b="1" i="1" kern="1200" dirty="0" smtClean="0">
                <a:latin typeface="Bookman Old Style" pitchFamily="18" charset="0"/>
                <a:cs typeface="Arial" charset="0"/>
              </a:rPr>
              <a:t>The </a:t>
            </a:r>
            <a:r>
              <a:rPr lang="en-US" sz="2400" b="1" i="1" kern="1200" dirty="0">
                <a:latin typeface="Bookman Old Style" pitchFamily="18" charset="0"/>
                <a:cs typeface="Arial" charset="0"/>
              </a:rPr>
              <a:t>server sends the HTML code for the web page to the browser.</a:t>
            </a:r>
          </a:p>
          <a:p>
            <a:pPr lvl="0" algn="just">
              <a:spcBef>
                <a:spcPct val="0"/>
              </a:spcBef>
            </a:pPr>
            <a:r>
              <a:rPr lang="en-US" sz="2400" b="1" i="1" kern="1200" dirty="0" smtClean="0">
                <a:latin typeface="Bookman Old Style" pitchFamily="18" charset="0"/>
                <a:cs typeface="Arial" charset="0"/>
              </a:rPr>
              <a:t>The </a:t>
            </a:r>
            <a:r>
              <a:rPr lang="en-US" sz="2400" b="1" i="1" kern="1200" dirty="0">
                <a:latin typeface="Bookman Old Style" pitchFamily="18" charset="0"/>
                <a:cs typeface="Arial" charset="0"/>
              </a:rPr>
              <a:t>browser interprets the HTML code and formats the page to fit the browser window.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C2B314-DE47-4A66-9376-9556167D2994}" type="slidenum">
              <a:rPr lang="es-ES" smtClean="0"/>
              <a:pPr>
                <a:defRPr/>
              </a:pPr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719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1" dirty="0" smtClean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HTTPS (</a:t>
            </a:r>
            <a:r>
              <a:rPr lang="en-US" sz="3600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HTTP + SSL)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3600400"/>
          </a:xfrm>
        </p:spPr>
        <p:txBody>
          <a:bodyPr/>
          <a:lstStyle/>
          <a:p>
            <a:pPr lvl="0" algn="just">
              <a:spcBef>
                <a:spcPct val="0"/>
              </a:spcBef>
            </a:pPr>
            <a:r>
              <a:rPr lang="en-US" sz="2400" b="1" i="1" kern="1200" dirty="0" smtClean="0">
                <a:latin typeface="Bookman Old Style" pitchFamily="18" charset="0"/>
                <a:cs typeface="Arial" charset="0"/>
              </a:rPr>
              <a:t>HTTPS </a:t>
            </a:r>
            <a:r>
              <a:rPr lang="en-US" sz="2400" b="1" i="1" kern="1200" dirty="0">
                <a:latin typeface="Bookman Old Style" pitchFamily="18" charset="0"/>
                <a:cs typeface="Arial" charset="0"/>
              </a:rPr>
              <a:t>= HTTPS stands for Hypertext Transfer Protocol over Secure Socket Layer (SSL), or HTTP over SSL.</a:t>
            </a:r>
          </a:p>
          <a:p>
            <a:pPr lvl="0" algn="just">
              <a:spcBef>
                <a:spcPct val="0"/>
              </a:spcBef>
            </a:pPr>
            <a:endParaRPr lang="en-US" sz="2400" b="1" i="1" kern="1200" dirty="0" smtClean="0">
              <a:latin typeface="Bookman Old Style" pitchFamily="18" charset="0"/>
              <a:cs typeface="Arial" charset="0"/>
            </a:endParaRPr>
          </a:p>
          <a:p>
            <a:pPr lvl="0" algn="just">
              <a:spcBef>
                <a:spcPct val="0"/>
              </a:spcBef>
            </a:pPr>
            <a:r>
              <a:rPr lang="en-US" sz="2400" b="1" i="1" kern="1200" dirty="0" smtClean="0">
                <a:latin typeface="Bookman Old Style" pitchFamily="18" charset="0"/>
                <a:cs typeface="Arial" charset="0"/>
              </a:rPr>
              <a:t>HTTPS </a:t>
            </a:r>
            <a:r>
              <a:rPr lang="en-US" sz="2400" b="1" i="1" kern="1200" dirty="0">
                <a:latin typeface="Bookman Old Style" pitchFamily="18" charset="0"/>
                <a:cs typeface="Arial" charset="0"/>
              </a:rPr>
              <a:t>by default uses port 443.</a:t>
            </a:r>
          </a:p>
          <a:p>
            <a:pPr lvl="0" algn="just">
              <a:spcBef>
                <a:spcPct val="0"/>
              </a:spcBef>
            </a:pPr>
            <a:endParaRPr lang="en-US" sz="2400" b="1" i="1" kern="1200" dirty="0" smtClean="0">
              <a:latin typeface="Bookman Old Style" pitchFamily="18" charset="0"/>
              <a:cs typeface="Arial" charset="0"/>
            </a:endParaRPr>
          </a:p>
          <a:p>
            <a:pPr lvl="0" algn="just">
              <a:spcBef>
                <a:spcPct val="0"/>
              </a:spcBef>
            </a:pPr>
            <a:r>
              <a:rPr lang="en-US" sz="2400" b="1" i="1" kern="1200" dirty="0" smtClean="0">
                <a:latin typeface="Bookman Old Style" pitchFamily="18" charset="0"/>
                <a:cs typeface="Arial" charset="0"/>
              </a:rPr>
              <a:t>URL's </a:t>
            </a:r>
            <a:r>
              <a:rPr lang="en-US" sz="2400" b="1" i="1" kern="1200" dirty="0">
                <a:latin typeface="Bookman Old Style" pitchFamily="18" charset="0"/>
                <a:cs typeface="Arial" charset="0"/>
              </a:rPr>
              <a:t>beginning with HTTPS indicate that the connection is encrypted using SSL.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C2B314-DE47-4A66-9376-9556167D2994}" type="slidenum">
              <a:rPr lang="es-ES" smtClean="0"/>
              <a:pPr>
                <a:defRPr/>
              </a:pPr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8031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/>
          <a:lstStyle/>
          <a:p>
            <a:r>
              <a:rPr lang="en-US" sz="3600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Compare between HTTP &amp; HTTPS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C2B314-DE47-4A66-9376-9556167D2994}" type="slidenum">
              <a:rPr lang="es-ES" smtClean="0"/>
              <a:pPr>
                <a:defRPr/>
              </a:pPr>
              <a:t>12</a:t>
            </a:fld>
            <a:endParaRPr lang="es-E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297510"/>
              </p:ext>
            </p:extLst>
          </p:nvPr>
        </p:nvGraphicFramePr>
        <p:xfrm>
          <a:off x="251519" y="1988840"/>
          <a:ext cx="8568953" cy="3744417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4104457"/>
                <a:gridCol w="4464496"/>
              </a:tblGrid>
              <a:tr h="46946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HTTP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HTTPS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2454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1" dirty="0">
                          <a:effectLst/>
                        </a:rPr>
                        <a:t>URL begins with “http://"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1" dirty="0">
                          <a:effectLst/>
                        </a:rPr>
                        <a:t>URL begins with “https://”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2454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1" dirty="0" smtClean="0">
                          <a:effectLst/>
                        </a:rPr>
                        <a:t>Unsecured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1" dirty="0" smtClean="0">
                          <a:effectLst/>
                        </a:rPr>
                        <a:t>Secured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32568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1" dirty="0">
                          <a:effectLst/>
                        </a:rPr>
                        <a:t>uses port 80 for communication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1" dirty="0">
                          <a:effectLst/>
                        </a:rPr>
                        <a:t>Uses port 443 for communication.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32568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1" dirty="0">
                          <a:effectLst/>
                        </a:rPr>
                        <a:t>operates at Application Layer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1" dirty="0">
                          <a:effectLst/>
                        </a:rPr>
                        <a:t>Operates at Transport and application Layer.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2454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1" dirty="0">
                          <a:effectLst/>
                        </a:rPr>
                        <a:t>No encryption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1" dirty="0">
                          <a:effectLst/>
                        </a:rPr>
                        <a:t>uses encryption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2454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1" dirty="0">
                          <a:effectLst/>
                        </a:rPr>
                        <a:t>No certificates required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1" dirty="0">
                          <a:effectLst/>
                        </a:rPr>
                        <a:t>certificates required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67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943A7-C79E-4735-A487-2B507FEAA7FC}" type="slidenum">
              <a:rPr lang="es-ES" smtClean="0"/>
              <a:pPr>
                <a:defRPr/>
              </a:pPr>
              <a:t>13</a:t>
            </a:fld>
            <a:endParaRPr lang="es-ES"/>
          </a:p>
        </p:txBody>
      </p:sp>
      <p:sp>
        <p:nvSpPr>
          <p:cNvPr id="3" name="Rectangle 2"/>
          <p:cNvSpPr/>
          <p:nvPr/>
        </p:nvSpPr>
        <p:spPr>
          <a:xfrm>
            <a:off x="1063724" y="2348880"/>
            <a:ext cx="7388561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i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j-cs"/>
              </a:rPr>
              <a:t>End Of Lesson </a:t>
            </a:r>
            <a:r>
              <a:rPr lang="en-US" sz="4800" b="1" i="1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j-cs"/>
              </a:rPr>
              <a:t>1</a:t>
            </a:r>
          </a:p>
          <a:p>
            <a:pPr algn="ctr"/>
            <a:endParaRPr lang="en-US" sz="4800" b="1" i="1" dirty="0"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+mj-cs"/>
            </a:endParaRPr>
          </a:p>
          <a:p>
            <a:pPr algn="ctr"/>
            <a:r>
              <a:rPr lang="en-US" sz="4800" b="1" i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j-cs"/>
              </a:rPr>
              <a:t>Thanks For Listening </a:t>
            </a:r>
            <a:endParaRPr lang="ar-IQ" sz="4800" b="1" i="1" dirty="0"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4739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06"/>
    </mc:Choice>
    <mc:Fallback xmlns="">
      <p:transition spd="slow" advTm="190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en-US" sz="3600" b="1" i="1" dirty="0" smtClean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The  Jobs Of Application Layer </a:t>
            </a:r>
            <a:endParaRPr lang="en-US" sz="3600" b="1" i="1" dirty="0" smtClean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57365"/>
            <a:ext cx="8784976" cy="1211595"/>
          </a:xfrm>
        </p:spPr>
        <p:txBody>
          <a:bodyPr/>
          <a:lstStyle/>
          <a:p>
            <a:pPr marL="174625" indent="-174625" algn="just">
              <a:buNone/>
            </a:pPr>
            <a:r>
              <a:rPr lang="en-US" sz="2000" b="1" i="1" dirty="0">
                <a:latin typeface="Bookman Old Style" pitchFamily="18" charset="0"/>
                <a:cs typeface="Arial" charset="0"/>
              </a:rPr>
              <a:t>•	</a:t>
            </a:r>
            <a:r>
              <a:rPr lang="en-US" sz="2000" b="1" i="1" dirty="0" smtClean="0">
                <a:latin typeface="Bookman Old Style" pitchFamily="18" charset="0"/>
                <a:cs typeface="Arial" charset="0"/>
              </a:rPr>
              <a:t> Allows </a:t>
            </a:r>
            <a:r>
              <a:rPr lang="en-US" sz="2000" b="1" i="1" dirty="0">
                <a:latin typeface="Bookman Old Style" pitchFamily="18" charset="0"/>
                <a:cs typeface="Arial" charset="0"/>
              </a:rPr>
              <a:t>user to interface with the network.</a:t>
            </a:r>
          </a:p>
          <a:p>
            <a:pPr marL="261938" indent="-261938" algn="just">
              <a:buNone/>
            </a:pPr>
            <a:r>
              <a:rPr lang="en-US" sz="2000" b="1" i="1" dirty="0">
                <a:latin typeface="Bookman Old Style" pitchFamily="18" charset="0"/>
                <a:cs typeface="Arial" charset="0"/>
              </a:rPr>
              <a:t>•	Provides the interface between the applications on either ends of the network</a:t>
            </a:r>
            <a:r>
              <a:rPr lang="en-US" sz="2000" b="1" i="1" dirty="0" smtClean="0">
                <a:latin typeface="Bookman Old Style" pitchFamily="18" charset="0"/>
                <a:cs typeface="Arial" charset="0"/>
              </a:rPr>
              <a:t>.</a:t>
            </a:r>
            <a:endParaRPr lang="en-US" sz="1800" i="1" dirty="0">
              <a:latin typeface="Bookman Old Style" pitchFamily="18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6578" y="6381750"/>
            <a:ext cx="2133600" cy="476250"/>
          </a:xfrm>
        </p:spPr>
        <p:txBody>
          <a:bodyPr/>
          <a:lstStyle/>
          <a:p>
            <a:pPr>
              <a:defRPr/>
            </a:pPr>
            <a:fld id="{E6C2B314-DE47-4A66-9376-9556167D2994}" type="slidenum">
              <a:rPr lang="es-ES" smtClean="0"/>
              <a:pPr>
                <a:defRPr/>
              </a:pPr>
              <a:t>2</a:t>
            </a:fld>
            <a:endParaRPr lang="es-ES" dirty="0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068960"/>
            <a:ext cx="6696744" cy="33123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Tm="165880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C2B314-DE47-4A66-9376-9556167D2994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8568952" cy="511256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en-US" sz="3600" b="1" i="1" dirty="0" smtClean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Protocols Of Application Layer </a:t>
            </a:r>
            <a:endParaRPr lang="en-US" sz="3600" b="1" i="1" dirty="0" smtClean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85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C2B314-DE47-4A66-9376-9556167D2994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221346"/>
              </p:ext>
            </p:extLst>
          </p:nvPr>
        </p:nvGraphicFramePr>
        <p:xfrm>
          <a:off x="323528" y="1844823"/>
          <a:ext cx="8424936" cy="4044538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1644198"/>
                <a:gridCol w="6780738"/>
              </a:tblGrid>
              <a:tr h="42588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Protocols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Description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264544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DNS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Matches domain names with IP addresses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13831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HTTP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Used to transfer data between clients/servers using a web browser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13831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SMTP &amp; POP3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used to send email messages from clients to servers over the internet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5106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FTP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allows the download/upload of files between a client/server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0213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Telnet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allows users to login to a host from a remote location and take control as if they were sitting at the machine (virtual connection)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81041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DHCP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assigns IP addresses, subnet masks, default gateways, DNS servers, etc. To users as they login the network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en-US" sz="3600" b="1" i="1" dirty="0" smtClean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Protocols Of Application Layer </a:t>
            </a:r>
            <a:endParaRPr lang="en-US" sz="3600" b="1" i="1" dirty="0" smtClean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8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Application Layer Software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C2B314-DE47-4A66-9376-9556167D2994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  <p:sp>
        <p:nvSpPr>
          <p:cNvPr id="5" name="Rectangle 4"/>
          <p:cNvSpPr/>
          <p:nvPr/>
        </p:nvSpPr>
        <p:spPr>
          <a:xfrm>
            <a:off x="179512" y="1997839"/>
            <a:ext cx="87129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>
                <a:latin typeface="Bookman Old Style" pitchFamily="18" charset="0"/>
              </a:rPr>
              <a:t>There are two type of software used in application layer, these are</a:t>
            </a:r>
            <a:r>
              <a:rPr lang="en-US" sz="2000" b="1" i="1" dirty="0">
                <a:latin typeface="Bookman Old Style" pitchFamily="18" charset="0"/>
              </a:rPr>
              <a:t>:</a:t>
            </a:r>
          </a:p>
          <a:p>
            <a:endParaRPr lang="en-US" sz="2000" b="1" i="1" dirty="0">
              <a:latin typeface="Bookman Old Style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2000" b="1" i="1" dirty="0">
                <a:latin typeface="Bookman Old Style" pitchFamily="18" charset="0"/>
              </a:rPr>
              <a:t>Applications: Provide the human (user) interface. Relies on lower layers to complete the communication process. </a:t>
            </a:r>
          </a:p>
          <a:p>
            <a:pPr marL="342900" indent="-342900">
              <a:buFont typeface="+mj-lt"/>
              <a:buAutoNum type="arabicPeriod"/>
            </a:pPr>
            <a:endParaRPr lang="en-US" sz="2000" b="1" i="1" dirty="0">
              <a:latin typeface="Bookman Old Style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2000" b="1" i="1" dirty="0">
                <a:latin typeface="Bookman Old Style" pitchFamily="18" charset="0"/>
              </a:rPr>
              <a:t>Services: Establish an interface to the network where protocols provide the rules and formats that govern how data is treated.</a:t>
            </a:r>
          </a:p>
        </p:txBody>
      </p:sp>
    </p:spTree>
    <p:extLst>
      <p:ext uri="{BB962C8B-B14F-4D97-AF65-F5344CB8AC3E}">
        <p14:creationId xmlns:p14="http://schemas.microsoft.com/office/powerpoint/2010/main" val="234997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How Data Requests Occur &amp; are filled in application layer</a:t>
            </a:r>
            <a:endParaRPr lang="en-US" sz="2800" b="1" i="1" dirty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C2B314-DE47-4A66-9376-9556167D2994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  <p:sp>
        <p:nvSpPr>
          <p:cNvPr id="5" name="Rectangle 4"/>
          <p:cNvSpPr/>
          <p:nvPr/>
        </p:nvSpPr>
        <p:spPr>
          <a:xfrm>
            <a:off x="179512" y="1997839"/>
            <a:ext cx="87129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>
                <a:latin typeface="Bookman Old Style" pitchFamily="18" charset="0"/>
              </a:rPr>
              <a:t>Client /Server Model</a:t>
            </a:r>
          </a:p>
          <a:p>
            <a:pPr marL="536575" lvl="0" indent="-361950">
              <a:buFont typeface="Arial" panose="020B0604020202020204" pitchFamily="34" charset="0"/>
              <a:buChar char="•"/>
            </a:pPr>
            <a:r>
              <a:rPr lang="en-US" sz="2000" b="1" i="1" dirty="0">
                <a:latin typeface="Bookman Old Style" pitchFamily="18" charset="0"/>
              </a:rPr>
              <a:t>Client – device requesting information (initiates the data exchange) can also UPLOAD data to the servers </a:t>
            </a:r>
          </a:p>
          <a:p>
            <a:pPr marL="536575" lvl="0" indent="-361950">
              <a:buFont typeface="Arial" panose="020B0604020202020204" pitchFamily="34" charset="0"/>
              <a:buChar char="•"/>
            </a:pPr>
            <a:endParaRPr lang="en-US" sz="2000" b="1" i="1" dirty="0">
              <a:latin typeface="Bookman Old Style" pitchFamily="18" charset="0"/>
            </a:endParaRPr>
          </a:p>
          <a:p>
            <a:pPr marL="536575" lvl="0" indent="-361950">
              <a:buFont typeface="Arial" panose="020B0604020202020204" pitchFamily="34" charset="0"/>
              <a:buChar char="•"/>
            </a:pPr>
            <a:r>
              <a:rPr lang="en-US" sz="2000" b="1" i="1" dirty="0">
                <a:latin typeface="Bookman Old Style" pitchFamily="18" charset="0"/>
              </a:rPr>
              <a:t>Server </a:t>
            </a:r>
            <a:r>
              <a:rPr lang="en-US" sz="2000" b="1" i="1" dirty="0">
                <a:latin typeface="Bookman Old Style" pitchFamily="18" charset="0"/>
              </a:rPr>
              <a:t>– device responding to the request </a:t>
            </a:r>
          </a:p>
          <a:p>
            <a:pPr marL="536575" indent="-361950"/>
            <a:r>
              <a:rPr lang="en-US" sz="2000" b="1" i="1" dirty="0">
                <a:latin typeface="Bookman Old Style" pitchFamily="18" charset="0"/>
              </a:rPr>
              <a:t> </a:t>
            </a:r>
          </a:p>
          <a:p>
            <a:r>
              <a:rPr lang="en-US" sz="2000" b="1" i="1" dirty="0">
                <a:latin typeface="Bookman Old Style" pitchFamily="18" charset="0"/>
              </a:rPr>
              <a:t>Peer-to-Peer (P2P) Network Model</a:t>
            </a:r>
          </a:p>
          <a:p>
            <a:pPr marL="536575" lvl="0" indent="-361950">
              <a:buFont typeface="Arial" panose="020B0604020202020204" pitchFamily="34" charset="0"/>
              <a:buChar char="•"/>
            </a:pPr>
            <a:r>
              <a:rPr lang="en-US" sz="2000" b="1" i="1" dirty="0">
                <a:latin typeface="Bookman Old Style" pitchFamily="18" charset="0"/>
              </a:rPr>
              <a:t>Two or more computers are connected and are able to share resources without having a dedicated server.</a:t>
            </a:r>
          </a:p>
          <a:p>
            <a:pPr marL="536575" lvl="0" indent="-361950">
              <a:buFont typeface="Arial" panose="020B0604020202020204" pitchFamily="34" charset="0"/>
              <a:buChar char="•"/>
            </a:pPr>
            <a:r>
              <a:rPr lang="en-US" sz="2000" b="1" i="1" dirty="0">
                <a:latin typeface="Bookman Old Style" pitchFamily="18" charset="0"/>
              </a:rPr>
              <a:t>Every end device can function as a client or server on a ‘per request’ basis</a:t>
            </a:r>
          </a:p>
          <a:p>
            <a:pPr marL="536575" lvl="0" indent="-361950">
              <a:buFont typeface="Arial" panose="020B0604020202020204" pitchFamily="34" charset="0"/>
              <a:buChar char="•"/>
            </a:pPr>
            <a:r>
              <a:rPr lang="en-US" sz="2000" b="1" i="1" dirty="0">
                <a:latin typeface="Bookman Old Style" pitchFamily="18" charset="0"/>
              </a:rPr>
              <a:t>Difficult to enforce security and policies</a:t>
            </a:r>
          </a:p>
        </p:txBody>
      </p:sp>
    </p:spTree>
    <p:extLst>
      <p:ext uri="{BB962C8B-B14F-4D97-AF65-F5344CB8AC3E}">
        <p14:creationId xmlns:p14="http://schemas.microsoft.com/office/powerpoint/2010/main" val="2398307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Common Port Numbers</a:t>
            </a:r>
            <a:endParaRPr lang="en-US" sz="4000" b="1" i="1" dirty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C2B314-DE47-4A66-9376-9556167D2994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124274"/>
              </p:ext>
            </p:extLst>
          </p:nvPr>
        </p:nvGraphicFramePr>
        <p:xfrm>
          <a:off x="1043608" y="2204864"/>
          <a:ext cx="6984775" cy="3312368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3876617"/>
                <a:gridCol w="3108158"/>
              </a:tblGrid>
              <a:tr h="527874">
                <a:tc>
                  <a:txBody>
                    <a:bodyPr/>
                    <a:lstStyle/>
                    <a:p>
                      <a:pPr marL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TCP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UDP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784494"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</a:rPr>
                        <a:t>FTP – 20-21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</a:rPr>
                        <a:t>Telnet – 23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</a:rPr>
                        <a:t>SMTP – 25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</a:rPr>
                        <a:t>DNS – 53 (Both TCP &amp; UDP)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</a:rPr>
                        <a:t>HTTP – 80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</a:rPr>
                        <a:t>DHCP – 67 &amp; 68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</a:rPr>
                        <a:t>POP – 110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80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1" dirty="0" smtClean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Hypertext </a:t>
            </a:r>
            <a:r>
              <a:rPr lang="en-US" sz="3600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Transfer Protocol</a:t>
            </a:r>
            <a:r>
              <a:rPr lang="en-US" sz="3200" dirty="0" smtClean="0"/>
              <a:t>)</a:t>
            </a:r>
            <a:br>
              <a:rPr lang="en-US" sz="3200" dirty="0" smtClean="0"/>
            </a:br>
            <a:r>
              <a:rPr lang="en-US" sz="3200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cs typeface="Arial" charset="0"/>
              </a:rPr>
              <a:t>HTTP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525963"/>
          </a:xfrm>
        </p:spPr>
        <p:txBody>
          <a:bodyPr/>
          <a:lstStyle/>
          <a:p>
            <a:pPr lvl="0" algn="just">
              <a:spcBef>
                <a:spcPct val="0"/>
              </a:spcBef>
            </a:pPr>
            <a:r>
              <a:rPr lang="en-US" sz="2000" b="1" i="1" kern="1200" dirty="0">
                <a:latin typeface="Bookman Old Style" pitchFamily="18" charset="0"/>
                <a:cs typeface="Arial" charset="0"/>
              </a:rPr>
              <a:t>The (HTTP) is a protocol used mainly to access data on the World Wide Web.</a:t>
            </a:r>
          </a:p>
          <a:p>
            <a:pPr lvl="0" algn="just">
              <a:spcBef>
                <a:spcPct val="0"/>
              </a:spcBef>
            </a:pPr>
            <a:endParaRPr lang="en-US" sz="2000" b="1" i="1" kern="1200" dirty="0" smtClean="0">
              <a:latin typeface="Bookman Old Style" pitchFamily="18" charset="0"/>
              <a:cs typeface="Arial" charset="0"/>
            </a:endParaRPr>
          </a:p>
          <a:p>
            <a:pPr lvl="0" algn="just">
              <a:spcBef>
                <a:spcPct val="0"/>
              </a:spcBef>
            </a:pPr>
            <a:r>
              <a:rPr lang="en-US" sz="2000" b="1" i="1" kern="1200" dirty="0" smtClean="0">
                <a:latin typeface="Bookman Old Style" pitchFamily="18" charset="0"/>
                <a:cs typeface="Arial" charset="0"/>
              </a:rPr>
              <a:t>HTTP </a:t>
            </a:r>
            <a:r>
              <a:rPr lang="en-US" sz="2000" b="1" i="1" kern="1200" dirty="0">
                <a:latin typeface="Bookman Old Style" pitchFamily="18" charset="0"/>
                <a:cs typeface="Arial" charset="0"/>
              </a:rPr>
              <a:t>use TCP connection and port 80.	</a:t>
            </a:r>
          </a:p>
          <a:p>
            <a:pPr lvl="0" algn="just">
              <a:spcBef>
                <a:spcPct val="0"/>
              </a:spcBef>
            </a:pPr>
            <a:endParaRPr lang="en-US" sz="2000" b="1" i="1" kern="1200" dirty="0" smtClean="0">
              <a:latin typeface="Bookman Old Style" pitchFamily="18" charset="0"/>
              <a:cs typeface="Arial" charset="0"/>
            </a:endParaRPr>
          </a:p>
          <a:p>
            <a:pPr lvl="0" algn="just">
              <a:spcBef>
                <a:spcPct val="0"/>
              </a:spcBef>
            </a:pPr>
            <a:r>
              <a:rPr lang="en-US" sz="2000" b="1" i="1" kern="1200" dirty="0" smtClean="0">
                <a:latin typeface="Bookman Old Style" pitchFamily="18" charset="0"/>
                <a:cs typeface="Arial" charset="0"/>
              </a:rPr>
              <a:t>HTTP </a:t>
            </a:r>
            <a:r>
              <a:rPr lang="en-US" sz="2000" b="1" i="1" kern="1200" dirty="0">
                <a:latin typeface="Bookman Old Style" pitchFamily="18" charset="0"/>
                <a:cs typeface="Arial" charset="0"/>
              </a:rPr>
              <a:t>messages are not destined to be read by humans; (read and interpreted by the HTTP server and HTTP client (browser).</a:t>
            </a:r>
          </a:p>
          <a:p>
            <a:pPr lvl="0" algn="just">
              <a:spcBef>
                <a:spcPct val="0"/>
              </a:spcBef>
            </a:pPr>
            <a:endParaRPr lang="en-US" sz="2000" b="1" i="1" kern="1200" dirty="0" smtClean="0">
              <a:latin typeface="Bookman Old Style" pitchFamily="18" charset="0"/>
              <a:cs typeface="Arial" charset="0"/>
            </a:endParaRPr>
          </a:p>
          <a:p>
            <a:pPr lvl="0" algn="just">
              <a:spcBef>
                <a:spcPct val="0"/>
              </a:spcBef>
            </a:pPr>
            <a:r>
              <a:rPr lang="en-US" sz="2000" b="1" i="1" kern="1200" dirty="0" smtClean="0">
                <a:latin typeface="Bookman Old Style" pitchFamily="18" charset="0"/>
                <a:cs typeface="Arial" charset="0"/>
              </a:rPr>
              <a:t>HTTP </a:t>
            </a:r>
            <a:r>
              <a:rPr lang="en-US" sz="2000" b="1" i="1" kern="1200" dirty="0">
                <a:latin typeface="Bookman Old Style" pitchFamily="18" charset="0"/>
                <a:cs typeface="Arial" charset="0"/>
              </a:rPr>
              <a:t>is called a stateless protocol because each command is executed independently, without any knowledge of the commands that came before it and the server does not keep information about the client. </a:t>
            </a:r>
            <a:endParaRPr lang="en-US" sz="2000" b="1" i="1" kern="1200" dirty="0" smtClean="0">
              <a:latin typeface="Bookman Old Style" pitchFamily="18" charset="0"/>
              <a:cs typeface="Arial" charset="0"/>
            </a:endParaRPr>
          </a:p>
          <a:p>
            <a:pPr lvl="0" algn="just">
              <a:spcBef>
                <a:spcPct val="0"/>
              </a:spcBef>
            </a:pPr>
            <a:endParaRPr lang="en-US" sz="2000" b="1" i="1" kern="1200" dirty="0">
              <a:latin typeface="Bookman Old Style" pitchFamily="18" charset="0"/>
              <a:cs typeface="Arial" charset="0"/>
            </a:endParaRPr>
          </a:p>
          <a:p>
            <a:pPr lvl="0" algn="just">
              <a:spcBef>
                <a:spcPct val="0"/>
              </a:spcBef>
            </a:pPr>
            <a:r>
              <a:rPr lang="en-US" sz="2000" b="1" i="1" kern="1200" dirty="0" smtClean="0">
                <a:latin typeface="Bookman Old Style" pitchFamily="18" charset="0"/>
                <a:cs typeface="Arial" charset="0"/>
              </a:rPr>
              <a:t>The </a:t>
            </a:r>
            <a:r>
              <a:rPr lang="en-US" sz="2000" b="1" i="1" kern="1200" dirty="0">
                <a:latin typeface="Bookman Old Style" pitchFamily="18" charset="0"/>
                <a:cs typeface="Arial" charset="0"/>
              </a:rPr>
              <a:t>client initializes the transaction by sending a request. </a:t>
            </a:r>
            <a:r>
              <a:rPr lang="en-US" sz="2000" b="1" i="1" kern="1200" dirty="0">
                <a:latin typeface="Bookman Old Style" pitchFamily="18" charset="0"/>
                <a:cs typeface="Arial" charset="0"/>
              </a:rPr>
              <a:t>The server replies by sending a response.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C2B314-DE47-4A66-9376-9556167D2994}" type="slidenum">
              <a:rPr lang="es-ES" smtClean="0"/>
              <a:pPr>
                <a:defRPr/>
              </a:pPr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2731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1" dirty="0" smtClean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Hypertext </a:t>
            </a:r>
            <a:r>
              <a:rPr lang="en-US" sz="3600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Transfer Protocol</a:t>
            </a:r>
            <a:r>
              <a:rPr lang="en-US" sz="3200" dirty="0" smtClean="0"/>
              <a:t>)</a:t>
            </a:r>
            <a:br>
              <a:rPr lang="en-US" sz="3200" dirty="0" smtClean="0"/>
            </a:br>
            <a:r>
              <a:rPr lang="en-US" sz="3200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cs typeface="Arial" charset="0"/>
              </a:rPr>
              <a:t>HTTP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680520"/>
          </a:xfrm>
        </p:spPr>
        <p:txBody>
          <a:bodyPr/>
          <a:lstStyle/>
          <a:p>
            <a:pPr lvl="0" algn="just">
              <a:spcBef>
                <a:spcPct val="0"/>
              </a:spcBef>
            </a:pPr>
            <a:r>
              <a:rPr lang="en-US" sz="2000" b="1" i="1" kern="1200" dirty="0" smtClean="0">
                <a:latin typeface="Bookman Old Style" pitchFamily="18" charset="0"/>
                <a:cs typeface="Arial" charset="0"/>
              </a:rPr>
              <a:t>A </a:t>
            </a:r>
            <a:r>
              <a:rPr lang="en-US" sz="2000" b="1" i="1" kern="1200" dirty="0">
                <a:latin typeface="Bookman Old Style" pitchFamily="18" charset="0"/>
                <a:cs typeface="Arial" charset="0"/>
              </a:rPr>
              <a:t>client that wants to access a Web page needs the file name and the address.</a:t>
            </a:r>
          </a:p>
          <a:p>
            <a:pPr lvl="0" algn="just">
              <a:spcBef>
                <a:spcPct val="0"/>
              </a:spcBef>
            </a:pPr>
            <a:endParaRPr lang="en-US" sz="2000" b="1" i="1" kern="1200" dirty="0" smtClean="0">
              <a:latin typeface="Bookman Old Style" pitchFamily="18" charset="0"/>
              <a:cs typeface="Arial" charset="0"/>
            </a:endParaRPr>
          </a:p>
          <a:p>
            <a:pPr lvl="0" algn="just">
              <a:spcBef>
                <a:spcPct val="0"/>
              </a:spcBef>
            </a:pPr>
            <a:r>
              <a:rPr lang="en-US" sz="2000" b="1" i="1" kern="1200" dirty="0" smtClean="0">
                <a:latin typeface="Bookman Old Style" pitchFamily="18" charset="0"/>
                <a:cs typeface="Arial" charset="0"/>
              </a:rPr>
              <a:t>The </a:t>
            </a:r>
            <a:r>
              <a:rPr lang="en-US" sz="2000" b="1" i="1" kern="1200" dirty="0">
                <a:latin typeface="Bookman Old Style" pitchFamily="18" charset="0"/>
                <a:cs typeface="Arial" charset="0"/>
              </a:rPr>
              <a:t>Uniform Resource Locator (URL) is a standard locator for specifying any kind of information on the Internet, The URL defines four things: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C2B314-DE47-4A66-9376-9556167D2994}" type="slidenum">
              <a:rPr lang="es-ES" smtClean="0"/>
              <a:pPr>
                <a:defRPr/>
              </a:pPr>
              <a:t>9</a:t>
            </a:fld>
            <a:endParaRPr lang="es-E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429001"/>
            <a:ext cx="7992888" cy="129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611560" y="4719501"/>
            <a:ext cx="7992888" cy="106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94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21882</TotalTime>
  <Words>538</Words>
  <Application>Microsoft Office PowerPoint</Application>
  <PresentationFormat>On-screen Show (4:3)</PresentationFormat>
  <Paragraphs>110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Diseño predeterminado</vt:lpstr>
      <vt:lpstr>Computer Network Protocols Application Layer  Lesson 1</vt:lpstr>
      <vt:lpstr>The  Jobs Of Application Layer </vt:lpstr>
      <vt:lpstr>Protocols Of Application Layer </vt:lpstr>
      <vt:lpstr>Protocols Of Application Layer </vt:lpstr>
      <vt:lpstr>Application Layer Software</vt:lpstr>
      <vt:lpstr>How Data Requests Occur &amp; are filled in application layer</vt:lpstr>
      <vt:lpstr>Common Port Numbers</vt:lpstr>
      <vt:lpstr>Hypertext Transfer Protocol) HTTP </vt:lpstr>
      <vt:lpstr>Hypertext Transfer Protocol) HTTP </vt:lpstr>
      <vt:lpstr>Operation Steps</vt:lpstr>
      <vt:lpstr>HTTPS (HTTP + SSL)</vt:lpstr>
      <vt:lpstr>Compare between HTTP &amp; HTTPS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DR.Ahmed Saker 2O14</cp:lastModifiedBy>
  <cp:revision>1418</cp:revision>
  <dcterms:created xsi:type="dcterms:W3CDTF">2010-05-23T14:28:12Z</dcterms:created>
  <dcterms:modified xsi:type="dcterms:W3CDTF">2024-04-20T10:01:01Z</dcterms:modified>
</cp:coreProperties>
</file>