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12" r:id="rId1"/>
  </p:sldMasterIdLst>
  <p:sldIdLst>
    <p:sldId id="256" r:id="rId2"/>
    <p:sldId id="257" r:id="rId3"/>
    <p:sldId id="275" r:id="rId4"/>
    <p:sldId id="261" r:id="rId5"/>
    <p:sldId id="259" r:id="rId6"/>
    <p:sldId id="258" r:id="rId7"/>
    <p:sldId id="279" r:id="rId8"/>
    <p:sldId id="280" r:id="rId9"/>
    <p:sldId id="262" r:id="rId10"/>
    <p:sldId id="276" r:id="rId11"/>
    <p:sldId id="277" r:id="rId12"/>
    <p:sldId id="274" r:id="rId13"/>
    <p:sldId id="278" r:id="rId14"/>
    <p:sldId id="265" r:id="rId15"/>
    <p:sldId id="266" r:id="rId16"/>
    <p:sldId id="267" r:id="rId17"/>
    <p:sldId id="269" r:id="rId18"/>
    <p:sldId id="271" r:id="rId19"/>
    <p:sldId id="272" r:id="rId20"/>
    <p:sldId id="270" r:id="rId21"/>
    <p:sldId id="273"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نمط فاتح 2 - تميي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220" autoAdjust="0"/>
    <p:restoredTop sz="94660"/>
  </p:normalViewPr>
  <p:slideViewPr>
    <p:cSldViewPr>
      <p:cViewPr varScale="1">
        <p:scale>
          <a:sx n="53" d="100"/>
          <a:sy n="53" d="100"/>
        </p:scale>
        <p:origin x="-97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C9F6B51B-7946-40C8-9EEB-1283694FFCFD}"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796B3E-FBCD-4DA7-96BE-E88F7594A64E}" type="slidenum">
              <a:rPr lang="ar-IQ" smtClean="0"/>
              <a:t>‹#›</a:t>
            </a:fld>
            <a:endParaRPr lang="ar-IQ"/>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9F6B51B-7946-40C8-9EEB-1283694FFCFD}"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796B3E-FBCD-4DA7-96BE-E88F7594A64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9F6B51B-7946-40C8-9EEB-1283694FFCFD}"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796B3E-FBCD-4DA7-96BE-E88F7594A64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9F6B51B-7946-40C8-9EEB-1283694FFCFD}"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796B3E-FBCD-4DA7-96BE-E88F7594A64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9F6B51B-7946-40C8-9EEB-1283694FFCFD}" type="datetimeFigureOut">
              <a:rPr lang="ar-IQ" smtClean="0"/>
              <a:t>21/07/1446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7796B3E-FBCD-4DA7-96BE-E88F7594A64E}" type="slidenum">
              <a:rPr lang="ar-IQ" smtClean="0"/>
              <a:t>‹#›</a:t>
            </a:fld>
            <a:endParaRPr lang="ar-IQ"/>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C9F6B51B-7946-40C8-9EEB-1283694FFCFD}" type="datetimeFigureOut">
              <a:rPr lang="ar-IQ" smtClean="0"/>
              <a:t>21/07/1446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7796B3E-FBCD-4DA7-96BE-E88F7594A64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C9F6B51B-7946-40C8-9EEB-1283694FFCFD}" type="datetimeFigureOut">
              <a:rPr lang="ar-IQ" smtClean="0"/>
              <a:t>21/07/1446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7796B3E-FBCD-4DA7-96BE-E88F7594A64E}" type="slidenum">
              <a:rPr lang="ar-IQ" smtClean="0"/>
              <a:t>‹#›</a:t>
            </a:fld>
            <a:endParaRPr lang="ar-IQ"/>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C9F6B51B-7946-40C8-9EEB-1283694FFCFD}" type="datetimeFigureOut">
              <a:rPr lang="ar-IQ" smtClean="0"/>
              <a:t>21/07/1446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7796B3E-FBCD-4DA7-96BE-E88F7594A64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6B51B-7946-40C8-9EEB-1283694FFCFD}" type="datetimeFigureOut">
              <a:rPr lang="ar-IQ" smtClean="0"/>
              <a:t>21/07/1446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7796B3E-FBCD-4DA7-96BE-E88F7594A64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9F6B51B-7946-40C8-9EEB-1283694FFCFD}" type="datetimeFigureOut">
              <a:rPr lang="ar-IQ" smtClean="0"/>
              <a:t>21/07/1446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7796B3E-FBCD-4DA7-96BE-E88F7594A64E}" type="slidenum">
              <a:rPr lang="ar-IQ" smtClean="0"/>
              <a:t>‹#›</a:t>
            </a:fld>
            <a:endParaRPr lang="ar-IQ"/>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9F6B51B-7946-40C8-9EEB-1283694FFCFD}" type="datetimeFigureOut">
              <a:rPr lang="ar-IQ" smtClean="0"/>
              <a:t>21/07/1446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7796B3E-FBCD-4DA7-96BE-E88F7594A64E}"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C9F6B51B-7946-40C8-9EEB-1283694FFCFD}" type="datetimeFigureOut">
              <a:rPr lang="ar-IQ" smtClean="0"/>
              <a:t>21/07/1446</a:t>
            </a:fld>
            <a:endParaRPr lang="ar-IQ"/>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ar-IQ"/>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A7796B3E-FBCD-4DA7-96BE-E88F7594A64E}" type="slidenum">
              <a:rPr lang="ar-IQ" smtClean="0"/>
              <a:t>‹#›</a:t>
            </a:fld>
            <a:endParaRPr lang="ar-IQ"/>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r" defTabSz="914400" rtl="1"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r" defTabSz="914400" rtl="1"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r" defTabSz="914400" rtl="1"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90600" y="2438400"/>
            <a:ext cx="7543800" cy="1524000"/>
          </a:xfrm>
        </p:spPr>
        <p:txBody>
          <a:bodyPr/>
          <a:lstStyle/>
          <a:p>
            <a:r>
              <a:rPr lang="en-US" dirty="0">
                <a:solidFill>
                  <a:schemeClr val="bg1"/>
                </a:solidFill>
              </a:rPr>
              <a:t>Phonetics and Phonology</a:t>
            </a:r>
            <a:r>
              <a:rPr lang="ar-IQ" dirty="0"/>
              <a:t/>
            </a:r>
            <a:br>
              <a:rPr lang="ar-IQ" dirty="0"/>
            </a:br>
            <a:endParaRPr lang="ar-IQ" dirty="0"/>
          </a:p>
        </p:txBody>
      </p:sp>
      <p:sp>
        <p:nvSpPr>
          <p:cNvPr id="3" name="عنوان فرعي 2"/>
          <p:cNvSpPr>
            <a:spLocks noGrp="1"/>
          </p:cNvSpPr>
          <p:nvPr>
            <p:ph type="subTitle" idx="1"/>
          </p:nvPr>
        </p:nvSpPr>
        <p:spPr>
          <a:xfrm>
            <a:off x="838199" y="3810000"/>
            <a:ext cx="7467599" cy="990600"/>
          </a:xfrm>
        </p:spPr>
        <p:txBody>
          <a:bodyPr/>
          <a:lstStyle/>
          <a:p>
            <a:r>
              <a:rPr lang="en-US" dirty="0" smtClean="0"/>
              <a:t>Assistant lecturer . Estabraq Waleed AL-</a:t>
            </a:r>
            <a:r>
              <a:rPr lang="en-US" dirty="0" err="1"/>
              <a:t>R</a:t>
            </a:r>
            <a:r>
              <a:rPr lang="en-US" dirty="0" err="1" smtClean="0"/>
              <a:t>ikabi</a:t>
            </a:r>
            <a:r>
              <a:rPr lang="en-US" dirty="0" smtClean="0"/>
              <a:t> </a:t>
            </a:r>
            <a:endParaRPr lang="ar-IQ"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8058" y="1524000"/>
            <a:ext cx="2687741" cy="152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172281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381000"/>
            <a:ext cx="8534400" cy="5715000"/>
          </a:xfrm>
        </p:spPr>
        <p:txBody>
          <a:bodyPr>
            <a:normAutofit fontScale="92500" lnSpcReduction="10000"/>
          </a:bodyPr>
          <a:lstStyle/>
          <a:p>
            <a:pPr marL="0" indent="0" algn="l" rtl="0">
              <a:buNone/>
            </a:pPr>
            <a:r>
              <a:rPr lang="en-US" dirty="0"/>
              <a:t> </a:t>
            </a:r>
          </a:p>
          <a:p>
            <a:pPr algn="l" rtl="0"/>
            <a:r>
              <a:rPr lang="en-US" dirty="0">
                <a:solidFill>
                  <a:schemeClr val="tx1"/>
                </a:solidFill>
              </a:rPr>
              <a:t>English short vowels </a:t>
            </a:r>
          </a:p>
          <a:p>
            <a:pPr algn="l" rtl="0"/>
            <a:r>
              <a:rPr lang="en-US" dirty="0">
                <a:solidFill>
                  <a:schemeClr val="tx1"/>
                </a:solidFill>
              </a:rPr>
              <a:t>English has a large number of vowel sounds; the first ones to be examined are short vowels . Short vowels are only relatively short , they can have quite different lengths in different contexts. </a:t>
            </a:r>
          </a:p>
          <a:p>
            <a:pPr algn="l" rtl="0"/>
            <a:r>
              <a:rPr lang="en-US" dirty="0">
                <a:solidFill>
                  <a:schemeClr val="tx1"/>
                </a:solidFill>
              </a:rPr>
              <a:t>1-  / i / (example words: 'bit; 'pin, 'fish') it is more open nearer in to the </a:t>
            </a:r>
            <a:r>
              <a:rPr lang="en-US" dirty="0" smtClean="0">
                <a:solidFill>
                  <a:schemeClr val="tx1"/>
                </a:solidFill>
              </a:rPr>
              <a:t>center. </a:t>
            </a:r>
            <a:r>
              <a:rPr lang="en-US" dirty="0">
                <a:solidFill>
                  <a:schemeClr val="tx1"/>
                </a:solidFill>
              </a:rPr>
              <a:t>The lips are slightly spread. </a:t>
            </a:r>
          </a:p>
          <a:p>
            <a:pPr algn="l" rtl="0"/>
            <a:r>
              <a:rPr lang="en-US" dirty="0">
                <a:solidFill>
                  <a:schemeClr val="tx1"/>
                </a:solidFill>
              </a:rPr>
              <a:t>2- / e / (example words: 'bet, 'men, 'yes') This is a front vowel. The lips are slightly spread. </a:t>
            </a:r>
          </a:p>
          <a:p>
            <a:pPr algn="l" rtl="0"/>
            <a:r>
              <a:rPr lang="en-US" dirty="0">
                <a:solidFill>
                  <a:schemeClr val="tx1"/>
                </a:solidFill>
              </a:rPr>
              <a:t>3- / æ /  (example words: 'bat, 'man , 'gas') This vowel is front. The lips are slightly spread. </a:t>
            </a:r>
          </a:p>
          <a:p>
            <a:pPr algn="l" rtl="0"/>
            <a:r>
              <a:rPr lang="en-US" dirty="0">
                <a:solidFill>
                  <a:schemeClr val="tx1"/>
                </a:solidFill>
              </a:rPr>
              <a:t>4- / ^ / (example words: 'cut, come, 'rush') This is a central vowel. The lip position is neutral. </a:t>
            </a:r>
          </a:p>
          <a:p>
            <a:pPr algn="l" rtl="0"/>
            <a:r>
              <a:rPr lang="en-US" dirty="0">
                <a:solidFill>
                  <a:schemeClr val="tx1"/>
                </a:solidFill>
              </a:rPr>
              <a:t>5- / o / (example words: 'pot, 'gone 'cross') This vowel is not quite fully back . The lips are slightly rounded. </a:t>
            </a:r>
          </a:p>
          <a:p>
            <a:pPr algn="l" rtl="0"/>
            <a:r>
              <a:rPr lang="en-US" dirty="0">
                <a:solidFill>
                  <a:schemeClr val="tx1"/>
                </a:solidFill>
              </a:rPr>
              <a:t>6- / u /  (example words: 'put , pull , 'push') . The lips are rounded</a:t>
            </a:r>
            <a:endParaRPr lang="ar-IQ" dirty="0">
              <a:solidFill>
                <a:schemeClr val="tx1"/>
              </a:solidFill>
            </a:endParaRPr>
          </a:p>
        </p:txBody>
      </p:sp>
    </p:spTree>
    <p:extLst>
      <p:ext uri="{BB962C8B-B14F-4D97-AF65-F5344CB8AC3E}">
        <p14:creationId xmlns:p14="http://schemas.microsoft.com/office/powerpoint/2010/main" val="4487446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381000"/>
            <a:ext cx="8534400" cy="5715000"/>
          </a:xfrm>
          <a:ln>
            <a:noFill/>
          </a:ln>
        </p:spPr>
        <p:txBody>
          <a:bodyPr>
            <a:normAutofit fontScale="85000" lnSpcReduction="20000"/>
          </a:bodyPr>
          <a:lstStyle/>
          <a:p>
            <a:pPr marL="0" indent="0" algn="l" rtl="0">
              <a:buNone/>
            </a:pPr>
            <a:endParaRPr lang="en-US" dirty="0" smtClean="0"/>
          </a:p>
          <a:p>
            <a:pPr marL="0" indent="0" algn="l" rtl="0">
              <a:buNone/>
            </a:pPr>
            <a:r>
              <a:rPr lang="en-US" dirty="0"/>
              <a:t> </a:t>
            </a:r>
            <a:r>
              <a:rPr lang="en-US" dirty="0">
                <a:solidFill>
                  <a:schemeClr val="tx1"/>
                </a:solidFill>
              </a:rPr>
              <a:t>English  long  vowels :  </a:t>
            </a:r>
            <a:endParaRPr lang="en-US" dirty="0" smtClean="0">
              <a:solidFill>
                <a:schemeClr val="tx1"/>
              </a:solidFill>
            </a:endParaRPr>
          </a:p>
          <a:p>
            <a:pPr marL="0" indent="0" algn="l" rtl="0">
              <a:buNone/>
            </a:pPr>
            <a:endParaRPr lang="en-US" dirty="0">
              <a:solidFill>
                <a:schemeClr val="tx1"/>
              </a:solidFill>
            </a:endParaRPr>
          </a:p>
          <a:p>
            <a:pPr marL="0" indent="0" algn="l" rtl="0">
              <a:buNone/>
            </a:pPr>
            <a:r>
              <a:rPr lang="en-US" dirty="0">
                <a:solidFill>
                  <a:schemeClr val="tx1"/>
                </a:solidFill>
              </a:rPr>
              <a:t>English  has  five  long  vowels , they  tend  to  be  longer  than  the  short  vowels in  similar  </a:t>
            </a:r>
            <a:r>
              <a:rPr lang="en-US" dirty="0" smtClean="0">
                <a:solidFill>
                  <a:schemeClr val="tx1"/>
                </a:solidFill>
              </a:rPr>
              <a:t>contexts.</a:t>
            </a:r>
          </a:p>
          <a:p>
            <a:pPr marL="0" indent="0" algn="l" rtl="0">
              <a:buNone/>
            </a:pPr>
            <a:r>
              <a:rPr lang="en-US" dirty="0">
                <a:solidFill>
                  <a:schemeClr val="tx1"/>
                </a:solidFill>
              </a:rPr>
              <a:t>The long vowels differ  from short vowels in length  and quality . Differences in quality occur because  of ( differences in tongue  shape and position  , and  lip  position ) . The  length  mark is made of two dots ( : ) . Long  vowels include : </a:t>
            </a:r>
            <a:endParaRPr lang="en-US" dirty="0" smtClean="0">
              <a:solidFill>
                <a:schemeClr val="tx1"/>
              </a:solidFill>
            </a:endParaRPr>
          </a:p>
          <a:p>
            <a:pPr marL="0" indent="0" algn="l" rtl="0">
              <a:buNone/>
            </a:pPr>
            <a:endParaRPr lang="en-US" dirty="0">
              <a:solidFill>
                <a:schemeClr val="tx1"/>
              </a:solidFill>
            </a:endParaRPr>
          </a:p>
          <a:p>
            <a:pPr marL="457200" indent="-457200" algn="l" rtl="0">
              <a:buFont typeface="+mj-lt"/>
              <a:buAutoNum type="arabicPeriod"/>
            </a:pPr>
            <a:r>
              <a:rPr lang="en-US" dirty="0">
                <a:solidFill>
                  <a:schemeClr val="tx1"/>
                </a:solidFill>
              </a:rPr>
              <a:t>/  i:  / This is a close – front vowel .The  lips  are slightly spread . </a:t>
            </a:r>
            <a:r>
              <a:rPr lang="en-US" dirty="0" smtClean="0">
                <a:solidFill>
                  <a:schemeClr val="tx1"/>
                </a:solidFill>
              </a:rPr>
              <a:t> Example  </a:t>
            </a:r>
            <a:r>
              <a:rPr lang="en-US" dirty="0">
                <a:solidFill>
                  <a:schemeClr val="tx1"/>
                </a:solidFill>
              </a:rPr>
              <a:t>words : ( beat , mean , peace , heat ) </a:t>
            </a:r>
          </a:p>
          <a:p>
            <a:pPr marL="457200" indent="-457200" algn="l" rtl="0">
              <a:buFont typeface="+mj-lt"/>
              <a:buAutoNum type="arabicPeriod"/>
            </a:pPr>
            <a:r>
              <a:rPr lang="en-US" dirty="0">
                <a:solidFill>
                  <a:schemeClr val="tx1"/>
                </a:solidFill>
              </a:rPr>
              <a:t>/ 3: / This  is  a  mid- central vowel which is used in many English accents as a  hesitation sound . The lip position is neutral . </a:t>
            </a:r>
            <a:r>
              <a:rPr lang="en-US" dirty="0" smtClean="0">
                <a:solidFill>
                  <a:schemeClr val="tx1"/>
                </a:solidFill>
              </a:rPr>
              <a:t> Example  </a:t>
            </a:r>
            <a:r>
              <a:rPr lang="en-US" dirty="0">
                <a:solidFill>
                  <a:schemeClr val="tx1"/>
                </a:solidFill>
              </a:rPr>
              <a:t>words : ( bird  , fern , purse ) </a:t>
            </a:r>
          </a:p>
          <a:p>
            <a:pPr marL="457200" indent="-457200" algn="l" rtl="0">
              <a:buFont typeface="+mj-lt"/>
              <a:buAutoNum type="arabicPeriod"/>
            </a:pPr>
            <a:r>
              <a:rPr lang="en-US" dirty="0">
                <a:solidFill>
                  <a:schemeClr val="tx1"/>
                </a:solidFill>
              </a:rPr>
              <a:t>/  a: /  This  is  an  open vowel . The lip position is neutral . </a:t>
            </a:r>
            <a:r>
              <a:rPr lang="en-US" dirty="0" smtClean="0">
                <a:solidFill>
                  <a:schemeClr val="tx1"/>
                </a:solidFill>
              </a:rPr>
              <a:t> Example  </a:t>
            </a:r>
            <a:r>
              <a:rPr lang="en-US" dirty="0">
                <a:solidFill>
                  <a:schemeClr val="tx1"/>
                </a:solidFill>
              </a:rPr>
              <a:t>words : ( card , half , pass , March ) </a:t>
            </a:r>
          </a:p>
          <a:p>
            <a:pPr marL="457200" indent="-457200" algn="l" rtl="0">
              <a:buFont typeface="+mj-lt"/>
              <a:buAutoNum type="arabicPeriod"/>
            </a:pPr>
            <a:r>
              <a:rPr lang="en-US" dirty="0">
                <a:solidFill>
                  <a:schemeClr val="tx1"/>
                </a:solidFill>
              </a:rPr>
              <a:t>/ o: /  This  vowel  is  almost  fully  back  and  has  quite  string  lip- </a:t>
            </a:r>
            <a:r>
              <a:rPr lang="en-US" dirty="0" smtClean="0">
                <a:solidFill>
                  <a:schemeClr val="tx1"/>
                </a:solidFill>
              </a:rPr>
              <a:t>rounding.  Example  </a:t>
            </a:r>
            <a:r>
              <a:rPr lang="en-US" dirty="0">
                <a:solidFill>
                  <a:schemeClr val="tx1"/>
                </a:solidFill>
              </a:rPr>
              <a:t>words : ( board  , torn , horse )  </a:t>
            </a:r>
          </a:p>
          <a:p>
            <a:pPr marL="457200" indent="-457200" algn="l" rtl="0">
              <a:buFont typeface="+mj-lt"/>
              <a:buAutoNum type="arabicPeriod"/>
            </a:pPr>
            <a:r>
              <a:rPr lang="en-US" dirty="0">
                <a:solidFill>
                  <a:schemeClr val="tx1"/>
                </a:solidFill>
              </a:rPr>
              <a:t>/  u:  / This  is  a  close – back  vowel  , and  the  lips  are  only  moderately  rounded . </a:t>
            </a:r>
            <a:r>
              <a:rPr lang="en-US" dirty="0" smtClean="0">
                <a:solidFill>
                  <a:schemeClr val="tx1"/>
                </a:solidFill>
              </a:rPr>
              <a:t>Example  </a:t>
            </a:r>
            <a:r>
              <a:rPr lang="en-US" dirty="0">
                <a:solidFill>
                  <a:schemeClr val="tx1"/>
                </a:solidFill>
              </a:rPr>
              <a:t>words : ( food  , soon , loose , moon , spoon )</a:t>
            </a:r>
          </a:p>
        </p:txBody>
      </p:sp>
    </p:spTree>
    <p:extLst>
      <p:ext uri="{BB962C8B-B14F-4D97-AF65-F5344CB8AC3E}">
        <p14:creationId xmlns:p14="http://schemas.microsoft.com/office/powerpoint/2010/main" val="278654404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457200"/>
            <a:ext cx="7543800" cy="5638800"/>
          </a:xfrm>
        </p:spPr>
        <p:txBody>
          <a:bodyPr>
            <a:normAutofit lnSpcReduction="10000"/>
          </a:bodyPr>
          <a:lstStyle/>
          <a:p>
            <a:pPr algn="l" rtl="0"/>
            <a:r>
              <a:rPr lang="en-US" b="1" dirty="0" smtClean="0"/>
              <a:t>Notes</a:t>
            </a:r>
          </a:p>
          <a:p>
            <a:pPr marL="0" indent="0" algn="l" rtl="0">
              <a:buNone/>
            </a:pPr>
            <a:r>
              <a:rPr lang="en-US" sz="1800" dirty="0" smtClean="0">
                <a:solidFill>
                  <a:schemeClr val="tx1"/>
                </a:solidFill>
              </a:rPr>
              <a:t>1- we didn’t make any transcription for each  letter that we didn’t pronounce it.</a:t>
            </a:r>
          </a:p>
          <a:p>
            <a:pPr marL="0" indent="0" algn="l" rtl="0">
              <a:buNone/>
            </a:pPr>
            <a:r>
              <a:rPr lang="en-US" sz="1800" dirty="0" smtClean="0">
                <a:solidFill>
                  <a:schemeClr val="tx1"/>
                </a:solidFill>
              </a:rPr>
              <a:t>2- A capital letter is never written in phonemic transcription.</a:t>
            </a:r>
          </a:p>
          <a:p>
            <a:pPr marL="0" indent="0" algn="l" rtl="0">
              <a:buNone/>
            </a:pPr>
            <a:r>
              <a:rPr lang="en-US" sz="1800" dirty="0" smtClean="0">
                <a:solidFill>
                  <a:schemeClr val="tx1"/>
                </a:solidFill>
              </a:rPr>
              <a:t>3- the phonemic transcription for these two letters (</a:t>
            </a:r>
            <a:r>
              <a:rPr lang="en-US" sz="1800" dirty="0" err="1" smtClean="0">
                <a:solidFill>
                  <a:schemeClr val="tx1"/>
                </a:solidFill>
              </a:rPr>
              <a:t>er</a:t>
            </a:r>
            <a:r>
              <a:rPr lang="en-US" sz="1800" dirty="0" smtClean="0">
                <a:solidFill>
                  <a:schemeClr val="tx1"/>
                </a:solidFill>
              </a:rPr>
              <a:t>) are </a:t>
            </a:r>
            <a:r>
              <a:rPr lang="en-US" sz="1800" dirty="0" smtClean="0">
                <a:solidFill>
                  <a:schemeClr val="tx1"/>
                </a:solidFill>
                <a:ea typeface="Tahoma"/>
                <a:cs typeface="Tahoma"/>
              </a:rPr>
              <a:t>ə</a:t>
            </a:r>
          </a:p>
          <a:p>
            <a:pPr marL="0" indent="0" algn="l" rtl="0">
              <a:buNone/>
            </a:pPr>
            <a:r>
              <a:rPr lang="en-US" sz="1800" dirty="0" smtClean="0">
                <a:solidFill>
                  <a:schemeClr val="tx1"/>
                </a:solidFill>
                <a:ea typeface="Tahoma"/>
                <a:cs typeface="Tahoma"/>
              </a:rPr>
              <a:t>Reader --- /ri:də/</a:t>
            </a:r>
          </a:p>
          <a:p>
            <a:pPr marL="0" indent="0" algn="l" rtl="0">
              <a:buNone/>
            </a:pPr>
            <a:r>
              <a:rPr lang="en-US" sz="1800" dirty="0" smtClean="0">
                <a:solidFill>
                  <a:schemeClr val="tx1"/>
                </a:solidFill>
                <a:ea typeface="Tahoma"/>
                <a:cs typeface="Tahoma"/>
              </a:rPr>
              <a:t>4- if the letter (a) comes in the middle of the word and this word consist of three letters , the phonemic transcription for (a) will be (æ).</a:t>
            </a:r>
          </a:p>
          <a:p>
            <a:pPr marL="0" indent="0" algn="l" rtl="0">
              <a:buNone/>
            </a:pPr>
            <a:r>
              <a:rPr lang="en-US" sz="1800" dirty="0" smtClean="0">
                <a:solidFill>
                  <a:schemeClr val="tx1"/>
                </a:solidFill>
                <a:ea typeface="Tahoma"/>
                <a:cs typeface="Tahoma"/>
              </a:rPr>
              <a:t>Hat --- /</a:t>
            </a:r>
            <a:r>
              <a:rPr lang="en-US" sz="1800" dirty="0" err="1" smtClean="0">
                <a:solidFill>
                  <a:schemeClr val="tx1"/>
                </a:solidFill>
                <a:ea typeface="Tahoma"/>
                <a:cs typeface="Tahoma"/>
              </a:rPr>
              <a:t>hæt</a:t>
            </a:r>
            <a:r>
              <a:rPr lang="en-US" sz="1800" dirty="0" smtClean="0">
                <a:solidFill>
                  <a:schemeClr val="tx1"/>
                </a:solidFill>
                <a:ea typeface="Tahoma"/>
                <a:cs typeface="Tahoma"/>
              </a:rPr>
              <a:t>/, car /</a:t>
            </a:r>
            <a:r>
              <a:rPr lang="en-US" sz="1800" dirty="0" err="1" smtClean="0">
                <a:solidFill>
                  <a:schemeClr val="tx1"/>
                </a:solidFill>
                <a:ea typeface="Tahoma"/>
                <a:cs typeface="Tahoma"/>
              </a:rPr>
              <a:t>cær</a:t>
            </a:r>
            <a:r>
              <a:rPr lang="en-US" sz="1800" dirty="0" smtClean="0">
                <a:solidFill>
                  <a:schemeClr val="tx1"/>
                </a:solidFill>
                <a:ea typeface="Tahoma"/>
                <a:cs typeface="Tahoma"/>
              </a:rPr>
              <a:t>/</a:t>
            </a:r>
          </a:p>
          <a:p>
            <a:pPr marL="0" indent="0" algn="l" rtl="0">
              <a:buNone/>
            </a:pPr>
            <a:r>
              <a:rPr lang="en-US" sz="1800" dirty="0" smtClean="0">
                <a:solidFill>
                  <a:schemeClr val="tx1"/>
                </a:solidFill>
                <a:ea typeface="Tahoma"/>
                <a:cs typeface="Tahoma"/>
              </a:rPr>
              <a:t>5- if (re) comes together in the beginning of the verb , the phonemic transcription will be /</a:t>
            </a:r>
            <a:r>
              <a:rPr lang="en-US" sz="1800" dirty="0" err="1" smtClean="0">
                <a:solidFill>
                  <a:schemeClr val="tx1"/>
                </a:solidFill>
                <a:ea typeface="Tahoma"/>
                <a:cs typeface="Tahoma"/>
              </a:rPr>
              <a:t>rɪ</a:t>
            </a:r>
            <a:r>
              <a:rPr lang="en-US" sz="1800" dirty="0" smtClean="0">
                <a:solidFill>
                  <a:schemeClr val="tx1"/>
                </a:solidFill>
                <a:ea typeface="Tahoma"/>
                <a:cs typeface="Tahoma"/>
              </a:rPr>
              <a:t>/ .. Reread /</a:t>
            </a:r>
            <a:r>
              <a:rPr lang="en-US" sz="1800" dirty="0" err="1" smtClean="0">
                <a:solidFill>
                  <a:schemeClr val="tx1"/>
                </a:solidFill>
                <a:ea typeface="Tahoma"/>
                <a:cs typeface="Tahoma"/>
              </a:rPr>
              <a:t>rɪri:d</a:t>
            </a:r>
            <a:r>
              <a:rPr lang="en-US" sz="1800" dirty="0" smtClean="0">
                <a:solidFill>
                  <a:schemeClr val="tx1"/>
                </a:solidFill>
                <a:ea typeface="Tahoma"/>
                <a:cs typeface="Tahoma"/>
              </a:rPr>
              <a:t>/ .</a:t>
            </a:r>
          </a:p>
          <a:p>
            <a:pPr marL="0" indent="0" algn="l" rtl="0">
              <a:buNone/>
            </a:pPr>
            <a:r>
              <a:rPr lang="en-US" sz="1800" dirty="0" smtClean="0">
                <a:solidFill>
                  <a:schemeClr val="tx1"/>
                </a:solidFill>
                <a:ea typeface="Tahoma"/>
                <a:cs typeface="Tahoma"/>
              </a:rPr>
              <a:t>6- call /</a:t>
            </a:r>
            <a:r>
              <a:rPr lang="en-US" sz="1800" dirty="0" err="1" smtClean="0">
                <a:solidFill>
                  <a:schemeClr val="tx1"/>
                </a:solidFill>
                <a:ea typeface="Tahoma"/>
                <a:cs typeface="Tahoma"/>
              </a:rPr>
              <a:t>kɔ:l</a:t>
            </a:r>
            <a:r>
              <a:rPr lang="en-US" sz="1800" dirty="0" smtClean="0">
                <a:solidFill>
                  <a:schemeClr val="tx1"/>
                </a:solidFill>
                <a:ea typeface="Tahoma"/>
                <a:cs typeface="Tahoma"/>
              </a:rPr>
              <a:t>/  , center/</a:t>
            </a:r>
            <a:r>
              <a:rPr lang="en-US" sz="1800" dirty="0" err="1" smtClean="0">
                <a:solidFill>
                  <a:schemeClr val="tx1"/>
                </a:solidFill>
                <a:ea typeface="Tahoma"/>
                <a:cs typeface="Tahoma"/>
              </a:rPr>
              <a:t>sentə</a:t>
            </a:r>
            <a:r>
              <a:rPr lang="en-US" sz="1800" dirty="0" smtClean="0">
                <a:solidFill>
                  <a:schemeClr val="tx1"/>
                </a:solidFill>
                <a:ea typeface="Tahoma"/>
                <a:cs typeface="Tahoma"/>
              </a:rPr>
              <a:t>/</a:t>
            </a:r>
          </a:p>
          <a:p>
            <a:pPr marL="0" indent="0" algn="l" rtl="0">
              <a:buNone/>
            </a:pPr>
            <a:r>
              <a:rPr lang="en-US" sz="1800" dirty="0" smtClean="0">
                <a:solidFill>
                  <a:schemeClr val="tx1"/>
                </a:solidFill>
                <a:ea typeface="Tahoma"/>
                <a:cs typeface="Tahoma"/>
              </a:rPr>
              <a:t>7- </a:t>
            </a:r>
            <a:r>
              <a:rPr lang="en-US" sz="1800" dirty="0" err="1" smtClean="0">
                <a:solidFill>
                  <a:schemeClr val="tx1"/>
                </a:solidFill>
                <a:ea typeface="Tahoma"/>
                <a:cs typeface="Tahoma"/>
              </a:rPr>
              <a:t>a+ll</a:t>
            </a:r>
            <a:r>
              <a:rPr lang="en-US" sz="1800" dirty="0" smtClean="0">
                <a:solidFill>
                  <a:schemeClr val="tx1"/>
                </a:solidFill>
                <a:ea typeface="Tahoma"/>
                <a:cs typeface="Tahoma"/>
              </a:rPr>
              <a:t>  --- the phonemic transcription will become /ɔ:/  --- ball/</a:t>
            </a:r>
            <a:r>
              <a:rPr lang="en-US" sz="1800" dirty="0" err="1" smtClean="0">
                <a:solidFill>
                  <a:schemeClr val="tx1"/>
                </a:solidFill>
                <a:ea typeface="Tahoma"/>
                <a:cs typeface="Tahoma"/>
              </a:rPr>
              <a:t>bɔ</a:t>
            </a:r>
            <a:r>
              <a:rPr lang="en-US" sz="1800" dirty="0" smtClean="0">
                <a:solidFill>
                  <a:schemeClr val="tx1"/>
                </a:solidFill>
                <a:ea typeface="Tahoma"/>
                <a:cs typeface="Tahoma"/>
              </a:rPr>
              <a:t>:/</a:t>
            </a:r>
          </a:p>
          <a:p>
            <a:pPr marL="0" indent="0" algn="l" rtl="0">
              <a:buNone/>
            </a:pPr>
            <a:r>
              <a:rPr lang="en-US" sz="1800" dirty="0" smtClean="0">
                <a:solidFill>
                  <a:schemeClr val="tx1"/>
                </a:solidFill>
                <a:ea typeface="Tahoma"/>
                <a:cs typeface="Tahoma"/>
              </a:rPr>
              <a:t>8- the phonemic transcription for( aw) will be /ɔ:/-- saw/</a:t>
            </a:r>
            <a:r>
              <a:rPr lang="en-US" sz="1800" dirty="0" err="1" smtClean="0">
                <a:solidFill>
                  <a:schemeClr val="tx1"/>
                </a:solidFill>
                <a:ea typeface="Tahoma"/>
                <a:cs typeface="Tahoma"/>
              </a:rPr>
              <a:t>sɔ</a:t>
            </a:r>
            <a:r>
              <a:rPr lang="en-US" sz="1800" dirty="0" smtClean="0">
                <a:solidFill>
                  <a:schemeClr val="tx1"/>
                </a:solidFill>
                <a:ea typeface="Tahoma"/>
                <a:cs typeface="Tahoma"/>
              </a:rPr>
              <a:t>:/</a:t>
            </a:r>
          </a:p>
          <a:p>
            <a:pPr marL="0" indent="0" algn="l" rtl="0">
              <a:buNone/>
            </a:pPr>
            <a:r>
              <a:rPr lang="en-US" sz="1800" dirty="0" smtClean="0">
                <a:solidFill>
                  <a:schemeClr val="tx1"/>
                </a:solidFill>
                <a:ea typeface="Tahoma"/>
                <a:cs typeface="Tahoma"/>
              </a:rPr>
              <a:t>9- (</a:t>
            </a:r>
            <a:r>
              <a:rPr lang="en-US" sz="1800" dirty="0" err="1" smtClean="0">
                <a:solidFill>
                  <a:schemeClr val="tx1"/>
                </a:solidFill>
                <a:ea typeface="Tahoma"/>
                <a:cs typeface="Tahoma"/>
              </a:rPr>
              <a:t>ar</a:t>
            </a:r>
            <a:r>
              <a:rPr lang="en-US" sz="1800" dirty="0" smtClean="0">
                <a:solidFill>
                  <a:schemeClr val="tx1"/>
                </a:solidFill>
                <a:ea typeface="Tahoma"/>
                <a:cs typeface="Tahoma"/>
              </a:rPr>
              <a:t>) if its comes in the middle of the word, the </a:t>
            </a:r>
            <a:r>
              <a:rPr lang="en-US" sz="1800" dirty="0">
                <a:solidFill>
                  <a:schemeClr val="tx1"/>
                </a:solidFill>
                <a:ea typeface="Tahoma"/>
                <a:cs typeface="Tahoma"/>
              </a:rPr>
              <a:t>phonemic transcription </a:t>
            </a:r>
            <a:r>
              <a:rPr lang="en-US" sz="1800" dirty="0" smtClean="0">
                <a:solidFill>
                  <a:schemeClr val="tx1"/>
                </a:solidFill>
                <a:ea typeface="Tahoma"/>
                <a:cs typeface="Tahoma"/>
              </a:rPr>
              <a:t>will be /</a:t>
            </a:r>
            <a:r>
              <a:rPr lang="az-Cyrl-AZ" sz="1800" dirty="0" smtClean="0">
                <a:solidFill>
                  <a:schemeClr val="tx1"/>
                </a:solidFill>
                <a:ea typeface="Tahoma"/>
                <a:cs typeface="Tahoma"/>
              </a:rPr>
              <a:t>а:</a:t>
            </a:r>
            <a:r>
              <a:rPr lang="en-US" sz="1800" dirty="0" smtClean="0">
                <a:solidFill>
                  <a:schemeClr val="tx1"/>
                </a:solidFill>
                <a:ea typeface="Tahoma"/>
                <a:cs typeface="Tahoma"/>
              </a:rPr>
              <a:t>/  --- card /k</a:t>
            </a:r>
            <a:r>
              <a:rPr lang="az-Cyrl-AZ" sz="1800" dirty="0" smtClean="0">
                <a:solidFill>
                  <a:schemeClr val="tx1"/>
                </a:solidFill>
                <a:ea typeface="Tahoma"/>
                <a:cs typeface="Tahoma"/>
              </a:rPr>
              <a:t>а:</a:t>
            </a:r>
            <a:r>
              <a:rPr lang="en-US" sz="1800" dirty="0" smtClean="0">
                <a:solidFill>
                  <a:schemeClr val="tx1"/>
                </a:solidFill>
                <a:ea typeface="Tahoma"/>
                <a:cs typeface="Tahoma"/>
              </a:rPr>
              <a:t>d/</a:t>
            </a:r>
          </a:p>
          <a:p>
            <a:pPr marL="0" indent="0" algn="l" rtl="0">
              <a:buNone/>
            </a:pPr>
            <a:r>
              <a:rPr lang="en-US" sz="1800" dirty="0" smtClean="0">
                <a:solidFill>
                  <a:schemeClr val="tx1"/>
                </a:solidFill>
                <a:ea typeface="Tahoma"/>
                <a:cs typeface="Tahoma"/>
              </a:rPr>
              <a:t>10- (i) if its comes in the middle of the word and this word end with letter e , </a:t>
            </a:r>
            <a:r>
              <a:rPr lang="en-US" sz="1800" dirty="0">
                <a:solidFill>
                  <a:schemeClr val="tx1"/>
                </a:solidFill>
                <a:ea typeface="Tahoma"/>
                <a:cs typeface="Tahoma"/>
              </a:rPr>
              <a:t>the phonemic transcription </a:t>
            </a:r>
            <a:r>
              <a:rPr lang="en-US" sz="1800" dirty="0" smtClean="0">
                <a:solidFill>
                  <a:schemeClr val="tx1"/>
                </a:solidFill>
                <a:ea typeface="Tahoma"/>
                <a:cs typeface="Tahoma"/>
              </a:rPr>
              <a:t> for letter I will become /</a:t>
            </a:r>
            <a:r>
              <a:rPr lang="az-Cyrl-AZ" sz="1800" dirty="0" smtClean="0">
                <a:solidFill>
                  <a:schemeClr val="tx1"/>
                </a:solidFill>
                <a:ea typeface="Tahoma"/>
                <a:cs typeface="Tahoma"/>
              </a:rPr>
              <a:t>а</a:t>
            </a:r>
            <a:r>
              <a:rPr lang="en-US" sz="1800" dirty="0" smtClean="0">
                <a:solidFill>
                  <a:schemeClr val="tx1"/>
                </a:solidFill>
                <a:ea typeface="Tahoma"/>
                <a:cs typeface="Tahoma"/>
              </a:rPr>
              <a:t>ɪ/.</a:t>
            </a:r>
          </a:p>
          <a:p>
            <a:pPr marL="0" indent="0" algn="l" rtl="0">
              <a:buNone/>
            </a:pPr>
            <a:r>
              <a:rPr lang="en-US" sz="1800" dirty="0" smtClean="0">
                <a:solidFill>
                  <a:schemeClr val="tx1"/>
                </a:solidFill>
                <a:ea typeface="Tahoma"/>
                <a:cs typeface="Tahoma"/>
              </a:rPr>
              <a:t>Side/s</a:t>
            </a:r>
            <a:r>
              <a:rPr lang="az-Cyrl-AZ" sz="1800" dirty="0" smtClean="0">
                <a:solidFill>
                  <a:schemeClr val="tx1"/>
                </a:solidFill>
                <a:ea typeface="Tahoma"/>
                <a:cs typeface="Tahoma"/>
              </a:rPr>
              <a:t>а</a:t>
            </a:r>
            <a:r>
              <a:rPr lang="en-US" sz="1800" dirty="0" err="1" smtClean="0">
                <a:solidFill>
                  <a:schemeClr val="tx1"/>
                </a:solidFill>
                <a:ea typeface="Tahoma"/>
                <a:cs typeface="Tahoma"/>
              </a:rPr>
              <a:t>ɪd</a:t>
            </a:r>
            <a:r>
              <a:rPr lang="en-US" sz="1800" dirty="0" smtClean="0">
                <a:solidFill>
                  <a:schemeClr val="tx1"/>
                </a:solidFill>
                <a:ea typeface="Tahoma"/>
                <a:cs typeface="Tahoma"/>
              </a:rPr>
              <a:t>/  , fine/f</a:t>
            </a:r>
            <a:r>
              <a:rPr lang="az-Cyrl-AZ" sz="1800" dirty="0" smtClean="0">
                <a:solidFill>
                  <a:schemeClr val="tx1"/>
                </a:solidFill>
                <a:ea typeface="Tahoma"/>
                <a:cs typeface="Tahoma"/>
              </a:rPr>
              <a:t>а</a:t>
            </a:r>
            <a:r>
              <a:rPr lang="en-US" sz="1800" dirty="0" err="1" smtClean="0">
                <a:solidFill>
                  <a:schemeClr val="tx1"/>
                </a:solidFill>
                <a:ea typeface="Tahoma"/>
                <a:cs typeface="Tahoma"/>
              </a:rPr>
              <a:t>ɪn</a:t>
            </a:r>
            <a:r>
              <a:rPr lang="en-US" sz="1800" dirty="0" smtClean="0">
                <a:solidFill>
                  <a:schemeClr val="tx1"/>
                </a:solidFill>
                <a:ea typeface="Tahoma"/>
                <a:cs typeface="Tahoma"/>
              </a:rPr>
              <a:t>/.</a:t>
            </a:r>
          </a:p>
        </p:txBody>
      </p:sp>
    </p:spTree>
    <p:extLst>
      <p:ext uri="{BB962C8B-B14F-4D97-AF65-F5344CB8AC3E}">
        <p14:creationId xmlns:p14="http://schemas.microsoft.com/office/powerpoint/2010/main" val="410774555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685800"/>
            <a:ext cx="7543800" cy="5410200"/>
          </a:xfrm>
        </p:spPr>
        <p:txBody>
          <a:bodyPr>
            <a:normAutofit lnSpcReduction="10000"/>
          </a:bodyPr>
          <a:lstStyle/>
          <a:p>
            <a:pPr marL="342900" indent="-342900" algn="l" rtl="0">
              <a:buFont typeface="+mj-lt"/>
              <a:buAutoNum type="arabicPeriod"/>
            </a:pPr>
            <a:r>
              <a:rPr lang="en-US" sz="1800" dirty="0" smtClean="0">
                <a:solidFill>
                  <a:schemeClr val="tx1"/>
                </a:solidFill>
                <a:ea typeface="Tahoma"/>
                <a:cs typeface="Tahoma"/>
              </a:rPr>
              <a:t>(</a:t>
            </a:r>
            <a:r>
              <a:rPr lang="en-US" sz="1800" dirty="0">
                <a:solidFill>
                  <a:schemeClr val="tx1"/>
                </a:solidFill>
                <a:ea typeface="Tahoma"/>
                <a:cs typeface="Tahoma"/>
              </a:rPr>
              <a:t>e</a:t>
            </a:r>
            <a:r>
              <a:rPr lang="en-US" sz="1800" dirty="0" smtClean="0">
                <a:solidFill>
                  <a:schemeClr val="tx1"/>
                </a:solidFill>
                <a:ea typeface="Tahoma"/>
                <a:cs typeface="Tahoma"/>
              </a:rPr>
              <a:t>w) if </a:t>
            </a:r>
            <a:r>
              <a:rPr lang="en-US" sz="1800" dirty="0">
                <a:solidFill>
                  <a:schemeClr val="tx1"/>
                </a:solidFill>
                <a:ea typeface="Tahoma"/>
                <a:cs typeface="Tahoma"/>
              </a:rPr>
              <a:t>its comes in the </a:t>
            </a:r>
            <a:r>
              <a:rPr lang="en-US" sz="1800" dirty="0" smtClean="0">
                <a:solidFill>
                  <a:schemeClr val="tx1"/>
                </a:solidFill>
                <a:ea typeface="Tahoma"/>
                <a:cs typeface="Tahoma"/>
              </a:rPr>
              <a:t>end </a:t>
            </a:r>
            <a:r>
              <a:rPr lang="en-US" sz="1800" dirty="0">
                <a:solidFill>
                  <a:schemeClr val="tx1"/>
                </a:solidFill>
                <a:ea typeface="Tahoma"/>
                <a:cs typeface="Tahoma"/>
              </a:rPr>
              <a:t>of the </a:t>
            </a:r>
            <a:r>
              <a:rPr lang="en-US" sz="1800" dirty="0" smtClean="0">
                <a:solidFill>
                  <a:schemeClr val="tx1"/>
                </a:solidFill>
                <a:ea typeface="Tahoma"/>
                <a:cs typeface="Tahoma"/>
              </a:rPr>
              <a:t>word,</a:t>
            </a:r>
            <a:r>
              <a:rPr lang="en-US" sz="1800" dirty="0">
                <a:solidFill>
                  <a:schemeClr val="tx1"/>
                </a:solidFill>
                <a:ea typeface="Tahoma"/>
                <a:cs typeface="Tahoma"/>
              </a:rPr>
              <a:t> the phonemic transcription will </a:t>
            </a:r>
            <a:r>
              <a:rPr lang="en-US" sz="1800" dirty="0" smtClean="0">
                <a:solidFill>
                  <a:schemeClr val="tx1"/>
                </a:solidFill>
                <a:ea typeface="Tahoma"/>
                <a:cs typeface="Tahoma"/>
              </a:rPr>
              <a:t>be /</a:t>
            </a:r>
            <a:r>
              <a:rPr lang="en-US" sz="1800" dirty="0" err="1" smtClean="0">
                <a:solidFill>
                  <a:schemeClr val="tx1"/>
                </a:solidFill>
                <a:ea typeface="Tahoma"/>
                <a:cs typeface="Tahoma"/>
              </a:rPr>
              <a:t>ju</a:t>
            </a:r>
            <a:r>
              <a:rPr lang="en-US" sz="1800" dirty="0" smtClean="0">
                <a:solidFill>
                  <a:schemeClr val="tx1"/>
                </a:solidFill>
                <a:ea typeface="Tahoma"/>
                <a:cs typeface="Tahoma"/>
              </a:rPr>
              <a:t>:/.</a:t>
            </a:r>
          </a:p>
          <a:p>
            <a:pPr marL="342900" indent="-342900" algn="l" rtl="0">
              <a:buFont typeface="+mj-lt"/>
              <a:buAutoNum type="arabicPeriod"/>
            </a:pPr>
            <a:r>
              <a:rPr lang="en-US" sz="1800" dirty="0" smtClean="0">
                <a:solidFill>
                  <a:schemeClr val="tx1"/>
                </a:solidFill>
                <a:ea typeface="Tahoma"/>
                <a:cs typeface="Tahoma"/>
              </a:rPr>
              <a:t>    Few /</a:t>
            </a:r>
            <a:r>
              <a:rPr lang="en-US" sz="1800" dirty="0" err="1" smtClean="0">
                <a:solidFill>
                  <a:schemeClr val="tx1"/>
                </a:solidFill>
                <a:ea typeface="Tahoma"/>
                <a:cs typeface="Tahoma"/>
              </a:rPr>
              <a:t>fju</a:t>
            </a:r>
            <a:r>
              <a:rPr lang="en-US" sz="1800" dirty="0" smtClean="0">
                <a:solidFill>
                  <a:schemeClr val="tx1"/>
                </a:solidFill>
                <a:ea typeface="Tahoma"/>
                <a:cs typeface="Tahoma"/>
              </a:rPr>
              <a:t>:/ , new /</a:t>
            </a:r>
            <a:r>
              <a:rPr lang="en-US" sz="1800" dirty="0" err="1" smtClean="0">
                <a:solidFill>
                  <a:schemeClr val="tx1"/>
                </a:solidFill>
                <a:ea typeface="Tahoma"/>
                <a:cs typeface="Tahoma"/>
              </a:rPr>
              <a:t>nju</a:t>
            </a:r>
            <a:r>
              <a:rPr lang="en-US" sz="1800" dirty="0" smtClean="0">
                <a:solidFill>
                  <a:schemeClr val="tx1"/>
                </a:solidFill>
                <a:ea typeface="Tahoma"/>
                <a:cs typeface="Tahoma"/>
              </a:rPr>
              <a:t>:/ , dew /</a:t>
            </a:r>
            <a:r>
              <a:rPr lang="en-US" sz="1800" dirty="0" err="1" smtClean="0">
                <a:solidFill>
                  <a:schemeClr val="tx1"/>
                </a:solidFill>
                <a:ea typeface="Tahoma"/>
                <a:cs typeface="Tahoma"/>
              </a:rPr>
              <a:t>dju</a:t>
            </a:r>
            <a:r>
              <a:rPr lang="en-US" sz="1800" dirty="0" smtClean="0">
                <a:solidFill>
                  <a:schemeClr val="tx1"/>
                </a:solidFill>
                <a:ea typeface="Tahoma"/>
                <a:cs typeface="Tahoma"/>
              </a:rPr>
              <a:t>:/</a:t>
            </a:r>
            <a:endParaRPr lang="en-US" sz="1800" dirty="0" smtClean="0">
              <a:solidFill>
                <a:schemeClr val="tx1"/>
              </a:solidFill>
            </a:endParaRPr>
          </a:p>
          <a:p>
            <a:pPr marL="342900" indent="-342900" algn="l" rtl="0">
              <a:buFont typeface="+mj-lt"/>
              <a:buAutoNum type="arabicPeriod"/>
            </a:pPr>
            <a:r>
              <a:rPr lang="en-US" sz="1800" dirty="0" smtClean="0">
                <a:solidFill>
                  <a:schemeClr val="tx1"/>
                </a:solidFill>
                <a:ea typeface="Tahoma"/>
                <a:cs typeface="Tahoma"/>
              </a:rPr>
              <a:t>(</a:t>
            </a:r>
            <a:r>
              <a:rPr lang="en-US" sz="1800" dirty="0" err="1" smtClean="0">
                <a:solidFill>
                  <a:schemeClr val="tx1"/>
                </a:solidFill>
                <a:ea typeface="Tahoma"/>
                <a:cs typeface="Tahoma"/>
              </a:rPr>
              <a:t>ir</a:t>
            </a:r>
            <a:r>
              <a:rPr lang="en-US" sz="1800" dirty="0" smtClean="0">
                <a:solidFill>
                  <a:schemeClr val="tx1"/>
                </a:solidFill>
                <a:ea typeface="Tahoma"/>
                <a:cs typeface="Tahoma"/>
              </a:rPr>
              <a:t>) (</a:t>
            </a:r>
            <a:r>
              <a:rPr lang="en-US" sz="1800" dirty="0" err="1" smtClean="0">
                <a:solidFill>
                  <a:schemeClr val="tx1"/>
                </a:solidFill>
                <a:ea typeface="Tahoma"/>
                <a:cs typeface="Tahoma"/>
              </a:rPr>
              <a:t>ur</a:t>
            </a:r>
            <a:r>
              <a:rPr lang="en-US" sz="1800" dirty="0" smtClean="0">
                <a:solidFill>
                  <a:schemeClr val="tx1"/>
                </a:solidFill>
                <a:ea typeface="Tahoma"/>
                <a:cs typeface="Tahoma"/>
              </a:rPr>
              <a:t>) if its comes in the middle of the </a:t>
            </a:r>
            <a:r>
              <a:rPr lang="en-US" sz="1800" dirty="0" err="1" smtClean="0">
                <a:solidFill>
                  <a:schemeClr val="tx1"/>
                </a:solidFill>
                <a:ea typeface="Tahoma"/>
                <a:cs typeface="Tahoma"/>
              </a:rPr>
              <a:t>wors</a:t>
            </a:r>
            <a:r>
              <a:rPr lang="en-US" sz="1800" dirty="0" smtClean="0">
                <a:solidFill>
                  <a:schemeClr val="tx1"/>
                </a:solidFill>
                <a:ea typeface="Tahoma"/>
                <a:cs typeface="Tahoma"/>
              </a:rPr>
              <a:t>, </a:t>
            </a:r>
            <a:r>
              <a:rPr lang="en-US" sz="1800" dirty="0">
                <a:solidFill>
                  <a:schemeClr val="tx1"/>
                </a:solidFill>
                <a:ea typeface="Tahoma"/>
                <a:cs typeface="Tahoma"/>
              </a:rPr>
              <a:t>the phonemic transcription will </a:t>
            </a:r>
            <a:r>
              <a:rPr lang="en-US" sz="1800" dirty="0" smtClean="0">
                <a:solidFill>
                  <a:schemeClr val="tx1"/>
                </a:solidFill>
                <a:ea typeface="Tahoma"/>
                <a:cs typeface="Tahoma"/>
              </a:rPr>
              <a:t>be /ʒ:/  bird /</a:t>
            </a:r>
            <a:r>
              <a:rPr lang="en-US" sz="1800" dirty="0" err="1" smtClean="0">
                <a:solidFill>
                  <a:schemeClr val="tx1"/>
                </a:solidFill>
                <a:ea typeface="Tahoma"/>
                <a:cs typeface="Tahoma"/>
              </a:rPr>
              <a:t>bʒ:d</a:t>
            </a:r>
            <a:r>
              <a:rPr lang="en-US" sz="1800" dirty="0" smtClean="0">
                <a:solidFill>
                  <a:schemeClr val="tx1"/>
                </a:solidFill>
                <a:ea typeface="Tahoma"/>
                <a:cs typeface="Tahoma"/>
              </a:rPr>
              <a:t>/ ,  purse /</a:t>
            </a:r>
            <a:r>
              <a:rPr lang="en-US" sz="1800" dirty="0" err="1" smtClean="0">
                <a:solidFill>
                  <a:schemeClr val="tx1"/>
                </a:solidFill>
                <a:ea typeface="Tahoma"/>
                <a:cs typeface="Tahoma"/>
              </a:rPr>
              <a:t>pʒ:s</a:t>
            </a:r>
            <a:r>
              <a:rPr lang="en-US" sz="1800" dirty="0" smtClean="0">
                <a:solidFill>
                  <a:schemeClr val="tx1"/>
                </a:solidFill>
                <a:ea typeface="Tahoma"/>
                <a:cs typeface="Tahoma"/>
              </a:rPr>
              <a:t>/ </a:t>
            </a:r>
          </a:p>
          <a:p>
            <a:pPr marL="342900" indent="-342900" algn="l" rtl="0">
              <a:buFont typeface="+mj-lt"/>
              <a:buAutoNum type="arabicPeriod"/>
            </a:pPr>
            <a:r>
              <a:rPr lang="en-US" sz="1800" dirty="0" smtClean="0">
                <a:solidFill>
                  <a:schemeClr val="tx1"/>
                </a:solidFill>
                <a:ea typeface="Tahoma"/>
                <a:cs typeface="Tahoma"/>
              </a:rPr>
              <a:t>(</a:t>
            </a:r>
            <a:r>
              <a:rPr lang="en-US" sz="1800" dirty="0" err="1" smtClean="0">
                <a:solidFill>
                  <a:schemeClr val="tx1"/>
                </a:solidFill>
                <a:ea typeface="Tahoma"/>
                <a:cs typeface="Tahoma"/>
              </a:rPr>
              <a:t>oi</a:t>
            </a:r>
            <a:r>
              <a:rPr lang="en-US" sz="1800" dirty="0" smtClean="0">
                <a:solidFill>
                  <a:schemeClr val="tx1"/>
                </a:solidFill>
                <a:ea typeface="Tahoma"/>
                <a:cs typeface="Tahoma"/>
              </a:rPr>
              <a:t>) if its comes in the begging or middle of the word, </a:t>
            </a:r>
            <a:r>
              <a:rPr lang="en-US" sz="1800" dirty="0">
                <a:solidFill>
                  <a:schemeClr val="tx1"/>
                </a:solidFill>
                <a:ea typeface="Tahoma"/>
                <a:cs typeface="Tahoma"/>
              </a:rPr>
              <a:t>the phonemic transcription will be </a:t>
            </a:r>
            <a:r>
              <a:rPr lang="en-US" sz="1800" dirty="0" smtClean="0">
                <a:solidFill>
                  <a:schemeClr val="tx1"/>
                </a:solidFill>
                <a:ea typeface="Tahoma"/>
                <a:cs typeface="Tahoma"/>
              </a:rPr>
              <a:t>/</a:t>
            </a:r>
            <a:r>
              <a:rPr lang="en-US" sz="1800" dirty="0" err="1" smtClean="0">
                <a:solidFill>
                  <a:schemeClr val="tx1"/>
                </a:solidFill>
                <a:ea typeface="Tahoma"/>
                <a:cs typeface="Tahoma"/>
              </a:rPr>
              <a:t>ɔɪ</a:t>
            </a:r>
            <a:r>
              <a:rPr lang="en-US" sz="1800" dirty="0" smtClean="0">
                <a:solidFill>
                  <a:schemeClr val="tx1"/>
                </a:solidFill>
                <a:ea typeface="Tahoma"/>
                <a:cs typeface="Tahoma"/>
              </a:rPr>
              <a:t>/ , join /</a:t>
            </a:r>
            <a:r>
              <a:rPr lang="en-US" sz="1800" dirty="0" err="1" smtClean="0">
                <a:solidFill>
                  <a:schemeClr val="tx1"/>
                </a:solidFill>
                <a:ea typeface="Tahoma"/>
                <a:cs typeface="Tahoma"/>
              </a:rPr>
              <a:t>ʤɔɪn</a:t>
            </a:r>
            <a:r>
              <a:rPr lang="en-US" sz="1800" dirty="0" smtClean="0">
                <a:solidFill>
                  <a:schemeClr val="tx1"/>
                </a:solidFill>
                <a:ea typeface="Tahoma"/>
                <a:cs typeface="Tahoma"/>
              </a:rPr>
              <a:t>/ , oil /</a:t>
            </a:r>
            <a:r>
              <a:rPr lang="en-US" sz="1800" dirty="0" err="1" smtClean="0">
                <a:solidFill>
                  <a:schemeClr val="tx1"/>
                </a:solidFill>
                <a:ea typeface="Tahoma"/>
                <a:cs typeface="Tahoma"/>
              </a:rPr>
              <a:t>ɔɪl</a:t>
            </a:r>
            <a:r>
              <a:rPr lang="en-US" sz="1800" dirty="0" smtClean="0">
                <a:solidFill>
                  <a:schemeClr val="tx1"/>
                </a:solidFill>
                <a:ea typeface="Tahoma"/>
                <a:cs typeface="Tahoma"/>
              </a:rPr>
              <a:t>/</a:t>
            </a:r>
          </a:p>
          <a:p>
            <a:pPr marL="342900" indent="-342900" algn="l" rtl="0">
              <a:buFont typeface="+mj-lt"/>
              <a:buAutoNum type="arabicPeriod"/>
            </a:pPr>
            <a:r>
              <a:rPr lang="en-US" sz="1800" dirty="0" smtClean="0">
                <a:solidFill>
                  <a:schemeClr val="tx1"/>
                </a:solidFill>
                <a:ea typeface="Tahoma"/>
                <a:cs typeface="Tahoma"/>
              </a:rPr>
              <a:t>(</a:t>
            </a:r>
            <a:r>
              <a:rPr lang="en-US" sz="1800" dirty="0" err="1" smtClean="0">
                <a:solidFill>
                  <a:schemeClr val="tx1"/>
                </a:solidFill>
                <a:ea typeface="Tahoma"/>
                <a:cs typeface="Tahoma"/>
              </a:rPr>
              <a:t>ure</a:t>
            </a:r>
            <a:r>
              <a:rPr lang="en-US" sz="1800" dirty="0" smtClean="0">
                <a:solidFill>
                  <a:schemeClr val="tx1"/>
                </a:solidFill>
                <a:ea typeface="Tahoma"/>
                <a:cs typeface="Tahoma"/>
              </a:rPr>
              <a:t>) if its comes in the end of the word, </a:t>
            </a:r>
            <a:r>
              <a:rPr lang="en-US" sz="1800" dirty="0">
                <a:solidFill>
                  <a:schemeClr val="tx1"/>
                </a:solidFill>
                <a:ea typeface="Tahoma"/>
                <a:cs typeface="Tahoma"/>
              </a:rPr>
              <a:t>the phonemic transcription will be </a:t>
            </a:r>
            <a:r>
              <a:rPr lang="en-US" sz="1800" dirty="0" smtClean="0">
                <a:solidFill>
                  <a:schemeClr val="tx1"/>
                </a:solidFill>
                <a:ea typeface="Tahoma"/>
                <a:cs typeface="Tahoma"/>
              </a:rPr>
              <a:t>/ə/  , lecture /</a:t>
            </a:r>
            <a:r>
              <a:rPr lang="en-US" sz="1800" dirty="0" err="1" smtClean="0">
                <a:solidFill>
                  <a:schemeClr val="tx1"/>
                </a:solidFill>
                <a:ea typeface="Tahoma"/>
                <a:cs typeface="Tahoma"/>
              </a:rPr>
              <a:t>lekʧə</a:t>
            </a:r>
            <a:r>
              <a:rPr lang="en-US" sz="1800" dirty="0" smtClean="0">
                <a:solidFill>
                  <a:schemeClr val="tx1"/>
                </a:solidFill>
                <a:ea typeface="Tahoma"/>
                <a:cs typeface="Tahoma"/>
              </a:rPr>
              <a:t>/  , picture /</a:t>
            </a:r>
            <a:r>
              <a:rPr lang="en-US" sz="1800" dirty="0" err="1" smtClean="0">
                <a:solidFill>
                  <a:schemeClr val="tx1"/>
                </a:solidFill>
                <a:ea typeface="Tahoma"/>
                <a:cs typeface="Tahoma"/>
              </a:rPr>
              <a:t>pɪkʧə</a:t>
            </a:r>
            <a:r>
              <a:rPr lang="en-US" sz="1800" dirty="0" smtClean="0">
                <a:solidFill>
                  <a:schemeClr val="tx1"/>
                </a:solidFill>
                <a:ea typeface="Tahoma"/>
                <a:cs typeface="Tahoma"/>
              </a:rPr>
              <a:t>/.</a:t>
            </a:r>
          </a:p>
          <a:p>
            <a:pPr marL="342900" indent="-342900" algn="l" rtl="0">
              <a:buFont typeface="+mj-lt"/>
              <a:buAutoNum type="arabicPeriod"/>
            </a:pPr>
            <a:r>
              <a:rPr lang="en-US" sz="1800" dirty="0" err="1" smtClean="0">
                <a:solidFill>
                  <a:schemeClr val="tx1"/>
                </a:solidFill>
                <a:ea typeface="Tahoma"/>
                <a:cs typeface="Tahoma"/>
              </a:rPr>
              <a:t>Tu</a:t>
            </a:r>
            <a:r>
              <a:rPr lang="en-US" sz="1800" dirty="0" smtClean="0">
                <a:solidFill>
                  <a:schemeClr val="tx1"/>
                </a:solidFill>
                <a:ea typeface="Tahoma"/>
                <a:cs typeface="Tahoma"/>
              </a:rPr>
              <a:t> / ʧ/ </a:t>
            </a:r>
          </a:p>
          <a:p>
            <a:pPr marL="342900" indent="-342900" algn="l" rtl="0">
              <a:buFont typeface="+mj-lt"/>
              <a:buAutoNum type="arabicPeriod"/>
            </a:pPr>
            <a:r>
              <a:rPr lang="en-US" sz="1800" dirty="0" smtClean="0">
                <a:solidFill>
                  <a:schemeClr val="tx1"/>
                </a:solidFill>
                <a:ea typeface="Tahoma"/>
                <a:cs typeface="Tahoma"/>
              </a:rPr>
              <a:t>(y) if its comes in the end of the word will pronunciation (long (i)). </a:t>
            </a:r>
            <a:r>
              <a:rPr lang="en-US" sz="1800" dirty="0">
                <a:solidFill>
                  <a:schemeClr val="tx1"/>
                </a:solidFill>
                <a:ea typeface="Tahoma"/>
                <a:cs typeface="Tahoma"/>
              </a:rPr>
              <a:t>the phonemic transcription will </a:t>
            </a:r>
            <a:r>
              <a:rPr lang="en-US" sz="1800" dirty="0" smtClean="0">
                <a:solidFill>
                  <a:schemeClr val="tx1"/>
                </a:solidFill>
                <a:ea typeface="Tahoma"/>
                <a:cs typeface="Tahoma"/>
              </a:rPr>
              <a:t>be /</a:t>
            </a:r>
            <a:r>
              <a:rPr lang="az-Cyrl-AZ" sz="1800" dirty="0" smtClean="0">
                <a:solidFill>
                  <a:schemeClr val="tx1"/>
                </a:solidFill>
                <a:ea typeface="Tahoma"/>
                <a:cs typeface="Tahoma"/>
              </a:rPr>
              <a:t>а</a:t>
            </a:r>
            <a:r>
              <a:rPr lang="en-US" sz="1800" dirty="0" smtClean="0">
                <a:solidFill>
                  <a:schemeClr val="tx1"/>
                </a:solidFill>
                <a:ea typeface="Tahoma"/>
                <a:cs typeface="Tahoma"/>
              </a:rPr>
              <a:t>ɪ/ , fly /</a:t>
            </a:r>
            <a:r>
              <a:rPr lang="en-US" sz="1800" dirty="0" err="1" smtClean="0">
                <a:solidFill>
                  <a:schemeClr val="tx1"/>
                </a:solidFill>
                <a:ea typeface="Tahoma"/>
                <a:cs typeface="Tahoma"/>
              </a:rPr>
              <a:t>fl</a:t>
            </a:r>
            <a:r>
              <a:rPr lang="az-Cyrl-AZ" sz="1800" dirty="0" smtClean="0">
                <a:solidFill>
                  <a:schemeClr val="tx1"/>
                </a:solidFill>
                <a:ea typeface="Tahoma"/>
                <a:cs typeface="Tahoma"/>
              </a:rPr>
              <a:t>а</a:t>
            </a:r>
            <a:r>
              <a:rPr lang="en-US" sz="1800" dirty="0" smtClean="0">
                <a:solidFill>
                  <a:schemeClr val="tx1"/>
                </a:solidFill>
                <a:ea typeface="Tahoma"/>
                <a:cs typeface="Tahoma"/>
              </a:rPr>
              <a:t>ɪ/ , cry/</a:t>
            </a:r>
            <a:r>
              <a:rPr lang="en-US" sz="1800" dirty="0" err="1" smtClean="0">
                <a:solidFill>
                  <a:schemeClr val="tx1"/>
                </a:solidFill>
                <a:ea typeface="Tahoma"/>
                <a:cs typeface="Tahoma"/>
              </a:rPr>
              <a:t>kr</a:t>
            </a:r>
            <a:r>
              <a:rPr lang="az-Cyrl-AZ" sz="1800" dirty="0" smtClean="0">
                <a:solidFill>
                  <a:schemeClr val="tx1"/>
                </a:solidFill>
                <a:ea typeface="Tahoma"/>
                <a:cs typeface="Tahoma"/>
              </a:rPr>
              <a:t>а</a:t>
            </a:r>
            <a:r>
              <a:rPr lang="en-US" sz="1800" dirty="0" smtClean="0">
                <a:solidFill>
                  <a:schemeClr val="tx1"/>
                </a:solidFill>
                <a:ea typeface="Tahoma"/>
                <a:cs typeface="Tahoma"/>
              </a:rPr>
              <a:t>ɪ/</a:t>
            </a:r>
          </a:p>
          <a:p>
            <a:pPr marL="342900" indent="-342900" algn="l" rtl="0">
              <a:buFont typeface="+mj-lt"/>
              <a:buAutoNum type="arabicPeriod"/>
            </a:pPr>
            <a:r>
              <a:rPr lang="en-US" sz="1800" dirty="0" smtClean="0">
                <a:solidFill>
                  <a:schemeClr val="tx1"/>
                </a:solidFill>
                <a:ea typeface="Tahoma"/>
                <a:cs typeface="Tahoma"/>
              </a:rPr>
              <a:t> (ay) if its comes in the end of the word,</a:t>
            </a:r>
            <a:r>
              <a:rPr lang="en-US" sz="1800" dirty="0">
                <a:solidFill>
                  <a:schemeClr val="tx1"/>
                </a:solidFill>
                <a:ea typeface="Tahoma"/>
                <a:cs typeface="Tahoma"/>
              </a:rPr>
              <a:t> the phonemic transcription will be </a:t>
            </a:r>
            <a:r>
              <a:rPr lang="en-US" sz="1800" dirty="0" smtClean="0">
                <a:solidFill>
                  <a:schemeClr val="tx1"/>
                </a:solidFill>
                <a:ea typeface="Tahoma"/>
                <a:cs typeface="Tahoma"/>
              </a:rPr>
              <a:t>/</a:t>
            </a:r>
            <a:r>
              <a:rPr lang="az-Cyrl-AZ" sz="1800" dirty="0" smtClean="0">
                <a:solidFill>
                  <a:schemeClr val="tx1"/>
                </a:solidFill>
                <a:ea typeface="Tahoma"/>
                <a:cs typeface="Tahoma"/>
              </a:rPr>
              <a:t>е</a:t>
            </a:r>
            <a:r>
              <a:rPr lang="en-US" sz="1800" dirty="0" smtClean="0">
                <a:solidFill>
                  <a:schemeClr val="tx1"/>
                </a:solidFill>
                <a:ea typeface="Tahoma"/>
                <a:cs typeface="Tahoma"/>
              </a:rPr>
              <a:t>ɪ/ , play/</a:t>
            </a:r>
            <a:r>
              <a:rPr lang="en-US" sz="1800" dirty="0" err="1" smtClean="0">
                <a:solidFill>
                  <a:schemeClr val="tx1"/>
                </a:solidFill>
                <a:ea typeface="Tahoma"/>
                <a:cs typeface="Tahoma"/>
              </a:rPr>
              <a:t>pl</a:t>
            </a:r>
            <a:r>
              <a:rPr lang="az-Cyrl-AZ" sz="1800" dirty="0" smtClean="0">
                <a:solidFill>
                  <a:schemeClr val="tx1"/>
                </a:solidFill>
                <a:ea typeface="Tahoma"/>
                <a:cs typeface="Tahoma"/>
              </a:rPr>
              <a:t>е</a:t>
            </a:r>
            <a:r>
              <a:rPr lang="en-US" sz="1800" dirty="0" smtClean="0">
                <a:solidFill>
                  <a:schemeClr val="tx1"/>
                </a:solidFill>
                <a:ea typeface="Tahoma"/>
                <a:cs typeface="Tahoma"/>
              </a:rPr>
              <a:t>ɪ/  , pray/</a:t>
            </a:r>
            <a:r>
              <a:rPr lang="en-US" sz="1800" dirty="0" err="1" smtClean="0">
                <a:solidFill>
                  <a:schemeClr val="tx1"/>
                </a:solidFill>
                <a:ea typeface="Tahoma"/>
                <a:cs typeface="Tahoma"/>
              </a:rPr>
              <a:t>pr</a:t>
            </a:r>
            <a:r>
              <a:rPr lang="az-Cyrl-AZ" sz="1800" dirty="0" smtClean="0">
                <a:solidFill>
                  <a:schemeClr val="tx1"/>
                </a:solidFill>
                <a:ea typeface="Tahoma"/>
                <a:cs typeface="Tahoma"/>
              </a:rPr>
              <a:t>е</a:t>
            </a:r>
            <a:r>
              <a:rPr lang="en-US" sz="1800" dirty="0" smtClean="0">
                <a:solidFill>
                  <a:schemeClr val="tx1"/>
                </a:solidFill>
                <a:ea typeface="Tahoma"/>
                <a:cs typeface="Tahoma"/>
              </a:rPr>
              <a:t>ɪ/ </a:t>
            </a:r>
          </a:p>
          <a:p>
            <a:pPr marL="342900" indent="-342900" algn="l" rtl="0">
              <a:buFont typeface="+mj-lt"/>
              <a:buAutoNum type="arabicPeriod"/>
            </a:pPr>
            <a:r>
              <a:rPr lang="en-US" sz="1800" dirty="0" err="1" smtClean="0">
                <a:solidFill>
                  <a:schemeClr val="tx1"/>
                </a:solidFill>
                <a:ea typeface="Tahoma"/>
                <a:cs typeface="Tahoma"/>
              </a:rPr>
              <a:t>Qu</a:t>
            </a:r>
            <a:r>
              <a:rPr lang="en-US" sz="1800" dirty="0" smtClean="0">
                <a:solidFill>
                  <a:schemeClr val="tx1"/>
                </a:solidFill>
                <a:ea typeface="Tahoma"/>
                <a:cs typeface="Tahoma"/>
              </a:rPr>
              <a:t> /kw/ , quite/kw</a:t>
            </a:r>
            <a:r>
              <a:rPr lang="az-Cyrl-AZ" sz="1800" dirty="0" smtClean="0">
                <a:solidFill>
                  <a:schemeClr val="tx1"/>
                </a:solidFill>
                <a:ea typeface="Tahoma"/>
                <a:cs typeface="Tahoma"/>
              </a:rPr>
              <a:t>а</a:t>
            </a:r>
            <a:r>
              <a:rPr lang="en-US" sz="1800" dirty="0" err="1" smtClean="0">
                <a:solidFill>
                  <a:schemeClr val="tx1"/>
                </a:solidFill>
                <a:ea typeface="Tahoma"/>
                <a:cs typeface="Tahoma"/>
              </a:rPr>
              <a:t>ɪt</a:t>
            </a:r>
            <a:r>
              <a:rPr lang="en-US" sz="1800" dirty="0" smtClean="0">
                <a:solidFill>
                  <a:schemeClr val="tx1"/>
                </a:solidFill>
                <a:ea typeface="Tahoma"/>
                <a:cs typeface="Tahoma"/>
              </a:rPr>
              <a:t>/</a:t>
            </a:r>
          </a:p>
          <a:p>
            <a:pPr marL="342900" indent="-342900" algn="l" rtl="0">
              <a:buFont typeface="+mj-lt"/>
              <a:buAutoNum type="arabicPeriod"/>
            </a:pPr>
            <a:r>
              <a:rPr lang="en-US" sz="1800" dirty="0" err="1" smtClean="0">
                <a:solidFill>
                  <a:schemeClr val="tx1"/>
                </a:solidFill>
                <a:ea typeface="Tahoma"/>
                <a:cs typeface="Tahoma"/>
              </a:rPr>
              <a:t>Sh</a:t>
            </a:r>
            <a:r>
              <a:rPr lang="en-US" sz="1800" dirty="0" smtClean="0">
                <a:solidFill>
                  <a:schemeClr val="tx1"/>
                </a:solidFill>
                <a:ea typeface="Tahoma"/>
                <a:cs typeface="Tahoma"/>
              </a:rPr>
              <a:t> /ʃ/   , </a:t>
            </a:r>
            <a:r>
              <a:rPr lang="en-US" sz="1800" dirty="0" err="1" smtClean="0">
                <a:solidFill>
                  <a:schemeClr val="tx1"/>
                </a:solidFill>
                <a:ea typeface="Tahoma"/>
                <a:cs typeface="Tahoma"/>
              </a:rPr>
              <a:t>tion</a:t>
            </a:r>
            <a:r>
              <a:rPr lang="en-US" sz="1800" dirty="0" smtClean="0">
                <a:solidFill>
                  <a:schemeClr val="tx1"/>
                </a:solidFill>
                <a:ea typeface="Tahoma"/>
                <a:cs typeface="Tahoma"/>
              </a:rPr>
              <a:t> /</a:t>
            </a:r>
            <a:r>
              <a:rPr lang="en-US" sz="1800" dirty="0" err="1" smtClean="0">
                <a:solidFill>
                  <a:schemeClr val="tx1"/>
                </a:solidFill>
                <a:ea typeface="Tahoma"/>
                <a:cs typeface="Tahoma"/>
              </a:rPr>
              <a:t>ʃn</a:t>
            </a:r>
            <a:r>
              <a:rPr lang="en-US" sz="1800" dirty="0" smtClean="0">
                <a:solidFill>
                  <a:schemeClr val="tx1"/>
                </a:solidFill>
                <a:ea typeface="Tahoma"/>
                <a:cs typeface="Tahoma"/>
              </a:rPr>
              <a:t>/ </a:t>
            </a:r>
          </a:p>
          <a:p>
            <a:pPr marL="342900" indent="-342900" algn="l" rtl="0">
              <a:buFont typeface="+mj-lt"/>
              <a:buAutoNum type="arabicPeriod"/>
            </a:pPr>
            <a:r>
              <a:rPr lang="en-US" sz="1800" dirty="0" smtClean="0">
                <a:solidFill>
                  <a:schemeClr val="tx1"/>
                </a:solidFill>
                <a:ea typeface="Tahoma"/>
                <a:cs typeface="Tahoma"/>
              </a:rPr>
              <a:t>(a) if its comes in the middle of the word and this word ended by letter e, </a:t>
            </a:r>
            <a:r>
              <a:rPr lang="en-US" sz="1800" dirty="0">
                <a:solidFill>
                  <a:schemeClr val="tx1"/>
                </a:solidFill>
                <a:ea typeface="Tahoma"/>
                <a:cs typeface="Tahoma"/>
              </a:rPr>
              <a:t>the phonemic transcription will be </a:t>
            </a:r>
            <a:r>
              <a:rPr lang="en-US" sz="1800" dirty="0" smtClean="0">
                <a:solidFill>
                  <a:schemeClr val="tx1"/>
                </a:solidFill>
                <a:ea typeface="Tahoma"/>
                <a:cs typeface="Tahoma"/>
              </a:rPr>
              <a:t>/</a:t>
            </a:r>
            <a:r>
              <a:rPr lang="az-Cyrl-AZ" sz="1800" dirty="0" smtClean="0">
                <a:solidFill>
                  <a:schemeClr val="tx1"/>
                </a:solidFill>
                <a:ea typeface="Tahoma"/>
                <a:cs typeface="Tahoma"/>
              </a:rPr>
              <a:t>е</a:t>
            </a:r>
            <a:r>
              <a:rPr lang="en-US" sz="1800" dirty="0" smtClean="0">
                <a:solidFill>
                  <a:schemeClr val="tx1"/>
                </a:solidFill>
                <a:ea typeface="Tahoma"/>
                <a:cs typeface="Tahoma"/>
              </a:rPr>
              <a:t>ɪ/ , name/n</a:t>
            </a:r>
            <a:r>
              <a:rPr lang="az-Cyrl-AZ" sz="1800" dirty="0" smtClean="0">
                <a:solidFill>
                  <a:schemeClr val="tx1"/>
                </a:solidFill>
                <a:ea typeface="Tahoma"/>
                <a:cs typeface="Tahoma"/>
              </a:rPr>
              <a:t>е</a:t>
            </a:r>
            <a:r>
              <a:rPr lang="en-US" sz="1800" dirty="0" err="1" smtClean="0">
                <a:solidFill>
                  <a:schemeClr val="tx1"/>
                </a:solidFill>
                <a:ea typeface="Tahoma"/>
                <a:cs typeface="Tahoma"/>
              </a:rPr>
              <a:t>ɪm</a:t>
            </a:r>
            <a:r>
              <a:rPr lang="en-US" sz="1800" dirty="0" smtClean="0">
                <a:solidFill>
                  <a:schemeClr val="tx1"/>
                </a:solidFill>
                <a:ea typeface="Tahoma"/>
                <a:cs typeface="Tahoma"/>
              </a:rPr>
              <a:t>/.</a:t>
            </a:r>
          </a:p>
          <a:p>
            <a:pPr algn="l" rtl="0"/>
            <a:endParaRPr lang="en-US" sz="1800" dirty="0" smtClean="0">
              <a:ea typeface="Tahoma"/>
              <a:cs typeface="Tahoma"/>
            </a:endParaRPr>
          </a:p>
        </p:txBody>
      </p:sp>
    </p:spTree>
    <p:extLst>
      <p:ext uri="{BB962C8B-B14F-4D97-AF65-F5344CB8AC3E}">
        <p14:creationId xmlns:p14="http://schemas.microsoft.com/office/powerpoint/2010/main" val="1536008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381000"/>
            <a:ext cx="7543800" cy="5791200"/>
          </a:xfrm>
        </p:spPr>
        <p:txBody>
          <a:bodyPr/>
          <a:lstStyle/>
          <a:p>
            <a:pPr marL="0" indent="0">
              <a:buNone/>
            </a:pPr>
            <a:r>
              <a:rPr lang="en-US" dirty="0" smtClean="0"/>
              <a:t> </a:t>
            </a:r>
            <a:endParaRPr lang="ar-IQ" dirty="0"/>
          </a:p>
        </p:txBody>
      </p:sp>
      <p:sp>
        <p:nvSpPr>
          <p:cNvPr id="5" name="مستطيل مستدير الزوايا 4"/>
          <p:cNvSpPr/>
          <p:nvPr/>
        </p:nvSpPr>
        <p:spPr>
          <a:xfrm>
            <a:off x="828781" y="685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ctr" rtl="0">
              <a:buFont typeface="+mj-lt"/>
              <a:buAutoNum type="arabicPeriod"/>
            </a:pPr>
            <a:r>
              <a:rPr lang="en-US" b="1" dirty="0" smtClean="0"/>
              <a:t>/f/ </a:t>
            </a:r>
          </a:p>
        </p:txBody>
      </p:sp>
      <p:sp>
        <p:nvSpPr>
          <p:cNvPr id="12" name="مستطيل مستدير الزوايا 11"/>
          <p:cNvSpPr/>
          <p:nvPr/>
        </p:nvSpPr>
        <p:spPr>
          <a:xfrm>
            <a:off x="828781" y="1618822"/>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2. /v/ </a:t>
            </a:r>
            <a:endParaRPr lang="ar-IQ" dirty="0"/>
          </a:p>
        </p:txBody>
      </p:sp>
      <p:sp>
        <p:nvSpPr>
          <p:cNvPr id="13" name="مستطيل مستدير الزوايا 12"/>
          <p:cNvSpPr/>
          <p:nvPr/>
        </p:nvSpPr>
        <p:spPr>
          <a:xfrm>
            <a:off x="828781" y="25146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t>3. /</a:t>
            </a:r>
            <a:r>
              <a:rPr lang="en-US" b="1" dirty="0" smtClean="0">
                <a:ea typeface="Tahoma"/>
                <a:cs typeface="Tahoma"/>
              </a:rPr>
              <a:t>ɵ/</a:t>
            </a:r>
          </a:p>
        </p:txBody>
      </p:sp>
      <p:sp>
        <p:nvSpPr>
          <p:cNvPr id="14" name="مستطيل مستدير الزوايا 13"/>
          <p:cNvSpPr/>
          <p:nvPr/>
        </p:nvSpPr>
        <p:spPr>
          <a:xfrm>
            <a:off x="828781" y="34290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4. /</a:t>
            </a:r>
            <a:r>
              <a:rPr lang="vi-VN" b="1" dirty="0" smtClean="0">
                <a:ea typeface="Tahoma"/>
                <a:cs typeface="Tahoma"/>
              </a:rPr>
              <a:t>ơ</a:t>
            </a:r>
            <a:r>
              <a:rPr lang="en-US" b="1" dirty="0" smtClean="0">
                <a:ea typeface="Tahoma"/>
                <a:cs typeface="Tahoma"/>
              </a:rPr>
              <a:t>/</a:t>
            </a:r>
          </a:p>
        </p:txBody>
      </p:sp>
      <p:sp>
        <p:nvSpPr>
          <p:cNvPr id="15" name="مستطيل مستدير الزوايا 14"/>
          <p:cNvSpPr/>
          <p:nvPr/>
        </p:nvSpPr>
        <p:spPr>
          <a:xfrm>
            <a:off x="828781" y="4348965"/>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5. /s/</a:t>
            </a:r>
          </a:p>
        </p:txBody>
      </p:sp>
      <p:sp>
        <p:nvSpPr>
          <p:cNvPr id="16" name="مستطيل مستدير الزوايا 15"/>
          <p:cNvSpPr/>
          <p:nvPr/>
        </p:nvSpPr>
        <p:spPr>
          <a:xfrm>
            <a:off x="828781" y="5257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6. /z/</a:t>
            </a:r>
          </a:p>
        </p:txBody>
      </p:sp>
      <p:sp>
        <p:nvSpPr>
          <p:cNvPr id="17" name="مستطيل مستدير الزوايا 16"/>
          <p:cNvSpPr/>
          <p:nvPr/>
        </p:nvSpPr>
        <p:spPr>
          <a:xfrm>
            <a:off x="1981200" y="685800"/>
            <a:ext cx="3276600" cy="832635"/>
          </a:xfrm>
          <a:prstGeom prst="roundRect">
            <a:avLst/>
          </a:prstGeom>
        </p:spPr>
        <p:style>
          <a:lnRef idx="2">
            <a:schemeClr val="accent1"/>
          </a:lnRef>
          <a:fillRef idx="1001">
            <a:schemeClr val="lt1"/>
          </a:fillRef>
          <a:effectRef idx="0">
            <a:schemeClr val="accent1"/>
          </a:effectRef>
          <a:fontRef idx="minor">
            <a:schemeClr val="dk1"/>
          </a:fontRef>
        </p:style>
        <p:txBody>
          <a:bodyPr rtlCol="1" anchor="ctr"/>
          <a:lstStyle/>
          <a:p>
            <a:pPr lvl="1" algn="ctr"/>
            <a:r>
              <a:rPr lang="en-US" sz="2400" dirty="0" smtClean="0"/>
              <a:t>Fall / fɔ</a:t>
            </a:r>
            <a:r>
              <a:rPr lang="en-US" sz="2400" dirty="0" smtClean="0">
                <a:ea typeface="Tahoma"/>
                <a:cs typeface="Tahoma"/>
              </a:rPr>
              <a:t>:l/</a:t>
            </a:r>
            <a:endParaRPr lang="ar-IQ" sz="2400" dirty="0"/>
          </a:p>
        </p:txBody>
      </p:sp>
      <p:sp>
        <p:nvSpPr>
          <p:cNvPr id="18" name="مستطيل مستدير الزوايا 17"/>
          <p:cNvSpPr/>
          <p:nvPr/>
        </p:nvSpPr>
        <p:spPr>
          <a:xfrm>
            <a:off x="1981200" y="161882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Voice / </a:t>
            </a:r>
            <a:r>
              <a:rPr lang="en-US" dirty="0" err="1" smtClean="0"/>
              <a:t>vɔ</a:t>
            </a:r>
            <a:r>
              <a:rPr lang="en-US" dirty="0" err="1" smtClean="0">
                <a:latin typeface="Tahoma"/>
                <a:ea typeface="Tahoma"/>
                <a:cs typeface="Tahoma"/>
              </a:rPr>
              <a:t>ɪs</a:t>
            </a:r>
            <a:r>
              <a:rPr lang="en-US" dirty="0" smtClean="0">
                <a:latin typeface="Tahoma"/>
                <a:ea typeface="Tahoma"/>
                <a:cs typeface="Tahoma"/>
              </a:rPr>
              <a:t>/</a:t>
            </a:r>
            <a:endParaRPr lang="ar-IQ" dirty="0"/>
          </a:p>
        </p:txBody>
      </p:sp>
      <p:sp>
        <p:nvSpPr>
          <p:cNvPr id="19" name="مستطيل مستدير الزوايا 18"/>
          <p:cNvSpPr/>
          <p:nvPr/>
        </p:nvSpPr>
        <p:spPr>
          <a:xfrm>
            <a:off x="1970070" y="2514599"/>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Thin /</a:t>
            </a:r>
            <a:r>
              <a:rPr lang="en-US" dirty="0" err="1" smtClean="0">
                <a:latin typeface="Tahoma"/>
                <a:ea typeface="Tahoma"/>
                <a:cs typeface="Tahoma"/>
              </a:rPr>
              <a:t>ɵɪn</a:t>
            </a:r>
            <a:r>
              <a:rPr lang="en-US" dirty="0" smtClean="0">
                <a:latin typeface="Tahoma"/>
                <a:ea typeface="Tahoma"/>
                <a:cs typeface="Tahoma"/>
              </a:rPr>
              <a:t>/</a:t>
            </a:r>
            <a:endParaRPr lang="ar-IQ" dirty="0"/>
          </a:p>
        </p:txBody>
      </p:sp>
      <p:sp>
        <p:nvSpPr>
          <p:cNvPr id="20" name="مستطيل مستدير الزوايا 19"/>
          <p:cNvSpPr/>
          <p:nvPr/>
        </p:nvSpPr>
        <p:spPr>
          <a:xfrm>
            <a:off x="1981200" y="3478872"/>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Then /</a:t>
            </a:r>
            <a:r>
              <a:rPr lang="en-US" dirty="0" err="1" smtClean="0">
                <a:latin typeface="Tahoma"/>
                <a:ea typeface="Tahoma"/>
                <a:cs typeface="Tahoma"/>
              </a:rPr>
              <a:t>ð</a:t>
            </a:r>
            <a:r>
              <a:rPr lang="en-US" dirty="0" err="1" smtClean="0"/>
              <a:t>en</a:t>
            </a:r>
            <a:r>
              <a:rPr lang="en-US" dirty="0" smtClean="0">
                <a:latin typeface="Tahoma"/>
                <a:ea typeface="Tahoma"/>
                <a:cs typeface="Tahoma"/>
              </a:rPr>
              <a:t>/ </a:t>
            </a:r>
            <a:endParaRPr lang="ar-IQ" dirty="0"/>
          </a:p>
        </p:txBody>
      </p:sp>
      <p:sp>
        <p:nvSpPr>
          <p:cNvPr id="21" name="مستطيل مستدير الزوايا 20"/>
          <p:cNvSpPr/>
          <p:nvPr/>
        </p:nvSpPr>
        <p:spPr>
          <a:xfrm>
            <a:off x="1981200" y="4384068"/>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So / </a:t>
            </a:r>
            <a:r>
              <a:rPr lang="en-US" dirty="0" err="1" smtClean="0"/>
              <a:t>s</a:t>
            </a:r>
            <a:r>
              <a:rPr lang="en-US" dirty="0" err="1" smtClean="0">
                <a:latin typeface="Tahoma"/>
                <a:ea typeface="Tahoma"/>
                <a:cs typeface="Tahoma"/>
              </a:rPr>
              <a:t>əʊ</a:t>
            </a:r>
            <a:r>
              <a:rPr lang="en-US" dirty="0" smtClean="0">
                <a:latin typeface="Tahoma"/>
                <a:ea typeface="Tahoma"/>
                <a:cs typeface="Tahoma"/>
              </a:rPr>
              <a:t>/</a:t>
            </a:r>
            <a:endParaRPr lang="ar-IQ" dirty="0"/>
          </a:p>
        </p:txBody>
      </p:sp>
      <p:sp>
        <p:nvSpPr>
          <p:cNvPr id="22" name="مستطيل مستدير الزوايا 21"/>
          <p:cNvSpPr/>
          <p:nvPr/>
        </p:nvSpPr>
        <p:spPr>
          <a:xfrm>
            <a:off x="2006885" y="525780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Zoo /</a:t>
            </a:r>
            <a:r>
              <a:rPr lang="en-US" dirty="0" err="1" smtClean="0"/>
              <a:t>zu</a:t>
            </a:r>
            <a:r>
              <a:rPr lang="en-US" dirty="0" smtClean="0"/>
              <a:t>:/ </a:t>
            </a:r>
            <a:endParaRPr lang="ar-IQ" dirty="0"/>
          </a:p>
        </p:txBody>
      </p:sp>
      <p:sp>
        <p:nvSpPr>
          <p:cNvPr id="23" name="شكل بيضاوي 22"/>
          <p:cNvSpPr/>
          <p:nvPr/>
        </p:nvSpPr>
        <p:spPr>
          <a:xfrm>
            <a:off x="5638800" y="1905000"/>
            <a:ext cx="3048000" cy="2209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4" name="شكل بيضاوي 23"/>
          <p:cNvSpPr/>
          <p:nvPr/>
        </p:nvSpPr>
        <p:spPr>
          <a:xfrm>
            <a:off x="5715000" y="1981200"/>
            <a:ext cx="3048000" cy="2209800"/>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Consonants </a:t>
            </a:r>
            <a:endParaRPr lang="ar-IQ" dirty="0"/>
          </a:p>
        </p:txBody>
      </p:sp>
    </p:spTree>
    <p:extLst>
      <p:ext uri="{BB962C8B-B14F-4D97-AF65-F5344CB8AC3E}">
        <p14:creationId xmlns:p14="http://schemas.microsoft.com/office/powerpoint/2010/main" val="123717942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381000"/>
            <a:ext cx="7543800" cy="5791200"/>
          </a:xfrm>
        </p:spPr>
        <p:txBody>
          <a:bodyPr/>
          <a:lstStyle/>
          <a:p>
            <a:pPr marL="0" indent="0">
              <a:buNone/>
            </a:pPr>
            <a:r>
              <a:rPr lang="en-US" dirty="0" smtClean="0"/>
              <a:t> </a:t>
            </a:r>
            <a:endParaRPr lang="ar-IQ" dirty="0"/>
          </a:p>
        </p:txBody>
      </p:sp>
      <p:sp>
        <p:nvSpPr>
          <p:cNvPr id="5" name="مستطيل مستدير الزوايا 4"/>
          <p:cNvSpPr/>
          <p:nvPr/>
        </p:nvSpPr>
        <p:spPr>
          <a:xfrm>
            <a:off x="828781" y="685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t>7. /</a:t>
            </a:r>
            <a:r>
              <a:rPr lang="en-US" b="1" dirty="0" smtClean="0">
                <a:latin typeface="Tahoma"/>
                <a:ea typeface="Tahoma"/>
                <a:cs typeface="Tahoma"/>
              </a:rPr>
              <a:t>ʃ/</a:t>
            </a:r>
            <a:r>
              <a:rPr lang="en-US" b="1" dirty="0" smtClean="0"/>
              <a:t> </a:t>
            </a:r>
          </a:p>
        </p:txBody>
      </p:sp>
      <p:sp>
        <p:nvSpPr>
          <p:cNvPr id="12" name="مستطيل مستدير الزوايا 11"/>
          <p:cNvSpPr/>
          <p:nvPr/>
        </p:nvSpPr>
        <p:spPr>
          <a:xfrm>
            <a:off x="828781" y="1618822"/>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8. /</a:t>
            </a:r>
            <a:r>
              <a:rPr lang="en-US" dirty="0" smtClean="0">
                <a:latin typeface="Tahoma"/>
                <a:ea typeface="Tahoma"/>
                <a:cs typeface="Tahoma"/>
              </a:rPr>
              <a:t>Ʒ/</a:t>
            </a:r>
            <a:r>
              <a:rPr lang="en-US" dirty="0" smtClean="0"/>
              <a:t> </a:t>
            </a:r>
            <a:endParaRPr lang="ar-IQ" dirty="0"/>
          </a:p>
        </p:txBody>
      </p:sp>
      <p:sp>
        <p:nvSpPr>
          <p:cNvPr id="13" name="مستطيل مستدير الزوايا 12"/>
          <p:cNvSpPr/>
          <p:nvPr/>
        </p:nvSpPr>
        <p:spPr>
          <a:xfrm>
            <a:off x="828781" y="25146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9. /p/</a:t>
            </a:r>
          </a:p>
        </p:txBody>
      </p:sp>
      <p:sp>
        <p:nvSpPr>
          <p:cNvPr id="14" name="مستطيل مستدير الزوايا 13"/>
          <p:cNvSpPr/>
          <p:nvPr/>
        </p:nvSpPr>
        <p:spPr>
          <a:xfrm>
            <a:off x="828781" y="34290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10. /b/</a:t>
            </a:r>
          </a:p>
        </p:txBody>
      </p:sp>
      <p:sp>
        <p:nvSpPr>
          <p:cNvPr id="15" name="مستطيل مستدير الزوايا 14"/>
          <p:cNvSpPr/>
          <p:nvPr/>
        </p:nvSpPr>
        <p:spPr>
          <a:xfrm>
            <a:off x="828781" y="4348965"/>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11. /t/ </a:t>
            </a:r>
          </a:p>
        </p:txBody>
      </p:sp>
      <p:sp>
        <p:nvSpPr>
          <p:cNvPr id="16" name="مستطيل مستدير الزوايا 15"/>
          <p:cNvSpPr/>
          <p:nvPr/>
        </p:nvSpPr>
        <p:spPr>
          <a:xfrm>
            <a:off x="828781" y="5257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12. /d/ </a:t>
            </a:r>
          </a:p>
        </p:txBody>
      </p:sp>
      <p:sp>
        <p:nvSpPr>
          <p:cNvPr id="17" name="مستطيل مستدير الزوايا 16"/>
          <p:cNvSpPr/>
          <p:nvPr/>
        </p:nvSpPr>
        <p:spPr>
          <a:xfrm>
            <a:off x="1981200" y="685800"/>
            <a:ext cx="3276600" cy="832635"/>
          </a:xfrm>
          <a:prstGeom prst="roundRect">
            <a:avLst/>
          </a:prstGeom>
        </p:spPr>
        <p:style>
          <a:lnRef idx="2">
            <a:schemeClr val="accent1"/>
          </a:lnRef>
          <a:fillRef idx="1001">
            <a:schemeClr val="lt1"/>
          </a:fillRef>
          <a:effectRef idx="0">
            <a:schemeClr val="accent1"/>
          </a:effectRef>
          <a:fontRef idx="minor">
            <a:schemeClr val="dk1"/>
          </a:fontRef>
        </p:style>
        <p:txBody>
          <a:bodyPr rtlCol="1" anchor="ctr"/>
          <a:lstStyle/>
          <a:p>
            <a:pPr lvl="1" algn="ctr" rtl="0"/>
            <a:r>
              <a:rPr lang="en-US" sz="2400" dirty="0" smtClean="0"/>
              <a:t>She /</a:t>
            </a:r>
            <a:r>
              <a:rPr lang="en-US" sz="2400" dirty="0" smtClean="0">
                <a:latin typeface="Tahoma"/>
                <a:ea typeface="Tahoma"/>
                <a:cs typeface="Tahoma"/>
              </a:rPr>
              <a:t>ʃi:/</a:t>
            </a:r>
            <a:endParaRPr lang="ar-IQ" sz="2400" dirty="0"/>
          </a:p>
        </p:txBody>
      </p:sp>
      <p:sp>
        <p:nvSpPr>
          <p:cNvPr id="18" name="مستطيل مستدير الزوايا 17"/>
          <p:cNvSpPr/>
          <p:nvPr/>
        </p:nvSpPr>
        <p:spPr>
          <a:xfrm>
            <a:off x="1981200" y="161882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Vision /v</a:t>
            </a:r>
            <a:r>
              <a:rPr lang="en-US" dirty="0" smtClean="0">
                <a:latin typeface="Tahoma"/>
                <a:ea typeface="Tahoma"/>
                <a:cs typeface="Tahoma"/>
              </a:rPr>
              <a:t>ɪ</a:t>
            </a:r>
            <a:r>
              <a:rPr lang="en-US" sz="1400" dirty="0" smtClean="0">
                <a:latin typeface="Tahoma"/>
                <a:ea typeface="Tahoma"/>
                <a:cs typeface="Tahoma"/>
              </a:rPr>
              <a:t>Ʒ</a:t>
            </a:r>
            <a:r>
              <a:rPr lang="en-US" dirty="0" smtClean="0">
                <a:latin typeface="Tahoma"/>
                <a:ea typeface="Tahoma"/>
                <a:cs typeface="Tahoma"/>
              </a:rPr>
              <a:t>n/</a:t>
            </a:r>
            <a:endParaRPr lang="ar-IQ" dirty="0"/>
          </a:p>
        </p:txBody>
      </p:sp>
      <p:sp>
        <p:nvSpPr>
          <p:cNvPr id="19" name="مستطيل مستدير الزوايا 18"/>
          <p:cNvSpPr/>
          <p:nvPr/>
        </p:nvSpPr>
        <p:spPr>
          <a:xfrm>
            <a:off x="1970070" y="2514599"/>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Pen /pen/</a:t>
            </a:r>
            <a:endParaRPr lang="ar-IQ" dirty="0"/>
          </a:p>
        </p:txBody>
      </p:sp>
      <p:sp>
        <p:nvSpPr>
          <p:cNvPr id="20" name="مستطيل مستدير الزوايا 19"/>
          <p:cNvSpPr/>
          <p:nvPr/>
        </p:nvSpPr>
        <p:spPr>
          <a:xfrm>
            <a:off x="1981200" y="3478872"/>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Bad /</a:t>
            </a:r>
            <a:r>
              <a:rPr lang="en-US" dirty="0" err="1" smtClean="0"/>
              <a:t>b</a:t>
            </a:r>
            <a:r>
              <a:rPr lang="en-US" dirty="0" err="1" smtClean="0">
                <a:latin typeface="Tahoma"/>
                <a:ea typeface="Tahoma"/>
                <a:cs typeface="Tahoma"/>
              </a:rPr>
              <a:t>æd</a:t>
            </a:r>
            <a:r>
              <a:rPr lang="en-US" dirty="0" smtClean="0">
                <a:latin typeface="Tahoma"/>
                <a:ea typeface="Tahoma"/>
                <a:cs typeface="Tahoma"/>
              </a:rPr>
              <a:t>/</a:t>
            </a:r>
            <a:endParaRPr lang="ar-IQ" dirty="0"/>
          </a:p>
        </p:txBody>
      </p:sp>
      <p:sp>
        <p:nvSpPr>
          <p:cNvPr id="21" name="مستطيل مستدير الزوايا 20"/>
          <p:cNvSpPr/>
          <p:nvPr/>
        </p:nvSpPr>
        <p:spPr>
          <a:xfrm>
            <a:off x="1981200" y="4384068"/>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Tea / </a:t>
            </a:r>
            <a:r>
              <a:rPr lang="en-US" dirty="0" err="1" smtClean="0"/>
              <a:t>t</a:t>
            </a:r>
            <a:r>
              <a:rPr lang="en-US" dirty="0" err="1" smtClean="0">
                <a:latin typeface="Tahoma"/>
                <a:ea typeface="Tahoma"/>
                <a:cs typeface="Tahoma"/>
              </a:rPr>
              <a:t>i</a:t>
            </a:r>
            <a:r>
              <a:rPr lang="en-US" dirty="0" smtClean="0">
                <a:latin typeface="Tahoma"/>
                <a:ea typeface="Tahoma"/>
                <a:cs typeface="Tahoma"/>
              </a:rPr>
              <a:t>:/ </a:t>
            </a:r>
            <a:endParaRPr lang="ar-IQ" dirty="0"/>
          </a:p>
        </p:txBody>
      </p:sp>
      <p:sp>
        <p:nvSpPr>
          <p:cNvPr id="22" name="مستطيل مستدير الزوايا 21"/>
          <p:cNvSpPr/>
          <p:nvPr/>
        </p:nvSpPr>
        <p:spPr>
          <a:xfrm>
            <a:off x="2006885" y="525780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Did /</a:t>
            </a:r>
            <a:r>
              <a:rPr lang="en-US" dirty="0" err="1" smtClean="0"/>
              <a:t>d</a:t>
            </a:r>
            <a:r>
              <a:rPr lang="en-US" dirty="0" err="1" smtClean="0">
                <a:latin typeface="Tahoma"/>
                <a:ea typeface="Tahoma"/>
                <a:cs typeface="Tahoma"/>
              </a:rPr>
              <a:t>ɪd</a:t>
            </a:r>
            <a:r>
              <a:rPr lang="en-US" dirty="0" smtClean="0">
                <a:latin typeface="Tahoma"/>
                <a:ea typeface="Tahoma"/>
                <a:cs typeface="Tahoma"/>
              </a:rPr>
              <a:t>/ </a:t>
            </a:r>
            <a:endParaRPr lang="ar-IQ" dirty="0"/>
          </a:p>
        </p:txBody>
      </p:sp>
    </p:spTree>
    <p:extLst>
      <p:ext uri="{BB962C8B-B14F-4D97-AF65-F5344CB8AC3E}">
        <p14:creationId xmlns:p14="http://schemas.microsoft.com/office/powerpoint/2010/main" val="10748877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381000"/>
            <a:ext cx="7543800" cy="5791200"/>
          </a:xfrm>
        </p:spPr>
        <p:txBody>
          <a:bodyPr/>
          <a:lstStyle/>
          <a:p>
            <a:pPr marL="0" indent="0">
              <a:buNone/>
            </a:pPr>
            <a:r>
              <a:rPr lang="en-US" dirty="0" smtClean="0"/>
              <a:t> </a:t>
            </a:r>
            <a:endParaRPr lang="ar-IQ" dirty="0"/>
          </a:p>
        </p:txBody>
      </p:sp>
      <p:sp>
        <p:nvSpPr>
          <p:cNvPr id="5" name="مستطيل مستدير الزوايا 4"/>
          <p:cNvSpPr/>
          <p:nvPr/>
        </p:nvSpPr>
        <p:spPr>
          <a:xfrm>
            <a:off x="828781" y="685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t>13. /k/</a:t>
            </a:r>
          </a:p>
        </p:txBody>
      </p:sp>
      <p:sp>
        <p:nvSpPr>
          <p:cNvPr id="13" name="مستطيل مستدير الزوايا 12"/>
          <p:cNvSpPr/>
          <p:nvPr/>
        </p:nvSpPr>
        <p:spPr>
          <a:xfrm>
            <a:off x="828781" y="25146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15./ʧ/</a:t>
            </a:r>
          </a:p>
        </p:txBody>
      </p:sp>
      <p:sp>
        <p:nvSpPr>
          <p:cNvPr id="14" name="مستطيل مستدير الزوايا 13"/>
          <p:cNvSpPr/>
          <p:nvPr/>
        </p:nvSpPr>
        <p:spPr>
          <a:xfrm>
            <a:off x="828781" y="34290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16./ʤ/</a:t>
            </a:r>
          </a:p>
        </p:txBody>
      </p:sp>
      <p:sp>
        <p:nvSpPr>
          <p:cNvPr id="15" name="مستطيل مستدير الزوايا 14"/>
          <p:cNvSpPr/>
          <p:nvPr/>
        </p:nvSpPr>
        <p:spPr>
          <a:xfrm>
            <a:off x="828781" y="4348965"/>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 17./m/ </a:t>
            </a:r>
          </a:p>
        </p:txBody>
      </p:sp>
      <p:sp>
        <p:nvSpPr>
          <p:cNvPr id="16" name="مستطيل مستدير الزوايا 15"/>
          <p:cNvSpPr/>
          <p:nvPr/>
        </p:nvSpPr>
        <p:spPr>
          <a:xfrm>
            <a:off x="828781" y="5257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 18./n/ </a:t>
            </a:r>
          </a:p>
        </p:txBody>
      </p:sp>
      <p:sp>
        <p:nvSpPr>
          <p:cNvPr id="17" name="مستطيل مستدير الزوايا 16"/>
          <p:cNvSpPr/>
          <p:nvPr/>
        </p:nvSpPr>
        <p:spPr>
          <a:xfrm>
            <a:off x="1981200" y="685800"/>
            <a:ext cx="3276600" cy="832635"/>
          </a:xfrm>
          <a:prstGeom prst="roundRect">
            <a:avLst/>
          </a:prstGeom>
        </p:spPr>
        <p:style>
          <a:lnRef idx="2">
            <a:schemeClr val="accent1"/>
          </a:lnRef>
          <a:fillRef idx="1001">
            <a:schemeClr val="lt1"/>
          </a:fillRef>
          <a:effectRef idx="0">
            <a:schemeClr val="accent1"/>
          </a:effectRef>
          <a:fontRef idx="minor">
            <a:schemeClr val="dk1"/>
          </a:fontRef>
        </p:style>
        <p:txBody>
          <a:bodyPr rtlCol="1" anchor="ctr"/>
          <a:lstStyle/>
          <a:p>
            <a:pPr lvl="1" algn="ctr" rtl="0"/>
            <a:r>
              <a:rPr lang="en-US" sz="2400" b="1" dirty="0" smtClean="0">
                <a:cs typeface="+mj-cs"/>
              </a:rPr>
              <a:t>Cat /</a:t>
            </a:r>
            <a:r>
              <a:rPr lang="en-US" sz="2400" b="1" dirty="0" err="1" smtClean="0">
                <a:cs typeface="+mj-cs"/>
              </a:rPr>
              <a:t>k</a:t>
            </a:r>
            <a:r>
              <a:rPr lang="en-US" sz="2400" b="1" dirty="0" err="1" smtClean="0">
                <a:ea typeface="Tahoma"/>
                <a:cs typeface="+mj-cs"/>
              </a:rPr>
              <a:t>æt</a:t>
            </a:r>
            <a:r>
              <a:rPr lang="en-US" sz="2400" b="1" dirty="0" smtClean="0">
                <a:ea typeface="Tahoma"/>
                <a:cs typeface="+mj-cs"/>
              </a:rPr>
              <a:t>/</a:t>
            </a:r>
            <a:endParaRPr lang="ar-IQ" sz="2400" b="1" dirty="0">
              <a:cs typeface="+mj-cs"/>
            </a:endParaRPr>
          </a:p>
        </p:txBody>
      </p:sp>
      <p:sp>
        <p:nvSpPr>
          <p:cNvPr id="18" name="مستطيل مستدير الزوايا 17"/>
          <p:cNvSpPr/>
          <p:nvPr/>
        </p:nvSpPr>
        <p:spPr>
          <a:xfrm>
            <a:off x="1981200" y="161882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sz="2000" b="1" dirty="0" smtClean="0">
                <a:cs typeface="+mj-cs"/>
              </a:rPr>
              <a:t>Got /g</a:t>
            </a:r>
            <a:r>
              <a:rPr lang="en-US" sz="2000" b="1" dirty="0" smtClean="0">
                <a:ea typeface="Tahoma"/>
                <a:cs typeface="+mj-cs"/>
              </a:rPr>
              <a:t>ɒt/</a:t>
            </a:r>
            <a:r>
              <a:rPr lang="en-US" sz="2000" b="1" dirty="0" smtClean="0">
                <a:latin typeface="Tahoma"/>
                <a:ea typeface="Tahoma"/>
                <a:cs typeface="+mj-cs"/>
              </a:rPr>
              <a:t> </a:t>
            </a:r>
            <a:endParaRPr lang="ar-IQ" sz="2000" b="1" dirty="0">
              <a:cs typeface="+mj-cs"/>
            </a:endParaRPr>
          </a:p>
        </p:txBody>
      </p:sp>
      <p:sp>
        <p:nvSpPr>
          <p:cNvPr id="19" name="مستطيل مستدير الزوايا 18"/>
          <p:cNvSpPr/>
          <p:nvPr/>
        </p:nvSpPr>
        <p:spPr>
          <a:xfrm>
            <a:off x="1970070" y="2514599"/>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Chin /</a:t>
            </a:r>
            <a:r>
              <a:rPr lang="en-US" dirty="0" err="1" smtClean="0">
                <a:latin typeface="Tahoma"/>
                <a:ea typeface="Tahoma"/>
                <a:cs typeface="Tahoma"/>
              </a:rPr>
              <a:t>ʧɪn</a:t>
            </a:r>
            <a:r>
              <a:rPr lang="en-US" dirty="0" smtClean="0">
                <a:latin typeface="Tahoma"/>
                <a:ea typeface="Tahoma"/>
                <a:cs typeface="Tahoma"/>
              </a:rPr>
              <a:t>/ </a:t>
            </a:r>
            <a:endParaRPr lang="ar-IQ" dirty="0"/>
          </a:p>
        </p:txBody>
      </p:sp>
      <p:sp>
        <p:nvSpPr>
          <p:cNvPr id="20" name="مستطيل مستدير الزوايا 19"/>
          <p:cNvSpPr/>
          <p:nvPr/>
        </p:nvSpPr>
        <p:spPr>
          <a:xfrm>
            <a:off x="1981200" y="3478872"/>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Jug /</a:t>
            </a:r>
            <a:r>
              <a:rPr lang="en-US" dirty="0" err="1" smtClean="0">
                <a:latin typeface="Tahoma"/>
                <a:ea typeface="Tahoma"/>
                <a:cs typeface="Tahoma"/>
              </a:rPr>
              <a:t>ʤʌg</a:t>
            </a:r>
            <a:r>
              <a:rPr lang="en-US" dirty="0" smtClean="0">
                <a:latin typeface="Tahoma"/>
                <a:ea typeface="Tahoma"/>
                <a:cs typeface="Tahoma"/>
              </a:rPr>
              <a:t>/</a:t>
            </a:r>
            <a:endParaRPr lang="ar-IQ" dirty="0"/>
          </a:p>
        </p:txBody>
      </p:sp>
      <p:sp>
        <p:nvSpPr>
          <p:cNvPr id="21" name="مستطيل مستدير الزوايا 20"/>
          <p:cNvSpPr/>
          <p:nvPr/>
        </p:nvSpPr>
        <p:spPr>
          <a:xfrm>
            <a:off x="1981200" y="4384068"/>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Man /</a:t>
            </a:r>
            <a:r>
              <a:rPr lang="en-US" dirty="0" err="1" smtClean="0"/>
              <a:t>m</a:t>
            </a:r>
            <a:r>
              <a:rPr lang="en-US" dirty="0" err="1" smtClean="0">
                <a:latin typeface="Tahoma"/>
                <a:ea typeface="Tahoma"/>
                <a:cs typeface="Tahoma"/>
              </a:rPr>
              <a:t>æn</a:t>
            </a:r>
            <a:r>
              <a:rPr lang="en-US" dirty="0" smtClean="0">
                <a:latin typeface="Tahoma"/>
                <a:ea typeface="Tahoma"/>
                <a:cs typeface="Tahoma"/>
              </a:rPr>
              <a:t>/</a:t>
            </a:r>
            <a:endParaRPr lang="ar-IQ" dirty="0"/>
          </a:p>
        </p:txBody>
      </p:sp>
      <p:sp>
        <p:nvSpPr>
          <p:cNvPr id="22" name="مستطيل مستدير الزوايا 21"/>
          <p:cNvSpPr/>
          <p:nvPr/>
        </p:nvSpPr>
        <p:spPr>
          <a:xfrm>
            <a:off x="2006885" y="525780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latin typeface="Tahoma"/>
                <a:ea typeface="Tahoma"/>
                <a:cs typeface="Tahoma"/>
              </a:rPr>
              <a:t> no /</a:t>
            </a:r>
            <a:r>
              <a:rPr lang="en-US" dirty="0" err="1" smtClean="0">
                <a:latin typeface="Tahoma"/>
                <a:ea typeface="Tahoma"/>
                <a:cs typeface="Tahoma"/>
              </a:rPr>
              <a:t>nəʊ</a:t>
            </a:r>
            <a:r>
              <a:rPr lang="en-US" dirty="0" smtClean="0">
                <a:latin typeface="Tahoma"/>
                <a:ea typeface="Tahoma"/>
                <a:cs typeface="Tahoma"/>
              </a:rPr>
              <a:t>/</a:t>
            </a:r>
            <a:endParaRPr lang="ar-IQ" dirty="0"/>
          </a:p>
        </p:txBody>
      </p:sp>
      <p:sp>
        <p:nvSpPr>
          <p:cNvPr id="23" name="مستطيل مستدير الزوايا 22"/>
          <p:cNvSpPr/>
          <p:nvPr/>
        </p:nvSpPr>
        <p:spPr>
          <a:xfrm>
            <a:off x="828781" y="161882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t>14. /g/ </a:t>
            </a:r>
          </a:p>
        </p:txBody>
      </p:sp>
    </p:spTree>
    <p:extLst>
      <p:ext uri="{BB962C8B-B14F-4D97-AF65-F5344CB8AC3E}">
        <p14:creationId xmlns:p14="http://schemas.microsoft.com/office/powerpoint/2010/main" val="411241160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381000"/>
            <a:ext cx="7543800" cy="5791200"/>
          </a:xfrm>
        </p:spPr>
        <p:txBody>
          <a:bodyPr/>
          <a:lstStyle/>
          <a:p>
            <a:pPr marL="0" indent="0">
              <a:buNone/>
            </a:pPr>
            <a:r>
              <a:rPr lang="en-US" dirty="0" smtClean="0"/>
              <a:t> </a:t>
            </a:r>
            <a:endParaRPr lang="ar-IQ" dirty="0"/>
          </a:p>
        </p:txBody>
      </p:sp>
      <p:sp>
        <p:nvSpPr>
          <p:cNvPr id="5" name="مستطيل مستدير الزوايا 4"/>
          <p:cNvSpPr/>
          <p:nvPr/>
        </p:nvSpPr>
        <p:spPr>
          <a:xfrm>
            <a:off x="828781" y="685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t>19./</a:t>
            </a:r>
            <a:r>
              <a:rPr lang="en-US" b="1" dirty="0" smtClean="0">
                <a:latin typeface="Tahoma"/>
                <a:ea typeface="Tahoma"/>
                <a:cs typeface="Tahoma"/>
              </a:rPr>
              <a:t>ŋ</a:t>
            </a:r>
            <a:r>
              <a:rPr lang="en-US" b="1" dirty="0" smtClean="0">
                <a:ea typeface="Tahoma"/>
                <a:cs typeface="Tahoma"/>
              </a:rPr>
              <a:t>/</a:t>
            </a:r>
            <a:endParaRPr lang="en-US" b="1" dirty="0" smtClean="0"/>
          </a:p>
        </p:txBody>
      </p:sp>
      <p:sp>
        <p:nvSpPr>
          <p:cNvPr id="13" name="مستطيل مستدير الزوايا 12"/>
          <p:cNvSpPr/>
          <p:nvPr/>
        </p:nvSpPr>
        <p:spPr>
          <a:xfrm>
            <a:off x="828781" y="25146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21./w/</a:t>
            </a:r>
          </a:p>
        </p:txBody>
      </p:sp>
      <p:sp>
        <p:nvSpPr>
          <p:cNvPr id="14" name="مستطيل مستدير الزوايا 13"/>
          <p:cNvSpPr/>
          <p:nvPr/>
        </p:nvSpPr>
        <p:spPr>
          <a:xfrm>
            <a:off x="828781" y="34290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22. /r/ </a:t>
            </a:r>
          </a:p>
        </p:txBody>
      </p:sp>
      <p:sp>
        <p:nvSpPr>
          <p:cNvPr id="15" name="مستطيل مستدير الزوايا 14"/>
          <p:cNvSpPr/>
          <p:nvPr/>
        </p:nvSpPr>
        <p:spPr>
          <a:xfrm>
            <a:off x="828781" y="4348965"/>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 23. /l/ </a:t>
            </a:r>
          </a:p>
        </p:txBody>
      </p:sp>
      <p:sp>
        <p:nvSpPr>
          <p:cNvPr id="16" name="مستطيل مستدير الزوايا 15"/>
          <p:cNvSpPr/>
          <p:nvPr/>
        </p:nvSpPr>
        <p:spPr>
          <a:xfrm>
            <a:off x="828781" y="5257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 24./h/</a:t>
            </a:r>
          </a:p>
        </p:txBody>
      </p:sp>
      <p:sp>
        <p:nvSpPr>
          <p:cNvPr id="17" name="مستطيل مستدير الزوايا 16"/>
          <p:cNvSpPr/>
          <p:nvPr/>
        </p:nvSpPr>
        <p:spPr>
          <a:xfrm>
            <a:off x="1981200" y="685800"/>
            <a:ext cx="3276600" cy="832635"/>
          </a:xfrm>
          <a:prstGeom prst="roundRect">
            <a:avLst/>
          </a:prstGeom>
        </p:spPr>
        <p:style>
          <a:lnRef idx="2">
            <a:schemeClr val="accent1"/>
          </a:lnRef>
          <a:fillRef idx="1001">
            <a:schemeClr val="lt1"/>
          </a:fillRef>
          <a:effectRef idx="0">
            <a:schemeClr val="accent1"/>
          </a:effectRef>
          <a:fontRef idx="minor">
            <a:schemeClr val="dk1"/>
          </a:fontRef>
        </p:style>
        <p:txBody>
          <a:bodyPr rtlCol="1" anchor="ctr"/>
          <a:lstStyle/>
          <a:p>
            <a:pPr lvl="1" algn="ctr" rtl="0"/>
            <a:r>
              <a:rPr lang="en-US" sz="2400" dirty="0" smtClean="0"/>
              <a:t>Sing /</a:t>
            </a:r>
            <a:r>
              <a:rPr lang="en-US" sz="2400" dirty="0" err="1" smtClean="0"/>
              <a:t>s</a:t>
            </a:r>
            <a:r>
              <a:rPr lang="en-US" sz="2400" dirty="0" err="1" smtClean="0">
                <a:latin typeface="Tahoma"/>
                <a:ea typeface="Tahoma"/>
                <a:cs typeface="Tahoma"/>
              </a:rPr>
              <a:t>ɪ</a:t>
            </a:r>
            <a:r>
              <a:rPr lang="en-US" sz="2400" b="1" dirty="0" err="1" smtClean="0">
                <a:latin typeface="Tahoma"/>
                <a:ea typeface="Tahoma"/>
                <a:cs typeface="Tahoma"/>
              </a:rPr>
              <a:t>ŋ</a:t>
            </a:r>
            <a:r>
              <a:rPr lang="en-US" sz="2400" dirty="0" smtClean="0">
                <a:latin typeface="Tahoma"/>
                <a:ea typeface="Tahoma"/>
                <a:cs typeface="Tahoma"/>
              </a:rPr>
              <a:t>/</a:t>
            </a:r>
            <a:endParaRPr lang="ar-IQ" sz="2400" dirty="0"/>
          </a:p>
        </p:txBody>
      </p:sp>
      <p:sp>
        <p:nvSpPr>
          <p:cNvPr id="18" name="مستطيل مستدير الزوايا 17"/>
          <p:cNvSpPr/>
          <p:nvPr/>
        </p:nvSpPr>
        <p:spPr>
          <a:xfrm>
            <a:off x="1981200" y="161882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Yes /jes/</a:t>
            </a:r>
            <a:endParaRPr lang="ar-IQ" dirty="0"/>
          </a:p>
        </p:txBody>
      </p:sp>
      <p:sp>
        <p:nvSpPr>
          <p:cNvPr id="19" name="مستطيل مستدير الزوايا 18"/>
          <p:cNvSpPr/>
          <p:nvPr/>
        </p:nvSpPr>
        <p:spPr>
          <a:xfrm>
            <a:off x="1970070" y="2514599"/>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Wet /w</a:t>
            </a:r>
            <a:r>
              <a:rPr lang="en-US" dirty="0" smtClean="0">
                <a:latin typeface="Tahoma"/>
                <a:ea typeface="Tahoma"/>
                <a:cs typeface="Tahoma"/>
              </a:rPr>
              <a:t>et/</a:t>
            </a:r>
            <a:endParaRPr lang="ar-IQ" dirty="0"/>
          </a:p>
        </p:txBody>
      </p:sp>
      <p:sp>
        <p:nvSpPr>
          <p:cNvPr id="20" name="مستطيل مستدير الزوايا 19"/>
          <p:cNvSpPr/>
          <p:nvPr/>
        </p:nvSpPr>
        <p:spPr>
          <a:xfrm>
            <a:off x="1981200" y="3478872"/>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Red /red/</a:t>
            </a:r>
            <a:endParaRPr lang="ar-IQ" dirty="0"/>
          </a:p>
        </p:txBody>
      </p:sp>
      <p:sp>
        <p:nvSpPr>
          <p:cNvPr id="21" name="مستطيل مستدير الزوايا 20"/>
          <p:cNvSpPr/>
          <p:nvPr/>
        </p:nvSpPr>
        <p:spPr>
          <a:xfrm>
            <a:off x="1981200" y="4384068"/>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Leg /leg/</a:t>
            </a:r>
            <a:endParaRPr lang="ar-IQ" dirty="0"/>
          </a:p>
        </p:txBody>
      </p:sp>
      <p:sp>
        <p:nvSpPr>
          <p:cNvPr id="22" name="مستطيل مستدير الزوايا 21"/>
          <p:cNvSpPr/>
          <p:nvPr/>
        </p:nvSpPr>
        <p:spPr>
          <a:xfrm>
            <a:off x="2006885" y="525780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latin typeface="Tahoma"/>
                <a:ea typeface="Tahoma"/>
                <a:cs typeface="Tahoma"/>
              </a:rPr>
              <a:t> how /hᶏʊ/</a:t>
            </a:r>
            <a:endParaRPr lang="ar-IQ" dirty="0"/>
          </a:p>
        </p:txBody>
      </p:sp>
      <p:sp>
        <p:nvSpPr>
          <p:cNvPr id="23" name="مستطيل مستدير الزوايا 22"/>
          <p:cNvSpPr/>
          <p:nvPr/>
        </p:nvSpPr>
        <p:spPr>
          <a:xfrm>
            <a:off x="828781" y="161882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t>20./j/</a:t>
            </a:r>
          </a:p>
        </p:txBody>
      </p:sp>
    </p:spTree>
    <p:extLst>
      <p:ext uri="{BB962C8B-B14F-4D97-AF65-F5344CB8AC3E}">
        <p14:creationId xmlns:p14="http://schemas.microsoft.com/office/powerpoint/2010/main" val="37922071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381000"/>
            <a:ext cx="7543800" cy="5791200"/>
          </a:xfrm>
        </p:spPr>
        <p:txBody>
          <a:bodyPr/>
          <a:lstStyle/>
          <a:p>
            <a:pPr marL="0" indent="0">
              <a:buNone/>
            </a:pPr>
            <a:r>
              <a:rPr lang="en-US" dirty="0" smtClean="0"/>
              <a:t> </a:t>
            </a:r>
            <a:endParaRPr lang="ar-IQ" dirty="0"/>
          </a:p>
        </p:txBody>
      </p:sp>
      <mc:AlternateContent xmlns:mc="http://schemas.openxmlformats.org/markup-compatibility/2006" xmlns:a14="http://schemas.microsoft.com/office/drawing/2010/main">
        <mc:Choice Requires="a14">
          <p:sp>
            <p:nvSpPr>
              <p:cNvPr id="5" name="مستطيل مستدير الزوايا 4"/>
              <p:cNvSpPr/>
              <p:nvPr/>
            </p:nvSpPr>
            <p:spPr>
              <a:xfrm>
                <a:off x="828781" y="685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t>1./</a:t>
                </a:r>
                <a14:m>
                  <m:oMath xmlns:m="http://schemas.openxmlformats.org/officeDocument/2006/math">
                    <m:r>
                      <m:rPr>
                        <m:sty m:val="p"/>
                      </m:rPr>
                      <a:rPr lang="en-US" b="1" i="1">
                        <a:latin typeface="Cambria Math"/>
                        <a:ea typeface="Tahoma"/>
                        <a:cs typeface="Tahoma"/>
                      </a:rPr>
                      <m:t>i</m:t>
                    </m:r>
                    <m:r>
                      <a:rPr lang="en-US" b="1" i="1" smtClean="0">
                        <a:latin typeface="Cambria Math"/>
                      </a:rPr>
                      <m:t>: /</m:t>
                    </m:r>
                  </m:oMath>
                </a14:m>
                <a:endParaRPr lang="en-US" b="1" dirty="0" smtClean="0"/>
              </a:p>
            </p:txBody>
          </p:sp>
        </mc:Choice>
        <mc:Fallback xmlns="">
          <p:sp>
            <p:nvSpPr>
              <p:cNvPr id="5" name="مستطيل مستدير الزوايا 4"/>
              <p:cNvSpPr>
                <a:spLocks noRot="1" noChangeAspect="1" noMove="1" noResize="1" noEditPoints="1" noAdjustHandles="1" noChangeArrowheads="1" noChangeShapeType="1" noTextEdit="1"/>
              </p:cNvSpPr>
              <p:nvPr/>
            </p:nvSpPr>
            <p:spPr>
              <a:xfrm>
                <a:off x="828781" y="685800"/>
                <a:ext cx="886146" cy="832635"/>
              </a:xfrm>
              <a:prstGeom prst="roundRect">
                <a:avLst/>
              </a:prstGeom>
              <a:blipFill rotWithShape="1">
                <a:blip r:embed="rId2"/>
                <a:stretch>
                  <a:fillRect/>
                </a:stretch>
              </a:blipFill>
            </p:spPr>
            <p:txBody>
              <a:bodyPr/>
              <a:lstStyle/>
              <a:p>
                <a:r>
                  <a:rPr lang="ar-IQ">
                    <a:noFill/>
                  </a:rPr>
                  <a:t> </a:t>
                </a:r>
              </a:p>
            </p:txBody>
          </p:sp>
        </mc:Fallback>
      </mc:AlternateContent>
      <p:sp>
        <p:nvSpPr>
          <p:cNvPr id="13" name="مستطيل مستدير الزوايا 12"/>
          <p:cNvSpPr/>
          <p:nvPr/>
        </p:nvSpPr>
        <p:spPr>
          <a:xfrm>
            <a:off x="828781" y="25146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3./</a:t>
            </a:r>
            <a:r>
              <a:rPr lang="az-Cyrl-AZ" b="1" dirty="0" smtClean="0">
                <a:latin typeface="Tahoma"/>
                <a:ea typeface="Tahoma"/>
                <a:cs typeface="Tahoma"/>
              </a:rPr>
              <a:t>е</a:t>
            </a:r>
            <a:r>
              <a:rPr lang="en-US" b="1" dirty="0" smtClean="0">
                <a:latin typeface="Tahoma"/>
                <a:ea typeface="Tahoma"/>
                <a:cs typeface="Tahoma"/>
              </a:rPr>
              <a:t>/</a:t>
            </a:r>
            <a:endParaRPr lang="en-US" b="1" dirty="0" smtClean="0">
              <a:ea typeface="Tahoma"/>
              <a:cs typeface="Tahoma"/>
            </a:endParaRPr>
          </a:p>
        </p:txBody>
      </p:sp>
      <p:sp>
        <p:nvSpPr>
          <p:cNvPr id="14" name="مستطيل مستدير الزوايا 13"/>
          <p:cNvSpPr/>
          <p:nvPr/>
        </p:nvSpPr>
        <p:spPr>
          <a:xfrm>
            <a:off x="828781" y="34290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4./</a:t>
            </a:r>
            <a:r>
              <a:rPr lang="en-US" b="1" dirty="0" smtClean="0">
                <a:latin typeface="Tahoma"/>
                <a:ea typeface="Tahoma"/>
                <a:cs typeface="Tahoma"/>
              </a:rPr>
              <a:t>æ/</a:t>
            </a:r>
            <a:endParaRPr lang="en-US" b="1" dirty="0" smtClean="0">
              <a:ea typeface="Tahoma"/>
              <a:cs typeface="Tahoma"/>
            </a:endParaRPr>
          </a:p>
        </p:txBody>
      </p:sp>
      <p:sp>
        <p:nvSpPr>
          <p:cNvPr id="15" name="مستطيل مستدير الزوايا 14"/>
          <p:cNvSpPr/>
          <p:nvPr/>
        </p:nvSpPr>
        <p:spPr>
          <a:xfrm>
            <a:off x="828781" y="4348965"/>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 5./</a:t>
            </a:r>
            <a:r>
              <a:rPr lang="en-US" b="1" dirty="0" smtClean="0">
                <a:latin typeface="Tahoma"/>
                <a:ea typeface="Tahoma"/>
                <a:cs typeface="Tahoma"/>
              </a:rPr>
              <a:t>ᶏ:/</a:t>
            </a:r>
            <a:endParaRPr lang="en-US" b="1" dirty="0" smtClean="0">
              <a:ea typeface="Tahoma"/>
              <a:cs typeface="Tahoma"/>
            </a:endParaRPr>
          </a:p>
        </p:txBody>
      </p:sp>
      <p:sp>
        <p:nvSpPr>
          <p:cNvPr id="16" name="مستطيل مستدير الزوايا 15"/>
          <p:cNvSpPr/>
          <p:nvPr/>
        </p:nvSpPr>
        <p:spPr>
          <a:xfrm>
            <a:off x="828781" y="5257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 6./</a:t>
            </a:r>
            <a:r>
              <a:rPr lang="en-US" b="1" dirty="0" smtClean="0">
                <a:latin typeface="Tahoma"/>
                <a:ea typeface="Tahoma"/>
                <a:cs typeface="Tahoma"/>
              </a:rPr>
              <a:t>ɒ/</a:t>
            </a:r>
            <a:endParaRPr lang="en-US" b="1" dirty="0" smtClean="0">
              <a:ea typeface="Tahoma"/>
              <a:cs typeface="Tahoma"/>
            </a:endParaRPr>
          </a:p>
        </p:txBody>
      </p:sp>
      <p:sp>
        <p:nvSpPr>
          <p:cNvPr id="17" name="مستطيل مستدير الزوايا 16"/>
          <p:cNvSpPr/>
          <p:nvPr/>
        </p:nvSpPr>
        <p:spPr>
          <a:xfrm>
            <a:off x="1981200" y="685800"/>
            <a:ext cx="3276600" cy="832635"/>
          </a:xfrm>
          <a:prstGeom prst="roundRect">
            <a:avLst/>
          </a:prstGeom>
        </p:spPr>
        <p:style>
          <a:lnRef idx="2">
            <a:schemeClr val="accent1"/>
          </a:lnRef>
          <a:fillRef idx="1001">
            <a:schemeClr val="lt1"/>
          </a:fillRef>
          <a:effectRef idx="0">
            <a:schemeClr val="accent1"/>
          </a:effectRef>
          <a:fontRef idx="minor">
            <a:schemeClr val="dk1"/>
          </a:fontRef>
        </p:style>
        <p:txBody>
          <a:bodyPr rtlCol="1" anchor="ctr"/>
          <a:lstStyle/>
          <a:p>
            <a:pPr lvl="1" algn="ctr" rtl="0"/>
            <a:r>
              <a:rPr lang="en-US" sz="2400" dirty="0" smtClean="0"/>
              <a:t>See /</a:t>
            </a:r>
            <a:r>
              <a:rPr lang="en-US" sz="2400" dirty="0" err="1" smtClean="0"/>
              <a:t>s</a:t>
            </a:r>
            <a:r>
              <a:rPr lang="en-US" sz="2400" dirty="0" err="1" smtClean="0">
                <a:latin typeface="Tahoma"/>
                <a:ea typeface="Tahoma"/>
                <a:cs typeface="Tahoma"/>
              </a:rPr>
              <a:t>i</a:t>
            </a:r>
            <a:r>
              <a:rPr lang="en-US" sz="2400" dirty="0" smtClean="0">
                <a:latin typeface="Tahoma"/>
                <a:ea typeface="Tahoma"/>
                <a:cs typeface="Tahoma"/>
              </a:rPr>
              <a:t>:/</a:t>
            </a:r>
            <a:endParaRPr lang="ar-IQ" sz="2400" dirty="0"/>
          </a:p>
        </p:txBody>
      </p:sp>
      <p:sp>
        <p:nvSpPr>
          <p:cNvPr id="18" name="مستطيل مستدير الزوايا 17"/>
          <p:cNvSpPr/>
          <p:nvPr/>
        </p:nvSpPr>
        <p:spPr>
          <a:xfrm>
            <a:off x="1981200" y="161882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Sit /</a:t>
            </a:r>
            <a:r>
              <a:rPr lang="en-US" dirty="0" err="1" smtClean="0"/>
              <a:t>s</a:t>
            </a:r>
            <a:r>
              <a:rPr lang="en-US" dirty="0" err="1" smtClean="0">
                <a:latin typeface="Tahoma"/>
                <a:ea typeface="Tahoma"/>
                <a:cs typeface="Tahoma"/>
              </a:rPr>
              <a:t>ɪt</a:t>
            </a:r>
            <a:r>
              <a:rPr lang="en-US" dirty="0" smtClean="0">
                <a:latin typeface="Tahoma"/>
                <a:ea typeface="Tahoma"/>
                <a:cs typeface="Tahoma"/>
              </a:rPr>
              <a:t>/</a:t>
            </a:r>
            <a:endParaRPr lang="ar-IQ" dirty="0"/>
          </a:p>
        </p:txBody>
      </p:sp>
      <p:sp>
        <p:nvSpPr>
          <p:cNvPr id="19" name="مستطيل مستدير الزوايا 18"/>
          <p:cNvSpPr/>
          <p:nvPr/>
        </p:nvSpPr>
        <p:spPr>
          <a:xfrm>
            <a:off x="1970070" y="2514599"/>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Ten /ten/</a:t>
            </a:r>
            <a:endParaRPr lang="ar-IQ" dirty="0"/>
          </a:p>
        </p:txBody>
      </p:sp>
      <p:sp>
        <p:nvSpPr>
          <p:cNvPr id="20" name="مستطيل مستدير الزوايا 19"/>
          <p:cNvSpPr/>
          <p:nvPr/>
        </p:nvSpPr>
        <p:spPr>
          <a:xfrm>
            <a:off x="1981200" y="3478872"/>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Hat /</a:t>
            </a:r>
            <a:r>
              <a:rPr lang="en-US" dirty="0" err="1" smtClean="0"/>
              <a:t>h</a:t>
            </a:r>
            <a:r>
              <a:rPr lang="en-US" dirty="0" err="1" smtClean="0">
                <a:latin typeface="Tahoma"/>
                <a:ea typeface="Tahoma"/>
                <a:cs typeface="Tahoma"/>
              </a:rPr>
              <a:t>æt</a:t>
            </a:r>
            <a:r>
              <a:rPr lang="en-US" dirty="0" smtClean="0">
                <a:latin typeface="Tahoma"/>
                <a:ea typeface="Tahoma"/>
                <a:cs typeface="Tahoma"/>
              </a:rPr>
              <a:t>/</a:t>
            </a:r>
            <a:endParaRPr lang="ar-IQ" dirty="0"/>
          </a:p>
        </p:txBody>
      </p:sp>
      <p:sp>
        <p:nvSpPr>
          <p:cNvPr id="21" name="مستطيل مستدير الزوايا 20"/>
          <p:cNvSpPr/>
          <p:nvPr/>
        </p:nvSpPr>
        <p:spPr>
          <a:xfrm>
            <a:off x="1981200" y="4384068"/>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Arm /</a:t>
            </a:r>
            <a:r>
              <a:rPr lang="en-US" dirty="0" smtClean="0">
                <a:latin typeface="Tahoma"/>
                <a:ea typeface="Tahoma"/>
                <a:cs typeface="Tahoma"/>
              </a:rPr>
              <a:t>ᶏ:m/ </a:t>
            </a:r>
            <a:endParaRPr lang="ar-IQ" dirty="0"/>
          </a:p>
        </p:txBody>
      </p:sp>
      <p:sp>
        <p:nvSpPr>
          <p:cNvPr id="22" name="مستطيل مستدير الزوايا 21"/>
          <p:cNvSpPr/>
          <p:nvPr/>
        </p:nvSpPr>
        <p:spPr>
          <a:xfrm>
            <a:off x="2006885" y="525780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latin typeface="Tahoma"/>
                <a:ea typeface="Tahoma"/>
                <a:cs typeface="Tahoma"/>
              </a:rPr>
              <a:t> got /gɒt/ </a:t>
            </a:r>
            <a:endParaRPr lang="ar-IQ" dirty="0"/>
          </a:p>
        </p:txBody>
      </p:sp>
      <p:sp>
        <p:nvSpPr>
          <p:cNvPr id="23" name="مستطيل مستدير الزوايا 22"/>
          <p:cNvSpPr/>
          <p:nvPr/>
        </p:nvSpPr>
        <p:spPr>
          <a:xfrm>
            <a:off x="828781" y="161882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t>2./</a:t>
            </a:r>
            <a:r>
              <a:rPr lang="en-US" b="1" dirty="0" smtClean="0">
                <a:latin typeface="Tahoma"/>
                <a:ea typeface="Tahoma"/>
                <a:cs typeface="Tahoma"/>
              </a:rPr>
              <a:t>ɪ/</a:t>
            </a:r>
            <a:endParaRPr lang="en-US" b="1" dirty="0" smtClean="0"/>
          </a:p>
        </p:txBody>
      </p:sp>
      <p:sp>
        <p:nvSpPr>
          <p:cNvPr id="24" name="شكل بيضاوي 23"/>
          <p:cNvSpPr/>
          <p:nvPr/>
        </p:nvSpPr>
        <p:spPr>
          <a:xfrm>
            <a:off x="5715000" y="1981200"/>
            <a:ext cx="3048000" cy="2209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 </a:t>
            </a:r>
            <a:endParaRPr lang="ar-IQ" dirty="0"/>
          </a:p>
        </p:txBody>
      </p:sp>
      <p:sp>
        <p:nvSpPr>
          <p:cNvPr id="25" name="شكل بيضاوي 24"/>
          <p:cNvSpPr/>
          <p:nvPr/>
        </p:nvSpPr>
        <p:spPr>
          <a:xfrm>
            <a:off x="5867400" y="2133600"/>
            <a:ext cx="3048000" cy="2209800"/>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Vowels  </a:t>
            </a:r>
            <a:endParaRPr lang="ar-IQ" dirty="0"/>
          </a:p>
        </p:txBody>
      </p:sp>
    </p:spTree>
    <p:extLst>
      <p:ext uri="{BB962C8B-B14F-4D97-AF65-F5344CB8AC3E}">
        <p14:creationId xmlns:p14="http://schemas.microsoft.com/office/powerpoint/2010/main" val="127719365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381000"/>
            <a:ext cx="7543800" cy="5791200"/>
          </a:xfrm>
        </p:spPr>
        <p:txBody>
          <a:bodyPr/>
          <a:lstStyle/>
          <a:p>
            <a:pPr marL="0" indent="0">
              <a:buNone/>
            </a:pPr>
            <a:r>
              <a:rPr lang="en-US" dirty="0" smtClean="0"/>
              <a:t> </a:t>
            </a:r>
            <a:endParaRPr lang="ar-IQ" dirty="0"/>
          </a:p>
        </p:txBody>
      </p:sp>
      <p:sp>
        <p:nvSpPr>
          <p:cNvPr id="5" name="مستطيل مستدير الزوايا 4"/>
          <p:cNvSpPr/>
          <p:nvPr/>
        </p:nvSpPr>
        <p:spPr>
          <a:xfrm>
            <a:off x="828781" y="685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t>7./ɔ</a:t>
            </a:r>
            <a:r>
              <a:rPr lang="en-US" b="1" dirty="0" smtClean="0">
                <a:latin typeface="Tahoma"/>
                <a:ea typeface="Tahoma"/>
                <a:cs typeface="Tahoma"/>
              </a:rPr>
              <a:t>:/</a:t>
            </a:r>
            <a:endParaRPr lang="en-US" b="1" dirty="0" smtClean="0"/>
          </a:p>
        </p:txBody>
      </p:sp>
      <p:sp>
        <p:nvSpPr>
          <p:cNvPr id="13" name="مستطيل مستدير الزوايا 12"/>
          <p:cNvSpPr/>
          <p:nvPr/>
        </p:nvSpPr>
        <p:spPr>
          <a:xfrm>
            <a:off x="828781" y="25146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9./</a:t>
            </a:r>
            <a:r>
              <a:rPr lang="en-US" b="1" dirty="0" smtClean="0">
                <a:latin typeface="Tahoma"/>
                <a:ea typeface="Tahoma"/>
                <a:cs typeface="Tahoma"/>
              </a:rPr>
              <a:t>u:/</a:t>
            </a:r>
            <a:endParaRPr lang="en-US" b="1" dirty="0" smtClean="0">
              <a:ea typeface="Tahoma"/>
              <a:cs typeface="Tahoma"/>
            </a:endParaRPr>
          </a:p>
        </p:txBody>
      </p:sp>
      <p:sp>
        <p:nvSpPr>
          <p:cNvPr id="14" name="مستطيل مستدير الزوايا 13"/>
          <p:cNvSpPr/>
          <p:nvPr/>
        </p:nvSpPr>
        <p:spPr>
          <a:xfrm>
            <a:off x="828781" y="34290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10./</a:t>
            </a:r>
            <a:r>
              <a:rPr lang="en-US" b="1" dirty="0" smtClean="0">
                <a:latin typeface="Tahoma"/>
                <a:ea typeface="Tahoma"/>
                <a:cs typeface="Tahoma"/>
              </a:rPr>
              <a:t>ʌ/</a:t>
            </a:r>
            <a:endParaRPr lang="en-US" b="1" dirty="0" smtClean="0">
              <a:ea typeface="Tahoma"/>
              <a:cs typeface="Tahoma"/>
            </a:endParaRPr>
          </a:p>
        </p:txBody>
      </p:sp>
      <p:sp>
        <p:nvSpPr>
          <p:cNvPr id="15" name="مستطيل مستدير الزوايا 14"/>
          <p:cNvSpPr/>
          <p:nvPr/>
        </p:nvSpPr>
        <p:spPr>
          <a:xfrm>
            <a:off x="828781" y="4348965"/>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 11./Ʒ:/</a:t>
            </a:r>
          </a:p>
        </p:txBody>
      </p:sp>
      <p:sp>
        <p:nvSpPr>
          <p:cNvPr id="16" name="مستطيل مستدير الزوايا 15"/>
          <p:cNvSpPr/>
          <p:nvPr/>
        </p:nvSpPr>
        <p:spPr>
          <a:xfrm>
            <a:off x="828781" y="5257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 12./</a:t>
            </a:r>
            <a:r>
              <a:rPr lang="en-US" b="1" dirty="0" smtClean="0">
                <a:latin typeface="Tahoma"/>
                <a:ea typeface="Tahoma"/>
                <a:cs typeface="Tahoma"/>
              </a:rPr>
              <a:t>ə/</a:t>
            </a:r>
            <a:endParaRPr lang="en-US" b="1" dirty="0" smtClean="0">
              <a:ea typeface="Tahoma"/>
              <a:cs typeface="Tahoma"/>
            </a:endParaRPr>
          </a:p>
        </p:txBody>
      </p:sp>
      <p:sp>
        <p:nvSpPr>
          <p:cNvPr id="17" name="مستطيل مستدير الزوايا 16"/>
          <p:cNvSpPr/>
          <p:nvPr/>
        </p:nvSpPr>
        <p:spPr>
          <a:xfrm>
            <a:off x="1981200" y="685800"/>
            <a:ext cx="3276600" cy="832635"/>
          </a:xfrm>
          <a:prstGeom prst="roundRect">
            <a:avLst/>
          </a:prstGeom>
        </p:spPr>
        <p:style>
          <a:lnRef idx="2">
            <a:schemeClr val="accent1"/>
          </a:lnRef>
          <a:fillRef idx="1001">
            <a:schemeClr val="lt1"/>
          </a:fillRef>
          <a:effectRef idx="0">
            <a:schemeClr val="accent1"/>
          </a:effectRef>
          <a:fontRef idx="minor">
            <a:schemeClr val="dk1"/>
          </a:fontRef>
        </p:style>
        <p:txBody>
          <a:bodyPr rtlCol="1" anchor="ctr"/>
          <a:lstStyle/>
          <a:p>
            <a:pPr lvl="1" algn="ctr" rtl="0"/>
            <a:r>
              <a:rPr lang="en-US" sz="2400" dirty="0" smtClean="0"/>
              <a:t>Saw /</a:t>
            </a:r>
            <a:r>
              <a:rPr lang="en-US" sz="2400" dirty="0" err="1" smtClean="0"/>
              <a:t>s</a:t>
            </a:r>
            <a:r>
              <a:rPr lang="en-US" sz="2400" dirty="0" err="1" smtClean="0">
                <a:latin typeface="Tahoma"/>
                <a:ea typeface="Tahoma"/>
                <a:cs typeface="Tahoma"/>
              </a:rPr>
              <a:t>ɔ</a:t>
            </a:r>
            <a:r>
              <a:rPr lang="en-US" sz="2400" dirty="0" smtClean="0">
                <a:latin typeface="Tahoma"/>
                <a:ea typeface="Tahoma"/>
                <a:cs typeface="Tahoma"/>
              </a:rPr>
              <a:t>:/</a:t>
            </a:r>
            <a:endParaRPr lang="ar-IQ" sz="2400" dirty="0"/>
          </a:p>
        </p:txBody>
      </p:sp>
      <p:sp>
        <p:nvSpPr>
          <p:cNvPr id="18" name="مستطيل مستدير الزوايا 17"/>
          <p:cNvSpPr/>
          <p:nvPr/>
        </p:nvSpPr>
        <p:spPr>
          <a:xfrm>
            <a:off x="1981200" y="161882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Put /</a:t>
            </a:r>
            <a:r>
              <a:rPr lang="en-US" dirty="0" err="1" smtClean="0"/>
              <a:t>p</a:t>
            </a:r>
            <a:r>
              <a:rPr lang="en-US" dirty="0" err="1" smtClean="0">
                <a:latin typeface="Tahoma"/>
                <a:ea typeface="Tahoma"/>
                <a:cs typeface="Tahoma"/>
              </a:rPr>
              <a:t>ʊt</a:t>
            </a:r>
            <a:r>
              <a:rPr lang="en-US" dirty="0" smtClean="0">
                <a:latin typeface="Tahoma"/>
                <a:ea typeface="Tahoma"/>
                <a:cs typeface="Tahoma"/>
              </a:rPr>
              <a:t>/ </a:t>
            </a:r>
            <a:endParaRPr lang="ar-IQ" dirty="0"/>
          </a:p>
        </p:txBody>
      </p:sp>
      <p:sp>
        <p:nvSpPr>
          <p:cNvPr id="19" name="مستطيل مستدير الزوايا 18"/>
          <p:cNvSpPr/>
          <p:nvPr/>
        </p:nvSpPr>
        <p:spPr>
          <a:xfrm>
            <a:off x="1970070" y="2514599"/>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Too /</a:t>
            </a:r>
            <a:r>
              <a:rPr lang="en-US" dirty="0" err="1" smtClean="0"/>
              <a:t>t</a:t>
            </a:r>
            <a:r>
              <a:rPr lang="en-US" dirty="0" err="1" smtClean="0">
                <a:latin typeface="Tahoma"/>
                <a:ea typeface="Tahoma"/>
                <a:cs typeface="Tahoma"/>
              </a:rPr>
              <a:t>u</a:t>
            </a:r>
            <a:r>
              <a:rPr lang="en-US" dirty="0" smtClean="0">
                <a:latin typeface="Tahoma"/>
                <a:ea typeface="Tahoma"/>
                <a:cs typeface="Tahoma"/>
              </a:rPr>
              <a:t>:/</a:t>
            </a:r>
            <a:endParaRPr lang="ar-IQ" dirty="0"/>
          </a:p>
        </p:txBody>
      </p:sp>
      <p:sp>
        <p:nvSpPr>
          <p:cNvPr id="20" name="مستطيل مستدير الزوايا 19"/>
          <p:cNvSpPr/>
          <p:nvPr/>
        </p:nvSpPr>
        <p:spPr>
          <a:xfrm>
            <a:off x="1981200" y="3478872"/>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Cup /</a:t>
            </a:r>
            <a:r>
              <a:rPr lang="en-US" dirty="0" err="1" smtClean="0"/>
              <a:t>k</a:t>
            </a:r>
            <a:r>
              <a:rPr lang="en-US" dirty="0" err="1" smtClean="0">
                <a:latin typeface="Tahoma"/>
                <a:ea typeface="Tahoma"/>
                <a:cs typeface="Tahoma"/>
              </a:rPr>
              <a:t>ʌp</a:t>
            </a:r>
            <a:r>
              <a:rPr lang="en-US" dirty="0" smtClean="0">
                <a:latin typeface="Tahoma"/>
                <a:ea typeface="Tahoma"/>
                <a:cs typeface="Tahoma"/>
              </a:rPr>
              <a:t>/</a:t>
            </a:r>
            <a:endParaRPr lang="ar-IQ" dirty="0"/>
          </a:p>
        </p:txBody>
      </p:sp>
      <p:sp>
        <p:nvSpPr>
          <p:cNvPr id="21" name="مستطيل مستدير الزوايا 20"/>
          <p:cNvSpPr/>
          <p:nvPr/>
        </p:nvSpPr>
        <p:spPr>
          <a:xfrm>
            <a:off x="1981200" y="4384068"/>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Fur /</a:t>
            </a:r>
            <a:r>
              <a:rPr lang="en-US" dirty="0" err="1" smtClean="0"/>
              <a:t>f</a:t>
            </a:r>
            <a:r>
              <a:rPr lang="en-US" dirty="0" err="1" smtClean="0">
                <a:latin typeface="Tahoma"/>
                <a:ea typeface="Tahoma"/>
                <a:cs typeface="Tahoma"/>
              </a:rPr>
              <a:t>Ʒ</a:t>
            </a:r>
            <a:r>
              <a:rPr lang="en-US" dirty="0" smtClean="0">
                <a:latin typeface="Tahoma"/>
                <a:ea typeface="Tahoma"/>
                <a:cs typeface="Tahoma"/>
              </a:rPr>
              <a:t>:/ ,bird /</a:t>
            </a:r>
            <a:r>
              <a:rPr lang="en-US" dirty="0" err="1" smtClean="0">
                <a:latin typeface="Tahoma"/>
                <a:ea typeface="Tahoma"/>
                <a:cs typeface="Tahoma"/>
              </a:rPr>
              <a:t>bƷ:d</a:t>
            </a:r>
            <a:r>
              <a:rPr lang="en-US" dirty="0" smtClean="0">
                <a:latin typeface="Tahoma"/>
                <a:ea typeface="Tahoma"/>
                <a:cs typeface="Tahoma"/>
              </a:rPr>
              <a:t>/</a:t>
            </a:r>
            <a:endParaRPr lang="ar-IQ" dirty="0"/>
          </a:p>
        </p:txBody>
      </p:sp>
      <p:sp>
        <p:nvSpPr>
          <p:cNvPr id="22" name="مستطيل مستدير الزوايا 21"/>
          <p:cNvSpPr/>
          <p:nvPr/>
        </p:nvSpPr>
        <p:spPr>
          <a:xfrm>
            <a:off x="2006885" y="525780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latin typeface="Tahoma"/>
                <a:ea typeface="Tahoma"/>
                <a:cs typeface="Tahoma"/>
              </a:rPr>
              <a:t> ago /</a:t>
            </a:r>
            <a:r>
              <a:rPr lang="en-US" dirty="0" err="1" smtClean="0">
                <a:latin typeface="Tahoma"/>
                <a:ea typeface="Tahoma"/>
                <a:cs typeface="Tahoma"/>
              </a:rPr>
              <a:t>əgəʊ</a:t>
            </a:r>
            <a:r>
              <a:rPr lang="en-US" dirty="0" smtClean="0">
                <a:latin typeface="Tahoma"/>
                <a:ea typeface="Tahoma"/>
                <a:cs typeface="Tahoma"/>
              </a:rPr>
              <a:t>/</a:t>
            </a:r>
            <a:endParaRPr lang="ar-IQ" dirty="0"/>
          </a:p>
        </p:txBody>
      </p:sp>
      <p:sp>
        <p:nvSpPr>
          <p:cNvPr id="23" name="مستطيل مستدير الزوايا 22"/>
          <p:cNvSpPr/>
          <p:nvPr/>
        </p:nvSpPr>
        <p:spPr>
          <a:xfrm>
            <a:off x="828781" y="161882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t>8./</a:t>
            </a:r>
            <a:r>
              <a:rPr lang="en-US" b="1" dirty="0" smtClean="0">
                <a:latin typeface="Tahoma"/>
                <a:ea typeface="Tahoma"/>
                <a:cs typeface="Tahoma"/>
              </a:rPr>
              <a:t>ʊ/</a:t>
            </a:r>
            <a:endParaRPr lang="en-US" b="1" dirty="0" smtClean="0"/>
          </a:p>
        </p:txBody>
      </p:sp>
    </p:spTree>
    <p:extLst>
      <p:ext uri="{BB962C8B-B14F-4D97-AF65-F5344CB8AC3E}">
        <p14:creationId xmlns:p14="http://schemas.microsoft.com/office/powerpoint/2010/main" val="130692175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838200"/>
            <a:ext cx="8001000" cy="5105400"/>
          </a:xfrm>
        </p:spPr>
        <p:txBody>
          <a:bodyPr>
            <a:normAutofit/>
          </a:bodyPr>
          <a:lstStyle/>
          <a:p>
            <a:pPr algn="just" rtl="0"/>
            <a:r>
              <a:rPr lang="en-US" dirty="0" smtClean="0"/>
              <a:t> </a:t>
            </a:r>
            <a:r>
              <a:rPr lang="en-US" b="1" dirty="0" smtClean="0"/>
              <a:t>Phonetics:</a:t>
            </a:r>
            <a:r>
              <a:rPr lang="en-US" dirty="0" smtClean="0"/>
              <a:t> is the scientific study of speech sounds.it  </a:t>
            </a:r>
            <a:r>
              <a:rPr lang="en-US" dirty="0"/>
              <a:t>concerned with how sounds are produced; transmitted and perceived we will only look at the production of </a:t>
            </a:r>
            <a:r>
              <a:rPr lang="en-US" dirty="0" smtClean="0"/>
              <a:t>sounds. its </a:t>
            </a:r>
            <a:r>
              <a:rPr lang="en-US" dirty="0"/>
              <a:t>a natural science that deals with human speech sounds in general without reference to any particular language.</a:t>
            </a:r>
            <a:endParaRPr lang="en-US" dirty="0" smtClean="0"/>
          </a:p>
          <a:p>
            <a:pPr algn="just" rtl="0"/>
            <a:endParaRPr lang="en-US" dirty="0" smtClean="0"/>
          </a:p>
          <a:p>
            <a:pPr algn="just" rtl="0"/>
            <a:r>
              <a:rPr lang="en-US" b="1" dirty="0" smtClean="0"/>
              <a:t>Phonology: </a:t>
            </a:r>
            <a:r>
              <a:rPr lang="en-US" dirty="0"/>
              <a:t>is  a  branch  of  linguistics that  refers  to  the  scientific  study  of  the  system  or pattern  of  speech  sounds  used  in  particular  language or  in  language  in  general </a:t>
            </a:r>
            <a:r>
              <a:rPr lang="en-US" dirty="0" smtClean="0"/>
              <a:t>. </a:t>
            </a:r>
            <a:endParaRPr lang="en-US" dirty="0"/>
          </a:p>
          <a:p>
            <a:pPr algn="just" rtl="0"/>
            <a:endParaRPr lang="en-US"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0"/>
            <a:ext cx="7791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092238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381000"/>
            <a:ext cx="7543800" cy="5791200"/>
          </a:xfrm>
        </p:spPr>
        <p:txBody>
          <a:bodyPr/>
          <a:lstStyle/>
          <a:p>
            <a:pPr marL="0" indent="0">
              <a:buNone/>
            </a:pPr>
            <a:r>
              <a:rPr lang="en-US" dirty="0" smtClean="0"/>
              <a:t> </a:t>
            </a:r>
            <a:endParaRPr lang="ar-IQ" dirty="0"/>
          </a:p>
        </p:txBody>
      </p:sp>
      <p:sp>
        <p:nvSpPr>
          <p:cNvPr id="5" name="مستطيل مستدير الزوايا 4"/>
          <p:cNvSpPr/>
          <p:nvPr/>
        </p:nvSpPr>
        <p:spPr>
          <a:xfrm>
            <a:off x="828781" y="685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1600" b="1" dirty="0" smtClean="0"/>
              <a:t>13./</a:t>
            </a:r>
            <a:r>
              <a:rPr lang="en-US" b="1" dirty="0" err="1" smtClean="0">
                <a:ea typeface="Tahoma"/>
                <a:cs typeface="Tahoma"/>
              </a:rPr>
              <a:t>əʊ</a:t>
            </a:r>
            <a:r>
              <a:rPr lang="en-US" b="1" dirty="0" smtClean="0">
                <a:ea typeface="Tahoma"/>
                <a:cs typeface="Tahoma"/>
              </a:rPr>
              <a:t>/</a:t>
            </a:r>
            <a:endParaRPr lang="en-US" b="1" dirty="0" smtClean="0"/>
          </a:p>
        </p:txBody>
      </p:sp>
      <p:sp>
        <p:nvSpPr>
          <p:cNvPr id="13" name="مستطيل مستدير الزوايا 12"/>
          <p:cNvSpPr/>
          <p:nvPr/>
        </p:nvSpPr>
        <p:spPr>
          <a:xfrm>
            <a:off x="828781" y="25146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15./</a:t>
            </a:r>
            <a:r>
              <a:rPr lang="az-Cyrl-AZ" b="1" dirty="0" smtClean="0">
                <a:ea typeface="Tahoma"/>
                <a:cs typeface="Tahoma"/>
              </a:rPr>
              <a:t>е</a:t>
            </a:r>
            <a:r>
              <a:rPr lang="en-US" b="1" dirty="0" smtClean="0">
                <a:ea typeface="Tahoma"/>
                <a:cs typeface="Tahoma"/>
              </a:rPr>
              <a:t>ɪ/</a:t>
            </a:r>
          </a:p>
        </p:txBody>
      </p:sp>
      <p:sp>
        <p:nvSpPr>
          <p:cNvPr id="14" name="مستطيل مستدير الزوايا 13"/>
          <p:cNvSpPr/>
          <p:nvPr/>
        </p:nvSpPr>
        <p:spPr>
          <a:xfrm>
            <a:off x="828781" y="34290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16./</a:t>
            </a:r>
            <a:r>
              <a:rPr lang="en-US" b="1" dirty="0" err="1">
                <a:latin typeface="Tahoma"/>
                <a:ea typeface="Tahoma"/>
                <a:cs typeface="Tahoma"/>
              </a:rPr>
              <a:t>а</a:t>
            </a:r>
            <a:r>
              <a:rPr lang="en-US" b="1" dirty="0" err="1" smtClean="0">
                <a:ea typeface="Tahoma"/>
                <a:cs typeface="Tahoma"/>
              </a:rPr>
              <a:t>ɪ</a:t>
            </a:r>
            <a:r>
              <a:rPr lang="en-US" b="1" dirty="0" smtClean="0">
                <a:ea typeface="Tahoma"/>
                <a:cs typeface="Tahoma"/>
              </a:rPr>
              <a:t>/</a:t>
            </a:r>
          </a:p>
        </p:txBody>
      </p:sp>
      <p:sp>
        <p:nvSpPr>
          <p:cNvPr id="15" name="مستطيل مستدير الزوايا 14"/>
          <p:cNvSpPr/>
          <p:nvPr/>
        </p:nvSpPr>
        <p:spPr>
          <a:xfrm>
            <a:off x="828781" y="4348965"/>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 </a:t>
            </a:r>
            <a:r>
              <a:rPr lang="en-US" sz="1600" b="1" dirty="0" smtClean="0">
                <a:ea typeface="Tahoma"/>
                <a:cs typeface="Tahoma"/>
              </a:rPr>
              <a:t>17</a:t>
            </a:r>
            <a:r>
              <a:rPr lang="en-US" b="1" dirty="0" smtClean="0">
                <a:ea typeface="Tahoma"/>
                <a:cs typeface="Tahoma"/>
              </a:rPr>
              <a:t>./</a:t>
            </a:r>
            <a:r>
              <a:rPr lang="en-US" b="1" dirty="0" err="1" smtClean="0">
                <a:ea typeface="Tahoma"/>
                <a:cs typeface="Tahoma"/>
              </a:rPr>
              <a:t>ɔɪ</a:t>
            </a:r>
            <a:r>
              <a:rPr lang="en-US" b="1" dirty="0" smtClean="0">
                <a:ea typeface="Tahoma"/>
                <a:cs typeface="Tahoma"/>
              </a:rPr>
              <a:t>/</a:t>
            </a:r>
          </a:p>
        </p:txBody>
      </p:sp>
      <p:sp>
        <p:nvSpPr>
          <p:cNvPr id="16" name="مستطيل مستدير الزوايا 15"/>
          <p:cNvSpPr/>
          <p:nvPr/>
        </p:nvSpPr>
        <p:spPr>
          <a:xfrm>
            <a:off x="828781" y="52578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b="1" dirty="0" smtClean="0">
                <a:ea typeface="Tahoma"/>
                <a:cs typeface="Tahoma"/>
              </a:rPr>
              <a:t> 18./</a:t>
            </a:r>
            <a:r>
              <a:rPr lang="en-US" b="1" dirty="0" err="1" smtClean="0">
                <a:ea typeface="Tahoma"/>
                <a:cs typeface="Tahoma"/>
              </a:rPr>
              <a:t>ɪə</a:t>
            </a:r>
            <a:r>
              <a:rPr lang="en-US" b="1" dirty="0" smtClean="0">
                <a:ea typeface="Tahoma"/>
                <a:cs typeface="Tahoma"/>
              </a:rPr>
              <a:t>/</a:t>
            </a:r>
          </a:p>
        </p:txBody>
      </p:sp>
      <p:sp>
        <p:nvSpPr>
          <p:cNvPr id="17" name="مستطيل مستدير الزوايا 16"/>
          <p:cNvSpPr/>
          <p:nvPr/>
        </p:nvSpPr>
        <p:spPr>
          <a:xfrm>
            <a:off x="1981200" y="685800"/>
            <a:ext cx="3276600" cy="832635"/>
          </a:xfrm>
          <a:prstGeom prst="roundRect">
            <a:avLst/>
          </a:prstGeom>
        </p:spPr>
        <p:style>
          <a:lnRef idx="2">
            <a:schemeClr val="accent1"/>
          </a:lnRef>
          <a:fillRef idx="1001">
            <a:schemeClr val="lt1"/>
          </a:fillRef>
          <a:effectRef idx="0">
            <a:schemeClr val="accent1"/>
          </a:effectRef>
          <a:fontRef idx="minor">
            <a:schemeClr val="dk1"/>
          </a:fontRef>
        </p:style>
        <p:txBody>
          <a:bodyPr rtlCol="1" anchor="ctr"/>
          <a:lstStyle/>
          <a:p>
            <a:pPr lvl="1" algn="ctr" rtl="0"/>
            <a:r>
              <a:rPr lang="en-US" sz="2400" dirty="0" smtClean="0"/>
              <a:t>Go /</a:t>
            </a:r>
            <a:r>
              <a:rPr lang="en-US" sz="2400" dirty="0" err="1" smtClean="0"/>
              <a:t>g</a:t>
            </a:r>
            <a:r>
              <a:rPr lang="en-US" sz="2400" dirty="0" err="1" smtClean="0">
                <a:latin typeface="Tahoma"/>
                <a:ea typeface="Tahoma"/>
                <a:cs typeface="Tahoma"/>
              </a:rPr>
              <a:t>əʊ</a:t>
            </a:r>
            <a:r>
              <a:rPr lang="en-US" sz="2400" dirty="0" smtClean="0">
                <a:latin typeface="Tahoma"/>
                <a:ea typeface="Tahoma"/>
                <a:cs typeface="Tahoma"/>
              </a:rPr>
              <a:t>/</a:t>
            </a:r>
            <a:endParaRPr lang="ar-IQ" sz="2400" dirty="0"/>
          </a:p>
        </p:txBody>
      </p:sp>
      <p:sp>
        <p:nvSpPr>
          <p:cNvPr id="18" name="مستطيل مستدير الزوايا 17"/>
          <p:cNvSpPr/>
          <p:nvPr/>
        </p:nvSpPr>
        <p:spPr>
          <a:xfrm>
            <a:off x="1981200" y="161882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Now /</a:t>
            </a:r>
            <a:r>
              <a:rPr lang="en-US" dirty="0" err="1" smtClean="0"/>
              <a:t>n</a:t>
            </a:r>
            <a:r>
              <a:rPr lang="en-US" dirty="0" err="1">
                <a:latin typeface="Tahoma"/>
                <a:ea typeface="Tahoma"/>
                <a:cs typeface="Tahoma"/>
              </a:rPr>
              <a:t>а</a:t>
            </a:r>
            <a:r>
              <a:rPr lang="en-US" dirty="0" err="1" smtClean="0">
                <a:latin typeface="Tahoma"/>
                <a:ea typeface="Tahoma"/>
                <a:cs typeface="Tahoma"/>
              </a:rPr>
              <a:t>ʊ</a:t>
            </a:r>
            <a:r>
              <a:rPr lang="en-US" dirty="0" smtClean="0">
                <a:latin typeface="Tahoma"/>
                <a:ea typeface="Tahoma"/>
                <a:cs typeface="Tahoma"/>
              </a:rPr>
              <a:t>/</a:t>
            </a:r>
            <a:endParaRPr lang="ar-IQ" dirty="0"/>
          </a:p>
        </p:txBody>
      </p:sp>
      <p:sp>
        <p:nvSpPr>
          <p:cNvPr id="19" name="مستطيل مستدير الزوايا 18"/>
          <p:cNvSpPr/>
          <p:nvPr/>
        </p:nvSpPr>
        <p:spPr>
          <a:xfrm>
            <a:off x="1970070" y="2514599"/>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Take /t</a:t>
            </a:r>
            <a:r>
              <a:rPr lang="az-Cyrl-AZ" dirty="0" smtClean="0">
                <a:latin typeface="Tahoma"/>
                <a:ea typeface="Tahoma"/>
                <a:cs typeface="Tahoma"/>
              </a:rPr>
              <a:t>е</a:t>
            </a:r>
            <a:r>
              <a:rPr lang="en-US" dirty="0" err="1" smtClean="0">
                <a:latin typeface="Tahoma"/>
                <a:ea typeface="Tahoma"/>
                <a:cs typeface="Tahoma"/>
              </a:rPr>
              <a:t>ɪk</a:t>
            </a:r>
            <a:r>
              <a:rPr lang="en-US" dirty="0" smtClean="0">
                <a:latin typeface="Tahoma"/>
                <a:ea typeface="Tahoma"/>
                <a:cs typeface="Tahoma"/>
              </a:rPr>
              <a:t>/</a:t>
            </a:r>
            <a:endParaRPr lang="ar-IQ" dirty="0"/>
          </a:p>
        </p:txBody>
      </p:sp>
      <p:sp>
        <p:nvSpPr>
          <p:cNvPr id="20" name="مستطيل مستدير الزوايا 19"/>
          <p:cNvSpPr/>
          <p:nvPr/>
        </p:nvSpPr>
        <p:spPr>
          <a:xfrm>
            <a:off x="1981200" y="3478872"/>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Five /</a:t>
            </a:r>
            <a:r>
              <a:rPr lang="en-US" dirty="0" err="1" smtClean="0"/>
              <a:t>f</a:t>
            </a:r>
            <a:r>
              <a:rPr lang="en-US" dirty="0" err="1" smtClean="0">
                <a:latin typeface="Tahoma"/>
                <a:ea typeface="Tahoma"/>
                <a:cs typeface="Tahoma"/>
              </a:rPr>
              <a:t>аɪv</a:t>
            </a:r>
            <a:r>
              <a:rPr lang="en-US" dirty="0" smtClean="0">
                <a:latin typeface="Tahoma"/>
                <a:ea typeface="Tahoma"/>
                <a:cs typeface="Tahoma"/>
              </a:rPr>
              <a:t>/ </a:t>
            </a:r>
            <a:endParaRPr lang="ar-IQ" dirty="0"/>
          </a:p>
        </p:txBody>
      </p:sp>
      <p:sp>
        <p:nvSpPr>
          <p:cNvPr id="21" name="مستطيل مستدير الزوايا 20"/>
          <p:cNvSpPr/>
          <p:nvPr/>
        </p:nvSpPr>
        <p:spPr>
          <a:xfrm>
            <a:off x="1981200" y="434340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Boy /</a:t>
            </a:r>
            <a:r>
              <a:rPr lang="en-US" dirty="0" err="1" smtClean="0"/>
              <a:t>bɔ</a:t>
            </a:r>
            <a:r>
              <a:rPr lang="en-US" dirty="0" err="1" smtClean="0">
                <a:latin typeface="Tahoma"/>
                <a:ea typeface="Tahoma"/>
                <a:cs typeface="Tahoma"/>
              </a:rPr>
              <a:t>ɪ</a:t>
            </a:r>
            <a:r>
              <a:rPr lang="en-US" dirty="0" smtClean="0">
                <a:latin typeface="Tahoma"/>
                <a:ea typeface="Tahoma"/>
                <a:cs typeface="Tahoma"/>
              </a:rPr>
              <a:t>/</a:t>
            </a:r>
            <a:endParaRPr lang="ar-IQ" dirty="0"/>
          </a:p>
        </p:txBody>
      </p:sp>
      <p:sp>
        <p:nvSpPr>
          <p:cNvPr id="22" name="مستطيل مستدير الزوايا 21"/>
          <p:cNvSpPr/>
          <p:nvPr/>
        </p:nvSpPr>
        <p:spPr>
          <a:xfrm>
            <a:off x="2006885" y="525780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latin typeface="Tahoma"/>
                <a:ea typeface="Tahoma"/>
                <a:cs typeface="Tahoma"/>
              </a:rPr>
              <a:t> near /</a:t>
            </a:r>
            <a:r>
              <a:rPr lang="en-US" dirty="0" err="1" smtClean="0">
                <a:latin typeface="Tahoma"/>
                <a:ea typeface="Tahoma"/>
                <a:cs typeface="Tahoma"/>
              </a:rPr>
              <a:t>nɪə</a:t>
            </a:r>
            <a:r>
              <a:rPr lang="en-US" dirty="0" smtClean="0">
                <a:latin typeface="Tahoma"/>
                <a:ea typeface="Tahoma"/>
                <a:cs typeface="Tahoma"/>
              </a:rPr>
              <a:t>/</a:t>
            </a:r>
            <a:endParaRPr lang="ar-IQ" dirty="0"/>
          </a:p>
        </p:txBody>
      </p:sp>
      <p:sp>
        <p:nvSpPr>
          <p:cNvPr id="23" name="مستطيل مستدير الزوايا 22"/>
          <p:cNvSpPr/>
          <p:nvPr/>
        </p:nvSpPr>
        <p:spPr>
          <a:xfrm>
            <a:off x="828781" y="161882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1600" b="1" dirty="0" smtClean="0"/>
              <a:t>14./</a:t>
            </a:r>
            <a:r>
              <a:rPr lang="az-Cyrl-AZ" sz="1600" b="1" dirty="0" smtClean="0">
                <a:latin typeface="Tahoma"/>
                <a:ea typeface="Tahoma"/>
                <a:cs typeface="Tahoma"/>
              </a:rPr>
              <a:t>а</a:t>
            </a:r>
            <a:r>
              <a:rPr lang="en-US" sz="1600" b="1" dirty="0" smtClean="0">
                <a:ea typeface="Tahoma"/>
                <a:cs typeface="Tahoma"/>
              </a:rPr>
              <a:t>ʊ/</a:t>
            </a:r>
            <a:endParaRPr lang="en-US" sz="1600" b="1" dirty="0" smtClean="0"/>
          </a:p>
        </p:txBody>
      </p:sp>
      <p:sp>
        <p:nvSpPr>
          <p:cNvPr id="24" name="شكل بيضاوي 23"/>
          <p:cNvSpPr/>
          <p:nvPr/>
        </p:nvSpPr>
        <p:spPr>
          <a:xfrm>
            <a:off x="5715000" y="1981200"/>
            <a:ext cx="3048000" cy="2209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Consonants </a:t>
            </a:r>
            <a:endParaRPr lang="ar-IQ" dirty="0"/>
          </a:p>
        </p:txBody>
      </p:sp>
      <p:sp>
        <p:nvSpPr>
          <p:cNvPr id="25" name="شكل بيضاوي 24"/>
          <p:cNvSpPr/>
          <p:nvPr/>
        </p:nvSpPr>
        <p:spPr>
          <a:xfrm>
            <a:off x="5867400" y="2133600"/>
            <a:ext cx="3048000" cy="2209800"/>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Diphthongs: it two sounds comes together and its product a new sounds  </a:t>
            </a:r>
            <a:endParaRPr lang="ar-IQ" dirty="0"/>
          </a:p>
        </p:txBody>
      </p:sp>
    </p:spTree>
    <p:extLst>
      <p:ext uri="{BB962C8B-B14F-4D97-AF65-F5344CB8AC3E}">
        <p14:creationId xmlns:p14="http://schemas.microsoft.com/office/powerpoint/2010/main" val="32684083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381000"/>
            <a:ext cx="7543800" cy="5791200"/>
          </a:xfrm>
        </p:spPr>
        <p:txBody>
          <a:bodyPr/>
          <a:lstStyle/>
          <a:p>
            <a:pPr marL="0" indent="0">
              <a:buNone/>
            </a:pPr>
            <a:r>
              <a:rPr lang="en-US" dirty="0" smtClean="0"/>
              <a:t> </a:t>
            </a:r>
            <a:endParaRPr lang="ar-IQ" dirty="0"/>
          </a:p>
        </p:txBody>
      </p:sp>
      <p:sp>
        <p:nvSpPr>
          <p:cNvPr id="5" name="مستطيل مستدير الزوايا 4"/>
          <p:cNvSpPr/>
          <p:nvPr/>
        </p:nvSpPr>
        <p:spPr>
          <a:xfrm>
            <a:off x="828781" y="2062965"/>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1600" b="1" dirty="0" smtClean="0"/>
              <a:t>19./</a:t>
            </a:r>
            <a:r>
              <a:rPr lang="az-Cyrl-AZ" sz="1600" b="1" dirty="0" smtClean="0">
                <a:ea typeface="Tahoma"/>
                <a:cs typeface="Tahoma"/>
              </a:rPr>
              <a:t>е</a:t>
            </a:r>
            <a:r>
              <a:rPr lang="en-US" sz="1600" b="1" dirty="0" smtClean="0">
                <a:ea typeface="Tahoma"/>
                <a:cs typeface="Tahoma"/>
              </a:rPr>
              <a:t>ə/</a:t>
            </a:r>
            <a:endParaRPr lang="en-US" b="1" dirty="0" smtClean="0"/>
          </a:p>
        </p:txBody>
      </p:sp>
      <p:sp>
        <p:nvSpPr>
          <p:cNvPr id="17" name="مستطيل مستدير الزوايا 16"/>
          <p:cNvSpPr/>
          <p:nvPr/>
        </p:nvSpPr>
        <p:spPr>
          <a:xfrm>
            <a:off x="1981200" y="2062965"/>
            <a:ext cx="3276600" cy="832635"/>
          </a:xfrm>
          <a:prstGeom prst="roundRect">
            <a:avLst/>
          </a:prstGeom>
        </p:spPr>
        <p:style>
          <a:lnRef idx="2">
            <a:schemeClr val="accent1"/>
          </a:lnRef>
          <a:fillRef idx="1001">
            <a:schemeClr val="lt1"/>
          </a:fillRef>
          <a:effectRef idx="0">
            <a:schemeClr val="accent1"/>
          </a:effectRef>
          <a:fontRef idx="minor">
            <a:schemeClr val="dk1"/>
          </a:fontRef>
        </p:style>
        <p:txBody>
          <a:bodyPr rtlCol="1" anchor="ctr"/>
          <a:lstStyle/>
          <a:p>
            <a:pPr lvl="1" algn="ctr" rtl="0"/>
            <a:r>
              <a:rPr lang="en-US" sz="2400" dirty="0" smtClean="0"/>
              <a:t>Hair /h</a:t>
            </a:r>
            <a:r>
              <a:rPr lang="az-Cyrl-AZ" sz="2400" dirty="0" smtClean="0">
                <a:latin typeface="Tahoma"/>
                <a:ea typeface="Tahoma"/>
                <a:cs typeface="Tahoma"/>
              </a:rPr>
              <a:t>е</a:t>
            </a:r>
            <a:r>
              <a:rPr lang="en-US" sz="2400" dirty="0" smtClean="0">
                <a:latin typeface="Tahoma"/>
                <a:ea typeface="Tahoma"/>
                <a:cs typeface="Tahoma"/>
              </a:rPr>
              <a:t>ə/ </a:t>
            </a:r>
            <a:endParaRPr lang="ar-IQ" sz="2400" dirty="0"/>
          </a:p>
        </p:txBody>
      </p:sp>
      <p:sp>
        <p:nvSpPr>
          <p:cNvPr id="18" name="مستطيل مستدير الزوايا 17"/>
          <p:cNvSpPr/>
          <p:nvPr/>
        </p:nvSpPr>
        <p:spPr>
          <a:xfrm>
            <a:off x="2057400" y="3581400"/>
            <a:ext cx="3276600" cy="832635"/>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Poor /</a:t>
            </a:r>
            <a:r>
              <a:rPr lang="en-US" dirty="0" err="1" smtClean="0"/>
              <a:t>p</a:t>
            </a:r>
            <a:r>
              <a:rPr lang="en-US" dirty="0" err="1" smtClean="0">
                <a:latin typeface="Tahoma"/>
                <a:ea typeface="Tahoma"/>
                <a:cs typeface="Tahoma"/>
              </a:rPr>
              <a:t>ʊə</a:t>
            </a:r>
            <a:r>
              <a:rPr lang="en-US" dirty="0" smtClean="0">
                <a:latin typeface="Tahoma"/>
                <a:ea typeface="Tahoma"/>
                <a:cs typeface="Tahoma"/>
              </a:rPr>
              <a:t>/</a:t>
            </a:r>
            <a:endParaRPr lang="ar-IQ" dirty="0"/>
          </a:p>
        </p:txBody>
      </p:sp>
      <p:sp>
        <p:nvSpPr>
          <p:cNvPr id="23" name="مستطيل مستدير الزوايا 22"/>
          <p:cNvSpPr/>
          <p:nvPr/>
        </p:nvSpPr>
        <p:spPr>
          <a:xfrm>
            <a:off x="828781" y="3581400"/>
            <a:ext cx="886146" cy="832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1600" b="1" dirty="0" smtClean="0"/>
              <a:t>20./</a:t>
            </a:r>
            <a:r>
              <a:rPr lang="en-US" sz="1600" b="1" dirty="0" err="1" smtClean="0">
                <a:ea typeface="Tahoma"/>
                <a:cs typeface="Tahoma"/>
              </a:rPr>
              <a:t>ʊə</a:t>
            </a:r>
            <a:r>
              <a:rPr lang="en-US" sz="1600" b="1" dirty="0" smtClean="0">
                <a:ea typeface="Tahoma"/>
                <a:cs typeface="Tahoma"/>
              </a:rPr>
              <a:t>/</a:t>
            </a:r>
            <a:endParaRPr lang="en-US" sz="1600" b="1" dirty="0" smtClean="0"/>
          </a:p>
        </p:txBody>
      </p:sp>
    </p:spTree>
    <p:extLst>
      <p:ext uri="{BB962C8B-B14F-4D97-AF65-F5344CB8AC3E}">
        <p14:creationId xmlns:p14="http://schemas.microsoft.com/office/powerpoint/2010/main" val="129450881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428167746"/>
              </p:ext>
            </p:extLst>
          </p:nvPr>
        </p:nvGraphicFramePr>
        <p:xfrm>
          <a:off x="838200" y="457200"/>
          <a:ext cx="7391400" cy="5694680"/>
        </p:xfrm>
        <a:graphic>
          <a:graphicData uri="http://schemas.openxmlformats.org/drawingml/2006/table">
            <a:tbl>
              <a:tblPr rtl="1" firstRow="1" bandRow="1">
                <a:tableStyleId>{69012ECD-51FC-41F1-AA8D-1B2483CD663E}</a:tableStyleId>
              </a:tblPr>
              <a:tblGrid>
                <a:gridCol w="3694728"/>
                <a:gridCol w="3696672"/>
              </a:tblGrid>
              <a:tr h="939800">
                <a:tc>
                  <a:txBody>
                    <a:bodyPr/>
                    <a:lstStyle/>
                    <a:p>
                      <a:pPr algn="ctr" rtl="1"/>
                      <a:r>
                        <a:rPr lang="en-US" dirty="0" smtClean="0"/>
                        <a:t>Phonetics</a:t>
                      </a:r>
                      <a:r>
                        <a:rPr lang="en-US" baseline="0" dirty="0" smtClean="0"/>
                        <a:t> </a:t>
                      </a:r>
                      <a:endParaRPr lang="ar-IQ" dirty="0"/>
                    </a:p>
                  </a:txBody>
                  <a:tcPr/>
                </a:tc>
                <a:tc>
                  <a:txBody>
                    <a:bodyPr/>
                    <a:lstStyle/>
                    <a:p>
                      <a:pPr algn="ctr" rtl="1"/>
                      <a:r>
                        <a:rPr lang="en-US" dirty="0" smtClean="0"/>
                        <a:t>Phonology</a:t>
                      </a:r>
                      <a:r>
                        <a:rPr lang="en-US" baseline="0" dirty="0" smtClean="0"/>
                        <a:t> </a:t>
                      </a:r>
                      <a:endParaRPr lang="ar-IQ" dirty="0"/>
                    </a:p>
                  </a:txBody>
                  <a:tcPr/>
                </a:tc>
              </a:tr>
              <a:tr h="4699000">
                <a:tc>
                  <a:txBody>
                    <a:bodyPr/>
                    <a:lstStyle/>
                    <a:p>
                      <a:pPr marL="342900" indent="-342900" algn="l" rtl="0">
                        <a:buFont typeface="+mj-lt"/>
                        <a:buAutoNum type="arabicPeriod"/>
                      </a:pPr>
                      <a:r>
                        <a:rPr lang="en-US" baseline="0" dirty="0" smtClean="0">
                          <a:solidFill>
                            <a:schemeClr val="tx1"/>
                          </a:solidFill>
                        </a:rPr>
                        <a:t>Is concerned with how sounds are produced, transmitted and perceived ( we will only look at the production of sounds).  </a:t>
                      </a:r>
                      <a:r>
                        <a:rPr lang="en-US" baseline="0" dirty="0" smtClean="0">
                          <a:solidFill>
                            <a:srgbClr val="FF0000"/>
                          </a:solidFill>
                        </a:rPr>
                        <a:t>for example</a:t>
                      </a:r>
                      <a:r>
                        <a:rPr lang="en-US" baseline="0" dirty="0" smtClean="0">
                          <a:solidFill>
                            <a:schemeClr val="tx1"/>
                          </a:solidFill>
                        </a:rPr>
                        <a:t>: Articulation,    acoustics and auditory.</a:t>
                      </a:r>
                    </a:p>
                    <a:p>
                      <a:pPr marL="342900" indent="-342900" algn="l" rtl="0">
                        <a:buFont typeface="+mj-lt"/>
                        <a:buAutoNum type="arabicPeriod"/>
                      </a:pPr>
                      <a:r>
                        <a:rPr lang="en-US" sz="1800" b="0" kern="1200" dirty="0" smtClean="0">
                          <a:solidFill>
                            <a:schemeClr val="tx1"/>
                          </a:solidFill>
                          <a:effectLst/>
                          <a:latin typeface="+mn-lt"/>
                          <a:ea typeface="+mn-ea"/>
                          <a:cs typeface="+mn-cs"/>
                        </a:rPr>
                        <a:t>Descriptive  linguistics .</a:t>
                      </a:r>
                    </a:p>
                    <a:p>
                      <a:pPr marL="342900" indent="-342900" algn="l" rtl="0">
                        <a:buFont typeface="+mj-lt"/>
                        <a:buAutoNum type="arabicPeriod"/>
                      </a:pPr>
                      <a:r>
                        <a:rPr lang="en-US" sz="1800" b="0" kern="1200" dirty="0" smtClean="0">
                          <a:solidFill>
                            <a:schemeClr val="tx1"/>
                          </a:solidFill>
                          <a:effectLst/>
                          <a:latin typeface="+mn-lt"/>
                          <a:ea typeface="+mn-ea"/>
                          <a:cs typeface="+mn-cs"/>
                        </a:rPr>
                        <a:t>Covers  all  speech  sounds (universal ) .</a:t>
                      </a:r>
                    </a:p>
                    <a:p>
                      <a:pPr marL="342900" indent="-342900" algn="l" rtl="0">
                        <a:buFont typeface="+mj-lt"/>
                        <a:buAutoNum type="arabicPeriod"/>
                      </a:pPr>
                      <a:r>
                        <a:rPr lang="en-US" sz="1800" b="0" kern="1200" dirty="0" smtClean="0">
                          <a:solidFill>
                            <a:schemeClr val="tx1"/>
                          </a:solidFill>
                          <a:effectLst/>
                          <a:latin typeface="+mn-lt"/>
                          <a:ea typeface="+mn-ea"/>
                          <a:cs typeface="+mn-cs"/>
                        </a:rPr>
                        <a:t>Limited  scope </a:t>
                      </a:r>
                      <a:r>
                        <a:rPr lang="en-US" sz="1800" b="1" kern="1200" dirty="0" smtClean="0">
                          <a:solidFill>
                            <a:schemeClr val="tx1"/>
                          </a:solidFill>
                          <a:effectLst/>
                          <a:latin typeface="+mn-lt"/>
                          <a:ea typeface="+mn-ea"/>
                          <a:cs typeface="+mn-cs"/>
                        </a:rPr>
                        <a:t>.</a:t>
                      </a:r>
                      <a:endParaRPr lang="en-US" baseline="0" dirty="0" smtClean="0">
                        <a:solidFill>
                          <a:schemeClr val="tx1"/>
                        </a:solidFill>
                      </a:endParaRPr>
                    </a:p>
                    <a:p>
                      <a:pPr marL="342900" lvl="0" indent="-342900" algn="l" rtl="0">
                        <a:buFont typeface="+mj-lt"/>
                        <a:buAutoNum type="arabicPeriod"/>
                      </a:pPr>
                      <a:r>
                        <a:rPr lang="en-US" baseline="0" dirty="0" smtClean="0">
                          <a:solidFill>
                            <a:schemeClr val="tx1"/>
                          </a:solidFill>
                        </a:rPr>
                        <a:t> The study of the phonetics of a foreign language gives us a much better ability both to hear and to correct mistakes that we make, and also to teach pronunciation of the foreign language(in this case English) to others.</a:t>
                      </a:r>
                    </a:p>
                  </a:txBody>
                  <a:tcPr/>
                </a:tc>
                <a:tc>
                  <a:txBody>
                    <a:bodyPr/>
                    <a:lstStyle/>
                    <a:p>
                      <a:pPr marL="342900" indent="-342900" algn="l" rtl="0">
                        <a:buFont typeface="+mj-lt"/>
                        <a:buAutoNum type="arabicPeriod"/>
                      </a:pPr>
                      <a:r>
                        <a:rPr lang="en-US" dirty="0" smtClean="0">
                          <a:solidFill>
                            <a:schemeClr val="tx1"/>
                          </a:solidFill>
                        </a:rPr>
                        <a:t>Phonology is concerned with how sounds function in relation to each other in a language.</a:t>
                      </a:r>
                      <a:r>
                        <a:rPr lang="en-US" baseline="0" dirty="0" smtClean="0">
                          <a:solidFill>
                            <a:schemeClr val="tx1"/>
                          </a:solidFill>
                        </a:rPr>
                        <a:t> </a:t>
                      </a:r>
                      <a:r>
                        <a:rPr lang="en-US" dirty="0" smtClean="0">
                          <a:solidFill>
                            <a:srgbClr val="FF0000"/>
                          </a:solidFill>
                        </a:rPr>
                        <a:t>For example</a:t>
                      </a:r>
                      <a:r>
                        <a:rPr lang="en-US" dirty="0" smtClean="0">
                          <a:solidFill>
                            <a:schemeClr val="tx1"/>
                          </a:solidFill>
                        </a:rPr>
                        <a:t>:</a:t>
                      </a:r>
                      <a:r>
                        <a:rPr lang="en-US" baseline="0" dirty="0" smtClean="0">
                          <a:solidFill>
                            <a:schemeClr val="tx1"/>
                          </a:solidFill>
                        </a:rPr>
                        <a:t> </a:t>
                      </a:r>
                      <a:r>
                        <a:rPr lang="en-US" dirty="0" smtClean="0">
                          <a:solidFill>
                            <a:schemeClr val="tx1"/>
                          </a:solidFill>
                        </a:rPr>
                        <a:t>Phonemes, Allophones, Syllable,  Intonation and Stress.</a:t>
                      </a:r>
                    </a:p>
                    <a:p>
                      <a:pPr marL="342900" indent="-342900" algn="l" rtl="0">
                        <a:buFont typeface="+mj-lt"/>
                        <a:buAutoNum type="arabicPeriod"/>
                      </a:pPr>
                      <a:endParaRPr lang="en-US" dirty="0" smtClean="0">
                        <a:solidFill>
                          <a:schemeClr val="tx1"/>
                        </a:solidFill>
                      </a:endParaRPr>
                    </a:p>
                    <a:p>
                      <a:pPr marL="342900" indent="-342900" algn="l" rtl="0">
                        <a:buFont typeface="+mj-lt"/>
                        <a:buAutoNum type="arabicPeriod"/>
                      </a:pPr>
                      <a:r>
                        <a:rPr lang="en-US" sz="1800" b="0" kern="1200" dirty="0" smtClean="0">
                          <a:solidFill>
                            <a:schemeClr val="tx1"/>
                          </a:solidFill>
                          <a:effectLst/>
                          <a:latin typeface="+mn-lt"/>
                          <a:ea typeface="+mn-ea"/>
                          <a:cs typeface="+mn-cs"/>
                        </a:rPr>
                        <a:t>Theoretical  linguistics .</a:t>
                      </a:r>
                    </a:p>
                    <a:p>
                      <a:pPr marL="342900" indent="-342900" algn="l" rtl="0">
                        <a:buFont typeface="+mj-lt"/>
                        <a:buAutoNum type="arabicPeriod"/>
                      </a:pPr>
                      <a:r>
                        <a:rPr lang="en-US" sz="1800" b="0" kern="1200" dirty="0" smtClean="0">
                          <a:solidFill>
                            <a:schemeClr val="tx1"/>
                          </a:solidFill>
                          <a:effectLst/>
                          <a:latin typeface="+mn-lt"/>
                          <a:ea typeface="+mn-ea"/>
                          <a:cs typeface="+mn-cs"/>
                        </a:rPr>
                        <a:t>Sounds  of  a  particular  language</a:t>
                      </a:r>
                    </a:p>
                    <a:p>
                      <a:pPr marL="342900" indent="-342900" algn="l" rtl="0">
                        <a:buFont typeface="+mj-lt"/>
                        <a:buAutoNum type="arabicPeriod"/>
                      </a:pPr>
                      <a:endParaRPr lang="en-US" sz="1800" b="0" kern="1200" dirty="0" smtClean="0">
                        <a:solidFill>
                          <a:schemeClr val="tx1"/>
                        </a:solidFill>
                        <a:effectLst/>
                        <a:latin typeface="+mn-lt"/>
                        <a:ea typeface="+mn-ea"/>
                        <a:cs typeface="+mn-cs"/>
                      </a:endParaRPr>
                    </a:p>
                    <a:p>
                      <a:pPr marL="342900" indent="-342900" algn="l" rtl="0">
                        <a:buFont typeface="+mj-lt"/>
                        <a:buAutoNum type="arabicPeriod"/>
                      </a:pPr>
                      <a:r>
                        <a:rPr lang="en-US" sz="1800" b="0" kern="1200" dirty="0" smtClean="0">
                          <a:solidFill>
                            <a:schemeClr val="tx1"/>
                          </a:solidFill>
                          <a:effectLst/>
                          <a:latin typeface="+mn-lt"/>
                          <a:ea typeface="+mn-ea"/>
                          <a:cs typeface="+mn-cs"/>
                        </a:rPr>
                        <a:t>Broader  scope .</a:t>
                      </a:r>
                      <a:endParaRPr lang="en-US" b="0" dirty="0" smtClean="0">
                        <a:solidFill>
                          <a:schemeClr val="tx1"/>
                        </a:solidFill>
                      </a:endParaRPr>
                    </a:p>
                    <a:p>
                      <a:pPr marL="342900" indent="-342900" algn="l" rtl="0">
                        <a:buFont typeface="+mj-lt"/>
                        <a:buAutoNum type="arabicPeriod"/>
                      </a:pPr>
                      <a:r>
                        <a:rPr lang="en-US" dirty="0" smtClean="0">
                          <a:solidFill>
                            <a:schemeClr val="tx1"/>
                          </a:solidFill>
                        </a:rPr>
                        <a:t>Phonology gives us insight into how the human mind works.</a:t>
                      </a:r>
                      <a:endParaRPr lang="ar-IQ" dirty="0">
                        <a:solidFill>
                          <a:schemeClr val="tx1"/>
                        </a:solidFill>
                      </a:endParaRPr>
                    </a:p>
                  </a:txBody>
                  <a:tcPr/>
                </a:tc>
              </a:tr>
            </a:tbl>
          </a:graphicData>
        </a:graphic>
      </p:graphicFrame>
    </p:spTree>
    <p:extLst>
      <p:ext uri="{BB962C8B-B14F-4D97-AF65-F5344CB8AC3E}">
        <p14:creationId xmlns:p14="http://schemas.microsoft.com/office/powerpoint/2010/main" val="876306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762000"/>
            <a:ext cx="8229600" cy="5410200"/>
          </a:xfrm>
        </p:spPr>
        <p:txBody>
          <a:bodyPr>
            <a:normAutofit/>
          </a:bodyPr>
          <a:lstStyle/>
          <a:p>
            <a:pPr algn="l" rtl="0"/>
            <a:endParaRPr lang="en-US" dirty="0"/>
          </a:p>
          <a:p>
            <a:pPr algn="just" rtl="0"/>
            <a:r>
              <a:rPr lang="en-US" dirty="0" smtClean="0"/>
              <a:t>English </a:t>
            </a:r>
            <a:r>
              <a:rPr lang="en-US" dirty="0"/>
              <a:t>pronunciation is also </a:t>
            </a:r>
            <a:r>
              <a:rPr lang="en-US" dirty="0">
                <a:solidFill>
                  <a:srgbClr val="FF0000"/>
                </a:solidFill>
              </a:rPr>
              <a:t>divided into two main accent groups, </a:t>
            </a:r>
            <a:r>
              <a:rPr lang="en-US" dirty="0"/>
              <a:t>the </a:t>
            </a:r>
            <a:r>
              <a:rPr lang="en-US" dirty="0">
                <a:solidFill>
                  <a:srgbClr val="FF0000"/>
                </a:solidFill>
              </a:rPr>
              <a:t>rhotic and the non-rhotic</a:t>
            </a:r>
            <a:r>
              <a:rPr lang="en-US" dirty="0"/>
              <a:t>, depending on when the phoneme /r/ is pronounced. Rhotic speakers pronounce written "r" in all positions. They will pronounce the "r" in stork, whereas non-</a:t>
            </a:r>
            <a:r>
              <a:rPr lang="en-US" dirty="0" err="1"/>
              <a:t>rhotic</a:t>
            </a:r>
            <a:r>
              <a:rPr lang="en-US" dirty="0"/>
              <a:t> speakers won't, making no distinction between stork and stalk. Non-rhotic speakers pronounce "r" only if it is followed by a vowel - right, rain, room, Robert, far </a:t>
            </a:r>
            <a:r>
              <a:rPr lang="en-US" dirty="0" smtClean="0"/>
              <a:t>away, </a:t>
            </a:r>
            <a:r>
              <a:rPr lang="en-US" dirty="0"/>
              <a:t>etc.</a:t>
            </a:r>
          </a:p>
          <a:p>
            <a:pPr algn="l" rtl="0"/>
            <a:endParaRPr lang="ar-IQ" dirty="0"/>
          </a:p>
        </p:txBody>
      </p:sp>
    </p:spTree>
    <p:extLst>
      <p:ext uri="{BB962C8B-B14F-4D97-AF65-F5344CB8AC3E}">
        <p14:creationId xmlns:p14="http://schemas.microsoft.com/office/powerpoint/2010/main" val="15688087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1066800"/>
            <a:ext cx="8305800" cy="4876800"/>
          </a:xfrm>
        </p:spPr>
        <p:txBody>
          <a:bodyPr/>
          <a:lstStyle/>
          <a:p>
            <a:pPr algn="just" rtl="0"/>
            <a:r>
              <a:rPr lang="en-US" dirty="0"/>
              <a:t>The spoken language can be broken down into a string of sound units (phonemes) </a:t>
            </a:r>
            <a:r>
              <a:rPr lang="en-US" b="1" dirty="0">
                <a:solidFill>
                  <a:srgbClr val="FF0000"/>
                </a:solidFill>
              </a:rPr>
              <a:t>A phoneme </a:t>
            </a:r>
            <a:r>
              <a:rPr lang="en-US" dirty="0"/>
              <a:t>is the smallest 'distinctive unit sound of a language, It distinguishes one word from another in a given </a:t>
            </a:r>
            <a:r>
              <a:rPr lang="en-US" dirty="0" smtClean="0"/>
              <a:t>language, </a:t>
            </a:r>
            <a:r>
              <a:rPr lang="en-US" dirty="0"/>
              <a:t>This means changing a phoneme in a word, produces another word that has a different meaning. In the pair of words (minimal pairs) </a:t>
            </a:r>
            <a:r>
              <a:rPr lang="en-US" dirty="0">
                <a:solidFill>
                  <a:srgbClr val="FF0000"/>
                </a:solidFill>
              </a:rPr>
              <a:t>hat' and 'bat' </a:t>
            </a:r>
            <a:r>
              <a:rPr lang="en-US" dirty="0"/>
              <a:t>the distinguishing sounds/h and by are both phonemes. (</a:t>
            </a:r>
            <a:r>
              <a:rPr lang="en-US" dirty="0">
                <a:solidFill>
                  <a:srgbClr val="FF0000"/>
                </a:solidFill>
              </a:rPr>
              <a:t>They capable making a difference  in meaning of the word) </a:t>
            </a:r>
            <a:r>
              <a:rPr lang="en-US" dirty="0" smtClean="0">
                <a:solidFill>
                  <a:srgbClr val="FF0000"/>
                </a:solidFill>
              </a:rPr>
              <a:t>.</a:t>
            </a:r>
          </a:p>
          <a:p>
            <a:pPr algn="l" rtl="0"/>
            <a:endParaRPr lang="en-US" dirty="0">
              <a:solidFill>
                <a:srgbClr val="FF0000"/>
              </a:solidFill>
            </a:endParaRPr>
          </a:p>
          <a:p>
            <a:pPr lvl="0" algn="l" rtl="0"/>
            <a:r>
              <a:rPr lang="en-US" dirty="0"/>
              <a:t>They are 44 sounds( phonemes)</a:t>
            </a:r>
          </a:p>
          <a:p>
            <a:pPr algn="l" rtl="0"/>
            <a:endParaRPr lang="en-US" dirty="0">
              <a:solidFill>
                <a:srgbClr val="FF0000"/>
              </a:solidFill>
            </a:endParaRPr>
          </a:p>
          <a:p>
            <a:pPr algn="l"/>
            <a:endParaRPr lang="ar-IQ"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5943599" y="3962495"/>
            <a:ext cx="2486307" cy="2209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495450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762000"/>
            <a:ext cx="8610600" cy="5410200"/>
          </a:xfrm>
        </p:spPr>
        <p:txBody>
          <a:bodyPr>
            <a:normAutofit/>
          </a:bodyPr>
          <a:lstStyle/>
          <a:p>
            <a:pPr algn="l" rtl="0"/>
            <a:r>
              <a:rPr lang="en-US" sz="2000" b="1" dirty="0">
                <a:solidFill>
                  <a:schemeClr val="tx1"/>
                </a:solidFill>
              </a:rPr>
              <a:t>Phoneme : </a:t>
            </a:r>
            <a:r>
              <a:rPr lang="en-US" sz="2000" dirty="0">
                <a:solidFill>
                  <a:schemeClr val="tx1"/>
                </a:solidFill>
              </a:rPr>
              <a:t>is  the  smallest  unit  of   phonology  or  the  minimal  unit  in  the  sound   system .  The  complete  set   of   phonemes   is  called  the    ( phonemic  system ) of  the  language . </a:t>
            </a:r>
            <a:r>
              <a:rPr lang="en-US" sz="2000" u="sng" dirty="0">
                <a:solidFill>
                  <a:schemeClr val="tx1"/>
                </a:solidFill>
              </a:rPr>
              <a:t>No  two  languages  have  the  same  phonemic  system .</a:t>
            </a:r>
            <a:endParaRPr lang="en-US" sz="2000" dirty="0">
              <a:solidFill>
                <a:schemeClr val="tx1"/>
              </a:solidFill>
            </a:endParaRPr>
          </a:p>
          <a:p>
            <a:pPr algn="l" rtl="0"/>
            <a:r>
              <a:rPr lang="en-US" sz="2000" b="1" u="sng" dirty="0">
                <a:solidFill>
                  <a:schemeClr val="tx1"/>
                </a:solidFill>
              </a:rPr>
              <a:t> </a:t>
            </a:r>
            <a:endParaRPr lang="en-US" sz="2000" dirty="0">
              <a:solidFill>
                <a:schemeClr val="tx1"/>
              </a:solidFill>
            </a:endParaRPr>
          </a:p>
          <a:p>
            <a:pPr algn="l" rtl="0"/>
            <a:r>
              <a:rPr lang="en-US" sz="2000" b="1" dirty="0">
                <a:solidFill>
                  <a:schemeClr val="tx1"/>
                </a:solidFill>
              </a:rPr>
              <a:t>Allophones</a:t>
            </a:r>
            <a:r>
              <a:rPr lang="en-US" sz="2000" b="1" u="sng" dirty="0">
                <a:solidFill>
                  <a:schemeClr val="tx1"/>
                </a:solidFill>
              </a:rPr>
              <a:t> </a:t>
            </a:r>
            <a:r>
              <a:rPr lang="en-US" sz="2000" dirty="0">
                <a:solidFill>
                  <a:schemeClr val="tx1"/>
                </a:solidFill>
              </a:rPr>
              <a:t>: are  different  realizations  of  the  same  phoneme . For  example , the  aspirated  / p /  of  </a:t>
            </a:r>
            <a:r>
              <a:rPr lang="en-US" sz="2000" b="1" dirty="0">
                <a:solidFill>
                  <a:schemeClr val="tx1"/>
                </a:solidFill>
              </a:rPr>
              <a:t>pin</a:t>
            </a:r>
            <a:r>
              <a:rPr lang="en-US" sz="2000" dirty="0">
                <a:solidFill>
                  <a:schemeClr val="tx1"/>
                </a:solidFill>
              </a:rPr>
              <a:t>  and  the  unaspirated   / p /  of  </a:t>
            </a:r>
            <a:r>
              <a:rPr lang="en-US" sz="2000" b="1" dirty="0">
                <a:solidFill>
                  <a:schemeClr val="tx1"/>
                </a:solidFill>
              </a:rPr>
              <a:t>spin</a:t>
            </a:r>
            <a:r>
              <a:rPr lang="en-US" sz="2000" dirty="0">
                <a:solidFill>
                  <a:schemeClr val="tx1"/>
                </a:solidFill>
              </a:rPr>
              <a:t>  are  allophones  of  the  same  phoneme  /p </a:t>
            </a:r>
            <a:r>
              <a:rPr lang="en-US" sz="2000">
                <a:solidFill>
                  <a:schemeClr val="tx1"/>
                </a:solidFill>
              </a:rPr>
              <a:t>/ </a:t>
            </a:r>
            <a:r>
              <a:rPr lang="en-US" sz="2000" smtClean="0">
                <a:solidFill>
                  <a:schemeClr val="tx1"/>
                </a:solidFill>
              </a:rPr>
              <a:t>. </a:t>
            </a:r>
            <a:endParaRPr lang="en-US" sz="2000" b="1" dirty="0" smtClean="0">
              <a:solidFill>
                <a:schemeClr val="tx1"/>
              </a:solidFill>
            </a:endParaRPr>
          </a:p>
          <a:p>
            <a:pPr algn="just" rtl="0"/>
            <a:r>
              <a:rPr lang="en-US" sz="2000" b="1" dirty="0" smtClean="0">
                <a:solidFill>
                  <a:schemeClr val="tx1"/>
                </a:solidFill>
              </a:rPr>
              <a:t>Phonetic </a:t>
            </a:r>
            <a:r>
              <a:rPr lang="en-US" sz="2000" b="1" dirty="0">
                <a:solidFill>
                  <a:schemeClr val="tx1"/>
                </a:solidFill>
              </a:rPr>
              <a:t>transcription</a:t>
            </a:r>
            <a:r>
              <a:rPr lang="en-US" sz="2000" dirty="0">
                <a:solidFill>
                  <a:schemeClr val="tx1"/>
                </a:solidFill>
              </a:rPr>
              <a:t>: the representation of each phoneme by a single symbol. Play /plei</a:t>
            </a:r>
            <a:r>
              <a:rPr lang="en-US" sz="2000" dirty="0" smtClean="0">
                <a:solidFill>
                  <a:schemeClr val="tx1"/>
                </a:solidFill>
              </a:rPr>
              <a:t>/</a:t>
            </a:r>
          </a:p>
          <a:p>
            <a:pPr algn="just" rtl="0"/>
            <a:endParaRPr lang="en-US" sz="2000" dirty="0">
              <a:solidFill>
                <a:schemeClr val="tx1"/>
              </a:solidFill>
            </a:endParaRPr>
          </a:p>
          <a:p>
            <a:pPr lvl="1" algn="just" rtl="0"/>
            <a:r>
              <a:rPr lang="en-US" sz="1800" b="1" dirty="0" smtClean="0">
                <a:solidFill>
                  <a:schemeClr val="tx1"/>
                </a:solidFill>
              </a:rPr>
              <a:t>F4 	</a:t>
            </a:r>
            <a:r>
              <a:rPr lang="en-US" sz="1800" b="1" dirty="0" err="1" smtClean="0">
                <a:solidFill>
                  <a:schemeClr val="tx1"/>
                </a:solidFill>
              </a:rPr>
              <a:t>XGc</a:t>
            </a:r>
            <a:r>
              <a:rPr lang="en-US" sz="1800" b="1" dirty="0" smtClean="0">
                <a:solidFill>
                  <a:schemeClr val="tx1"/>
                </a:solidFill>
              </a:rPr>
              <a:t>	2 </a:t>
            </a:r>
            <a:endParaRPr lang="en-US" sz="1800" dirty="0" smtClean="0">
              <a:solidFill>
                <a:schemeClr val="tx1"/>
              </a:solidFill>
            </a:endParaRPr>
          </a:p>
          <a:p>
            <a:pPr algn="l" rtl="0"/>
            <a:endParaRPr lang="en-US" dirty="0"/>
          </a:p>
          <a:p>
            <a:pPr algn="l" rtl="0"/>
            <a:r>
              <a:rPr lang="en-US" dirty="0" smtClean="0"/>
              <a:t>e</a:t>
            </a:r>
            <a:endParaRPr lang="ar-IQ" dirty="0"/>
          </a:p>
        </p:txBody>
      </p:sp>
    </p:spTree>
    <p:extLst>
      <p:ext uri="{BB962C8B-B14F-4D97-AF65-F5344CB8AC3E}">
        <p14:creationId xmlns:p14="http://schemas.microsoft.com/office/powerpoint/2010/main" val="393680211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929266491"/>
              </p:ext>
            </p:extLst>
          </p:nvPr>
        </p:nvGraphicFramePr>
        <p:xfrm>
          <a:off x="914400" y="1600200"/>
          <a:ext cx="7391400" cy="3428999"/>
        </p:xfrm>
        <a:graphic>
          <a:graphicData uri="http://schemas.openxmlformats.org/drawingml/2006/table">
            <a:tbl>
              <a:tblPr firstRow="1" firstCol="1" bandRow="1">
                <a:tableStyleId>{5C22544A-7EE6-4342-B048-85BDC9FD1C3A}</a:tableStyleId>
              </a:tblPr>
              <a:tblGrid>
                <a:gridCol w="3695700"/>
                <a:gridCol w="3695700"/>
              </a:tblGrid>
              <a:tr h="472384">
                <a:tc>
                  <a:txBody>
                    <a:bodyPr/>
                    <a:lstStyle/>
                    <a:p>
                      <a:pPr marL="0" marR="0" algn="ctr">
                        <a:lnSpc>
                          <a:spcPct val="107000"/>
                        </a:lnSpc>
                        <a:spcBef>
                          <a:spcPts val="0"/>
                        </a:spcBef>
                        <a:spcAft>
                          <a:spcPts val="0"/>
                        </a:spcAft>
                      </a:pPr>
                      <a:r>
                        <a:rPr lang="en-US" sz="2000" dirty="0">
                          <a:solidFill>
                            <a:schemeClr val="bg1"/>
                          </a:solidFill>
                          <a:effectLst/>
                        </a:rPr>
                        <a:t>Phonemes</a:t>
                      </a:r>
                      <a:endParaRPr lang="en-US" sz="1100" dirty="0">
                        <a:solidFill>
                          <a:schemeClr val="bg1"/>
                        </a:solidFill>
                        <a:effectLst/>
                        <a:latin typeface="Calibri"/>
                        <a:ea typeface="Calibri"/>
                        <a:cs typeface="Arial"/>
                      </a:endParaRPr>
                    </a:p>
                  </a:txBody>
                  <a:tcPr marL="68580" marR="68580" marT="0" marB="0"/>
                </a:tc>
                <a:tc>
                  <a:txBody>
                    <a:bodyPr/>
                    <a:lstStyle/>
                    <a:p>
                      <a:pPr marL="0" marR="0" algn="ctr">
                        <a:lnSpc>
                          <a:spcPct val="107000"/>
                        </a:lnSpc>
                        <a:spcBef>
                          <a:spcPts val="0"/>
                        </a:spcBef>
                        <a:spcAft>
                          <a:spcPts val="0"/>
                        </a:spcAft>
                      </a:pPr>
                      <a:r>
                        <a:rPr lang="en-US" sz="2000" dirty="0">
                          <a:effectLst/>
                        </a:rPr>
                        <a:t>Allophones</a:t>
                      </a:r>
                      <a:endParaRPr lang="en-US" sz="1100" dirty="0">
                        <a:effectLst/>
                        <a:latin typeface="Calibri"/>
                        <a:ea typeface="Calibri"/>
                        <a:cs typeface="Arial"/>
                      </a:endParaRPr>
                    </a:p>
                  </a:txBody>
                  <a:tcPr marL="68580" marR="68580" marT="0" marB="0"/>
                </a:tc>
              </a:tr>
              <a:tr h="2956615">
                <a:tc>
                  <a:txBody>
                    <a:bodyPr/>
                    <a:lstStyle/>
                    <a:p>
                      <a:pPr marL="342900" marR="0" indent="-342900" algn="just" rtl="0">
                        <a:lnSpc>
                          <a:spcPct val="107000"/>
                        </a:lnSpc>
                        <a:spcBef>
                          <a:spcPts val="0"/>
                        </a:spcBef>
                        <a:spcAft>
                          <a:spcPts val="0"/>
                        </a:spcAft>
                        <a:buFont typeface="+mj-lt"/>
                        <a:buAutoNum type="arabicPeriod"/>
                      </a:pPr>
                      <a:r>
                        <a:rPr lang="en-US" sz="1400" dirty="0">
                          <a:solidFill>
                            <a:schemeClr val="tx1"/>
                          </a:solidFill>
                          <a:effectLst/>
                        </a:rPr>
                        <a:t>- </a:t>
                      </a:r>
                      <a:r>
                        <a:rPr lang="en-US" sz="1800" b="0" dirty="0">
                          <a:solidFill>
                            <a:schemeClr val="tx1"/>
                          </a:solidFill>
                          <a:effectLst/>
                        </a:rPr>
                        <a:t>Abstract  sound  types .</a:t>
                      </a:r>
                    </a:p>
                    <a:p>
                      <a:pPr marL="342900" marR="0" indent="-342900" algn="just" rtl="0">
                        <a:lnSpc>
                          <a:spcPct val="107000"/>
                        </a:lnSpc>
                        <a:spcBef>
                          <a:spcPts val="0"/>
                        </a:spcBef>
                        <a:spcAft>
                          <a:spcPts val="0"/>
                        </a:spcAft>
                        <a:buFont typeface="+mj-lt"/>
                        <a:buAutoNum type="arabicPeriod"/>
                      </a:pPr>
                      <a:r>
                        <a:rPr lang="en-US" sz="1800" b="0" dirty="0">
                          <a:solidFill>
                            <a:schemeClr val="tx1"/>
                          </a:solidFill>
                          <a:effectLst/>
                        </a:rPr>
                        <a:t>- The  number  in  a  language  is  limited .</a:t>
                      </a:r>
                    </a:p>
                    <a:p>
                      <a:pPr marL="342900" marR="0" indent="-342900" algn="just" rtl="0">
                        <a:lnSpc>
                          <a:spcPct val="107000"/>
                        </a:lnSpc>
                        <a:spcBef>
                          <a:spcPts val="0"/>
                        </a:spcBef>
                        <a:spcAft>
                          <a:spcPts val="0"/>
                        </a:spcAft>
                        <a:buFont typeface="+mj-lt"/>
                        <a:buAutoNum type="arabicPeriod"/>
                      </a:pPr>
                      <a:r>
                        <a:rPr lang="en-US" sz="1800" b="0" dirty="0">
                          <a:solidFill>
                            <a:schemeClr val="tx1"/>
                          </a:solidFill>
                          <a:effectLst/>
                        </a:rPr>
                        <a:t>- It  can change  the  meaning :</a:t>
                      </a:r>
                    </a:p>
                    <a:p>
                      <a:pPr marL="0" marR="0" indent="0" algn="ctr" rtl="0">
                        <a:lnSpc>
                          <a:spcPct val="107000"/>
                        </a:lnSpc>
                        <a:spcBef>
                          <a:spcPts val="0"/>
                        </a:spcBef>
                        <a:spcAft>
                          <a:spcPts val="0"/>
                        </a:spcAft>
                        <a:buFont typeface="+mj-lt"/>
                        <a:buNone/>
                      </a:pPr>
                      <a:r>
                        <a:rPr lang="en-US" sz="1800" b="0" dirty="0">
                          <a:solidFill>
                            <a:schemeClr val="tx1"/>
                          </a:solidFill>
                          <a:effectLst/>
                        </a:rPr>
                        <a:t>" Ball -  Call "</a:t>
                      </a:r>
                    </a:p>
                    <a:p>
                      <a:pPr marL="0" marR="0" indent="0" algn="ctr" rtl="0">
                        <a:lnSpc>
                          <a:spcPct val="107000"/>
                        </a:lnSpc>
                        <a:spcBef>
                          <a:spcPts val="0"/>
                        </a:spcBef>
                        <a:spcAft>
                          <a:spcPts val="0"/>
                        </a:spcAft>
                        <a:buFont typeface="+mj-lt"/>
                        <a:buNone/>
                      </a:pPr>
                      <a:r>
                        <a:rPr lang="en-US" sz="1800" b="0" dirty="0">
                          <a:solidFill>
                            <a:schemeClr val="tx1"/>
                          </a:solidFill>
                          <a:effectLst/>
                        </a:rPr>
                        <a:t>''  Car -  Cat ''</a:t>
                      </a:r>
                      <a:endParaRPr lang="en-US" sz="1800" b="0" dirty="0">
                        <a:solidFill>
                          <a:schemeClr val="tx1"/>
                        </a:solidFill>
                        <a:effectLst/>
                        <a:latin typeface="Calibri"/>
                        <a:ea typeface="Calibri"/>
                        <a:cs typeface="Arial"/>
                      </a:endParaRPr>
                    </a:p>
                  </a:txBody>
                  <a:tcPr marL="68580" marR="68580" marT="0" marB="0">
                    <a:noFill/>
                  </a:tcPr>
                </a:tc>
                <a:tc>
                  <a:txBody>
                    <a:bodyPr/>
                    <a:lstStyle/>
                    <a:p>
                      <a:pPr marL="342900" marR="0" indent="-342900" algn="just" rtl="0">
                        <a:lnSpc>
                          <a:spcPct val="107000"/>
                        </a:lnSpc>
                        <a:spcBef>
                          <a:spcPts val="0"/>
                        </a:spcBef>
                        <a:spcAft>
                          <a:spcPts val="0"/>
                        </a:spcAft>
                        <a:buFont typeface="+mj-lt"/>
                        <a:buAutoNum type="arabicPeriod"/>
                      </a:pPr>
                      <a:r>
                        <a:rPr lang="en-US" sz="1800" dirty="0">
                          <a:solidFill>
                            <a:schemeClr val="tx1"/>
                          </a:solidFill>
                          <a:effectLst/>
                          <a:latin typeface="+mn-lt"/>
                        </a:rPr>
                        <a:t>- Real  speech  sounds , realizations of  phoneme  in  speech .</a:t>
                      </a:r>
                    </a:p>
                    <a:p>
                      <a:pPr marL="342900" marR="0" indent="-342900" algn="just" rtl="0">
                        <a:lnSpc>
                          <a:spcPct val="107000"/>
                        </a:lnSpc>
                        <a:spcBef>
                          <a:spcPts val="0"/>
                        </a:spcBef>
                        <a:spcAft>
                          <a:spcPts val="0"/>
                        </a:spcAft>
                        <a:buFont typeface="+mj-lt"/>
                        <a:buAutoNum type="arabicPeriod"/>
                      </a:pPr>
                      <a:r>
                        <a:rPr lang="en-US" sz="1800" dirty="0">
                          <a:solidFill>
                            <a:schemeClr val="tx1"/>
                          </a:solidFill>
                          <a:effectLst/>
                          <a:latin typeface="+mn-lt"/>
                        </a:rPr>
                        <a:t>- The number  is  unlimited .</a:t>
                      </a:r>
                    </a:p>
                    <a:p>
                      <a:pPr marL="342900" marR="0" indent="-342900" algn="just" rtl="0">
                        <a:lnSpc>
                          <a:spcPct val="107000"/>
                        </a:lnSpc>
                        <a:spcBef>
                          <a:spcPts val="0"/>
                        </a:spcBef>
                        <a:spcAft>
                          <a:spcPts val="0"/>
                        </a:spcAft>
                        <a:buFont typeface="+mj-lt"/>
                        <a:buAutoNum type="arabicPeriod"/>
                      </a:pPr>
                      <a:r>
                        <a:rPr lang="en-US" sz="1800" dirty="0">
                          <a:solidFill>
                            <a:schemeClr val="tx1"/>
                          </a:solidFill>
                          <a:effectLst/>
                          <a:latin typeface="+mn-lt"/>
                        </a:rPr>
                        <a:t>- It  cannot  change  the  meaning . </a:t>
                      </a:r>
                      <a:endParaRPr lang="en-US" sz="1800" dirty="0">
                        <a:solidFill>
                          <a:schemeClr val="tx1"/>
                        </a:solidFill>
                        <a:effectLst/>
                        <a:latin typeface="+mn-lt"/>
                        <a:ea typeface="Calibri"/>
                        <a:cs typeface="Arial"/>
                      </a:endParaRPr>
                    </a:p>
                  </a:txBody>
                  <a:tcPr marL="68580" marR="68580" marT="0" marB="0">
                    <a:noFill/>
                  </a:tcPr>
                </a:tc>
              </a:tr>
            </a:tbl>
          </a:graphicData>
        </a:graphic>
      </p:graphicFrame>
      <p:sp>
        <p:nvSpPr>
          <p:cNvPr id="5" name="Rectangle 1"/>
          <p:cNvSpPr>
            <a:spLocks noChangeArrowheads="1"/>
          </p:cNvSpPr>
          <p:nvPr/>
        </p:nvSpPr>
        <p:spPr bwMode="auto">
          <a:xfrm>
            <a:off x="838200" y="807422"/>
            <a:ext cx="2895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336675" algn="l"/>
              </a:tabLst>
            </a:pPr>
            <a:r>
              <a:rPr kumimoji="0" lang="en-US" b="1" i="0" u="none" strike="noStrike" cap="none" normalizeH="0" baseline="0" dirty="0" smtClean="0">
                <a:ln>
                  <a:noFill/>
                </a:ln>
                <a:solidFill>
                  <a:schemeClr val="tx1"/>
                </a:solidFill>
                <a:effectLst/>
                <a:ea typeface="Calibri" pitchFamily="34" charset="0"/>
                <a:cs typeface="Times New Roman" pitchFamily="18" charset="0"/>
              </a:rPr>
              <a:t>Comparison :	</a:t>
            </a:r>
            <a:endParaRPr kumimoji="0" lang="en-US" sz="8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3667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78819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3400" y="1524000"/>
            <a:ext cx="8077200" cy="3886200"/>
          </a:xfrm>
        </p:spPr>
        <p:txBody>
          <a:bodyPr/>
          <a:lstStyle/>
          <a:p>
            <a:pPr algn="l" rtl="0"/>
            <a:r>
              <a:rPr lang="en-US" sz="2000" b="1" dirty="0"/>
              <a:t>Voiceless  Sounds</a:t>
            </a:r>
            <a:r>
              <a:rPr lang="en-US" sz="2000" dirty="0"/>
              <a:t> : are  the  sounds  that  are produced  when  the  vocal  cords  are  open , the  air can  pass  through  them  freely  and  therefore  don't  vibrate  </a:t>
            </a:r>
            <a:r>
              <a:rPr lang="en-US" sz="2000" dirty="0" smtClean="0"/>
              <a:t>./s , t, f/</a:t>
            </a:r>
            <a:endParaRPr lang="en-US" sz="2000" dirty="0"/>
          </a:p>
          <a:p>
            <a:pPr algn="l" rtl="0"/>
            <a:r>
              <a:rPr lang="en-US" sz="2000" b="1" dirty="0"/>
              <a:t>Voiced  Sounds</a:t>
            </a:r>
            <a:r>
              <a:rPr lang="en-US" sz="2000" dirty="0"/>
              <a:t> : are  the  sounds  that  are  produced  when  the  vocal  cords  are  gently  held  together, they  vibrate  as  the  air  forces  the  vocal  cords  away then  they  close  quickly  and  the  process  is  repeated  continuously </a:t>
            </a:r>
            <a:r>
              <a:rPr lang="en-US" sz="2000" dirty="0" smtClean="0"/>
              <a:t>. /z, d, v</a:t>
            </a:r>
            <a:r>
              <a:rPr lang="en-US" sz="2000" dirty="0"/>
              <a:t>/</a:t>
            </a:r>
          </a:p>
          <a:p>
            <a:pPr algn="l" rtl="0"/>
            <a:endParaRPr lang="ar-IQ" dirty="0"/>
          </a:p>
        </p:txBody>
      </p:sp>
    </p:spTree>
    <p:extLst>
      <p:ext uri="{BB962C8B-B14F-4D97-AF65-F5344CB8AC3E}">
        <p14:creationId xmlns:p14="http://schemas.microsoft.com/office/powerpoint/2010/main" val="2361294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685800"/>
            <a:ext cx="8382000" cy="5257800"/>
          </a:xfrm>
        </p:spPr>
        <p:txBody>
          <a:bodyPr>
            <a:normAutofit/>
          </a:bodyPr>
          <a:lstStyle/>
          <a:p>
            <a:pPr marL="0" indent="0" rtl="0">
              <a:buNone/>
            </a:pPr>
            <a:r>
              <a:rPr lang="en-US" dirty="0"/>
              <a:t> </a:t>
            </a:r>
          </a:p>
          <a:p>
            <a:pPr algn="l" rtl="0"/>
            <a:r>
              <a:rPr lang="en-US" b="1" dirty="0"/>
              <a:t>Letters and </a:t>
            </a:r>
            <a:r>
              <a:rPr lang="en-US" b="1" dirty="0" smtClean="0"/>
              <a:t>Sounds</a:t>
            </a:r>
          </a:p>
          <a:p>
            <a:pPr algn="l" rtl="0"/>
            <a:endParaRPr lang="en-US" dirty="0"/>
          </a:p>
          <a:p>
            <a:pPr marL="0" indent="0" algn="just" rtl="0">
              <a:buNone/>
            </a:pPr>
            <a:r>
              <a:rPr lang="en-US" dirty="0" smtClean="0"/>
              <a:t>       </a:t>
            </a:r>
            <a:r>
              <a:rPr lang="en-US" dirty="0" smtClean="0">
                <a:solidFill>
                  <a:schemeClr val="tx1"/>
                </a:solidFill>
              </a:rPr>
              <a:t> In </a:t>
            </a:r>
            <a:r>
              <a:rPr lang="en-US" dirty="0">
                <a:solidFill>
                  <a:schemeClr val="tx1"/>
                </a:solidFill>
              </a:rPr>
              <a:t>writing, words are made of letters. In speech, words are made of sounds. These must never be in mixed up. Letters are written whereas sounds are spoken. Written letters cannot make us pronounce sounds which we already do not know; they remained us of corresponding sounds. As phonetics and phonology both deal with sounds, and as English spelling and English pronunciation are two very different things, it is important that you keep in mind that we are not interested in letters here, but in sounds.</a:t>
            </a:r>
          </a:p>
          <a:p>
            <a:pPr algn="l"/>
            <a:endParaRPr lang="ar-IQ" dirty="0"/>
          </a:p>
        </p:txBody>
      </p:sp>
    </p:spTree>
    <p:extLst>
      <p:ext uri="{BB962C8B-B14F-4D97-AF65-F5344CB8AC3E}">
        <p14:creationId xmlns:p14="http://schemas.microsoft.com/office/powerpoint/2010/main" val="324132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530</TotalTime>
  <Words>1564</Words>
  <Application>Microsoft Office PowerPoint</Application>
  <PresentationFormat>عرض على الشاشة (3:4)‏</PresentationFormat>
  <Paragraphs>195</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NewsPrint</vt:lpstr>
      <vt:lpstr>Phonetics and Phonology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PRO2024</dc:creator>
  <cp:lastModifiedBy>PRO2024</cp:lastModifiedBy>
  <cp:revision>36</cp:revision>
  <dcterms:created xsi:type="dcterms:W3CDTF">2024-12-13T12:42:05Z</dcterms:created>
  <dcterms:modified xsi:type="dcterms:W3CDTF">2025-01-20T12:15:04Z</dcterms:modified>
</cp:coreProperties>
</file>