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68" r:id="rId5"/>
    <p:sldId id="269" r:id="rId6"/>
    <p:sldId id="259" r:id="rId7"/>
    <p:sldId id="260" r:id="rId8"/>
    <p:sldId id="261" r:id="rId9"/>
    <p:sldId id="266" r:id="rId10"/>
    <p:sldId id="267" r:id="rId11"/>
    <p:sldId id="265" r:id="rId12"/>
  </p:sldIdLst>
  <p:sldSz cx="14630400" cy="8229600"/>
  <p:notesSz cx="8229600" cy="14630400"/>
  <p:embeddedFontLst>
    <p:embeddedFont>
      <p:font typeface="Calibri" panose="020F0502020204030204" pitchFamily="34" charset="0"/>
      <p:regular r:id="rId14"/>
      <p:bold r:id="rId15"/>
      <p:italic r:id="rId16"/>
      <p:boldItalic r:id="rId17"/>
    </p:embeddedFont>
    <p:embeddedFont>
      <p:font typeface="Prata" panose="020B0604020202020204" charset="0"/>
      <p:regular r:id="rId18"/>
    </p:embeddedFont>
    <p:embeddedFont>
      <p:font typeface="Raleway" pitchFamily="2"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3" d="100"/>
          <a:sy n="53" d="100"/>
        </p:scale>
        <p:origin x="7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934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81140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183169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B1C1D"/>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371221" y="1106904"/>
            <a:ext cx="3994484" cy="5137485"/>
          </a:xfrm>
          <a:prstGeom prst="rect">
            <a:avLst/>
          </a:prstGeom>
        </p:spPr>
      </p:pic>
      <p:sp>
        <p:nvSpPr>
          <p:cNvPr id="3" name="Text 0"/>
          <p:cNvSpPr/>
          <p:nvPr/>
        </p:nvSpPr>
        <p:spPr>
          <a:xfrm>
            <a:off x="793790" y="2357080"/>
            <a:ext cx="5670590" cy="708779"/>
          </a:xfrm>
          <a:prstGeom prst="rect">
            <a:avLst/>
          </a:prstGeom>
          <a:noFill/>
          <a:ln/>
        </p:spPr>
        <p:txBody>
          <a:bodyPr wrap="non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Abdominal Wall (Ventral) Hernias</a:t>
            </a:r>
            <a:endParaRPr lang="en-US" sz="4450" dirty="0"/>
          </a:p>
        </p:txBody>
      </p:sp>
      <p:sp>
        <p:nvSpPr>
          <p:cNvPr id="4" name="Text 1"/>
          <p:cNvSpPr/>
          <p:nvPr/>
        </p:nvSpPr>
        <p:spPr>
          <a:xfrm>
            <a:off x="793790" y="3406021"/>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Abdominal wall hernias are common clinical condition that can affect individuals of all ages and genders. They occur when an organ or part of it protrudes through a weak spot or tear in the abdominal wall. This lecture will cover the anatomy, types, causes, clinical presentation, diagnosis, and management of abdominal wall hernias.</a:t>
            </a:r>
            <a:endParaRPr lang="en-US" sz="1750" dirty="0"/>
          </a:p>
        </p:txBody>
      </p:sp>
      <p:sp>
        <p:nvSpPr>
          <p:cNvPr id="7" name="Text 4"/>
          <p:cNvSpPr/>
          <p:nvPr/>
        </p:nvSpPr>
        <p:spPr>
          <a:xfrm>
            <a:off x="1270040" y="5475684"/>
            <a:ext cx="3580256" cy="396835"/>
          </a:xfrm>
          <a:prstGeom prst="rect">
            <a:avLst/>
          </a:prstGeom>
          <a:noFill/>
          <a:ln/>
        </p:spPr>
        <p:txBody>
          <a:bodyPr wrap="none" lIns="0" tIns="0" rIns="0" bIns="0" rtlCol="0" anchor="t"/>
          <a:lstStyle/>
          <a:p>
            <a:pPr marL="0" indent="0" algn="l">
              <a:lnSpc>
                <a:spcPts val="3100"/>
              </a:lnSpc>
              <a:buNone/>
            </a:pP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111210"/>
            <a:ext cx="8233648" cy="708779"/>
          </a:xfrm>
          <a:prstGeom prst="rect">
            <a:avLst/>
          </a:prstGeom>
          <a:noFill/>
          <a:ln/>
        </p:spPr>
        <p:txBody>
          <a:bodyPr wrap="non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Complications and Prevention :</a:t>
            </a:r>
            <a:endParaRPr lang="en-US" sz="4450" dirty="0"/>
          </a:p>
        </p:txBody>
      </p:sp>
      <p:sp>
        <p:nvSpPr>
          <p:cNvPr id="3" name="Text 1"/>
          <p:cNvSpPr/>
          <p:nvPr/>
        </p:nvSpPr>
        <p:spPr>
          <a:xfrm>
            <a:off x="793790" y="238696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E782"/>
                </a:solidFill>
                <a:latin typeface="Prata" pitchFamily="34" charset="0"/>
                <a:ea typeface="Prata" pitchFamily="34" charset="-122"/>
                <a:cs typeface="Prata" pitchFamily="34" charset="-120"/>
              </a:rPr>
              <a:t>A. Complications :</a:t>
            </a:r>
            <a:endParaRPr lang="en-US" sz="2200" dirty="0"/>
          </a:p>
        </p:txBody>
      </p:sp>
      <p:sp>
        <p:nvSpPr>
          <p:cNvPr id="4" name="Text 2"/>
          <p:cNvSpPr/>
          <p:nvPr/>
        </p:nvSpPr>
        <p:spPr>
          <a:xfrm>
            <a:off x="793790" y="2968109"/>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If left untreated, abdominal hernias can lead to serious complications including :</a:t>
            </a:r>
            <a:endParaRPr lang="en-US" sz="1750" dirty="0"/>
          </a:p>
        </p:txBody>
      </p:sp>
      <p:sp>
        <p:nvSpPr>
          <p:cNvPr id="5" name="Text 3"/>
          <p:cNvSpPr/>
          <p:nvPr/>
        </p:nvSpPr>
        <p:spPr>
          <a:xfrm>
            <a:off x="786170" y="3920728"/>
            <a:ext cx="6039878" cy="725805"/>
          </a:xfrm>
          <a:prstGeom prst="rect">
            <a:avLst/>
          </a:prstGeom>
          <a:noFill/>
          <a:ln/>
        </p:spPr>
        <p:txBody>
          <a:bodyPr wrap="square" lIns="0" tIns="0" rIns="0" bIns="0" rtlCol="0" anchor="t"/>
          <a:lstStyle/>
          <a:p>
            <a:pPr marL="342900" indent="-342900">
              <a:lnSpc>
                <a:spcPts val="2850"/>
              </a:lnSpc>
              <a:buSzPct val="100000"/>
              <a:buChar char="•"/>
            </a:pPr>
            <a:r>
              <a:rPr lang="en-US" sz="1750" b="1" dirty="0">
                <a:solidFill>
                  <a:srgbClr val="FF0000"/>
                </a:solidFill>
                <a:latin typeface="Raleway" pitchFamily="34" charset="0"/>
                <a:ea typeface="Raleway" pitchFamily="34" charset="-122"/>
                <a:cs typeface="Raleway" pitchFamily="34" charset="-120"/>
              </a:rPr>
              <a:t>1. Incarceration </a:t>
            </a:r>
            <a:r>
              <a:rPr lang="en-US" sz="1750" dirty="0">
                <a:solidFill>
                  <a:srgbClr val="CFCBBF"/>
                </a:solidFill>
                <a:latin typeface="Raleway" pitchFamily="34" charset="0"/>
                <a:ea typeface="Raleway" pitchFamily="34" charset="-122"/>
                <a:cs typeface="Raleway" pitchFamily="34" charset="-120"/>
              </a:rPr>
              <a:t>: The hernia becomes trapped and cannot be pushed back into the abdominal cavity.</a:t>
            </a:r>
            <a:endParaRPr lang="en-US" sz="1750" dirty="0"/>
          </a:p>
        </p:txBody>
      </p:sp>
      <p:sp>
        <p:nvSpPr>
          <p:cNvPr id="6" name="Text 4"/>
          <p:cNvSpPr/>
          <p:nvPr/>
        </p:nvSpPr>
        <p:spPr>
          <a:xfrm>
            <a:off x="793790" y="4703088"/>
            <a:ext cx="6244709" cy="725805"/>
          </a:xfrm>
          <a:prstGeom prst="rect">
            <a:avLst/>
          </a:prstGeom>
          <a:noFill/>
          <a:ln/>
        </p:spPr>
        <p:txBody>
          <a:bodyPr wrap="square" lIns="0" tIns="0" rIns="0" bIns="0" rtlCol="0" anchor="t"/>
          <a:lstStyle/>
          <a:p>
            <a:pPr marL="342900" indent="-342900">
              <a:lnSpc>
                <a:spcPts val="2850"/>
              </a:lnSpc>
              <a:buSzPct val="100000"/>
              <a:buChar char="•"/>
            </a:pPr>
            <a:r>
              <a:rPr lang="en-US" sz="1750" b="1" dirty="0">
                <a:solidFill>
                  <a:srgbClr val="FF0000"/>
                </a:solidFill>
                <a:latin typeface="Raleway" pitchFamily="34" charset="0"/>
                <a:ea typeface="Raleway" pitchFamily="34" charset="-122"/>
                <a:cs typeface="Raleway" pitchFamily="34" charset="-120"/>
              </a:rPr>
              <a:t>2. Strangulation</a:t>
            </a:r>
            <a:r>
              <a:rPr lang="en-US" sz="1750" dirty="0">
                <a:solidFill>
                  <a:srgbClr val="CFCBBF"/>
                </a:solidFill>
                <a:latin typeface="Raleway" pitchFamily="34" charset="0"/>
                <a:ea typeface="Raleway" pitchFamily="34" charset="-122"/>
                <a:cs typeface="Raleway" pitchFamily="34" charset="-120"/>
              </a:rPr>
              <a:t>: The blood supply to the herniated tissue is cut off leading to tissue death.</a:t>
            </a:r>
            <a:endParaRPr lang="en-US" sz="1750" dirty="0"/>
          </a:p>
        </p:txBody>
      </p:sp>
      <p:sp>
        <p:nvSpPr>
          <p:cNvPr id="7" name="Text 5"/>
          <p:cNvSpPr/>
          <p:nvPr/>
        </p:nvSpPr>
        <p:spPr>
          <a:xfrm>
            <a:off x="793790" y="5508188"/>
            <a:ext cx="6244709" cy="725805"/>
          </a:xfrm>
          <a:prstGeom prst="rect">
            <a:avLst/>
          </a:prstGeom>
          <a:noFill/>
          <a:ln/>
        </p:spPr>
        <p:txBody>
          <a:bodyPr wrap="square" lIns="0" tIns="0" rIns="0" bIns="0" rtlCol="0" anchor="t"/>
          <a:lstStyle/>
          <a:p>
            <a:pPr marL="342900" indent="-342900">
              <a:lnSpc>
                <a:spcPts val="2850"/>
              </a:lnSpc>
              <a:buSzPct val="100000"/>
              <a:buChar char="•"/>
            </a:pPr>
            <a:r>
              <a:rPr lang="en-US" sz="1750" b="1" dirty="0">
                <a:solidFill>
                  <a:srgbClr val="FF0000"/>
                </a:solidFill>
                <a:latin typeface="Raleway" pitchFamily="34" charset="0"/>
                <a:ea typeface="Raleway" pitchFamily="34" charset="-122"/>
                <a:cs typeface="Raleway" pitchFamily="34" charset="-120"/>
              </a:rPr>
              <a:t>3. Obstruction</a:t>
            </a:r>
            <a:r>
              <a:rPr lang="en-US" sz="1750" dirty="0">
                <a:solidFill>
                  <a:srgbClr val="CFCBBF"/>
                </a:solidFill>
                <a:latin typeface="Raleway" pitchFamily="34" charset="0"/>
                <a:ea typeface="Raleway" pitchFamily="34" charset="-122"/>
                <a:cs typeface="Raleway" pitchFamily="34" charset="-120"/>
              </a:rPr>
              <a:t>: Blockage of the intestinal tract  leading to abdominal pain, nausea and vomiting ( intestinal obstruction ).</a:t>
            </a:r>
            <a:endParaRPr lang="en-US" sz="1750" dirty="0"/>
          </a:p>
        </p:txBody>
      </p:sp>
      <p:sp>
        <p:nvSpPr>
          <p:cNvPr id="8" name="Text 6"/>
          <p:cNvSpPr/>
          <p:nvPr/>
        </p:nvSpPr>
        <p:spPr>
          <a:xfrm>
            <a:off x="7599521" y="238696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2E782"/>
                </a:solidFill>
                <a:latin typeface="Prata" pitchFamily="34" charset="0"/>
                <a:ea typeface="Prata" pitchFamily="34" charset="-122"/>
                <a:cs typeface="Prata" pitchFamily="34" charset="-120"/>
              </a:rPr>
              <a:t>B. Prevention :</a:t>
            </a:r>
            <a:endParaRPr lang="en-US" sz="2200" dirty="0"/>
          </a:p>
        </p:txBody>
      </p:sp>
      <p:sp>
        <p:nvSpPr>
          <p:cNvPr id="9" name="Text 7"/>
          <p:cNvSpPr/>
          <p:nvPr/>
        </p:nvSpPr>
        <p:spPr>
          <a:xfrm>
            <a:off x="7599521" y="2968109"/>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While not all hernias can be prevented, certain measures can reduce the risk :</a:t>
            </a:r>
            <a:endParaRPr lang="en-US" sz="1750" dirty="0"/>
          </a:p>
        </p:txBody>
      </p:sp>
      <p:sp>
        <p:nvSpPr>
          <p:cNvPr id="10" name="Text 8"/>
          <p:cNvSpPr/>
          <p:nvPr/>
        </p:nvSpPr>
        <p:spPr>
          <a:xfrm>
            <a:off x="7599521" y="3897987"/>
            <a:ext cx="6244709" cy="725805"/>
          </a:xfrm>
          <a:prstGeom prst="rect">
            <a:avLst/>
          </a:prstGeom>
          <a:noFill/>
          <a:ln/>
        </p:spPr>
        <p:txBody>
          <a:bodyPr wrap="square" lIns="0" tIns="0" rIns="0" bIns="0" rtlCol="0" anchor="t"/>
          <a:lstStyle/>
          <a:p>
            <a:pPr marL="342900" indent="-342900">
              <a:lnSpc>
                <a:spcPts val="2850"/>
              </a:lnSpc>
              <a:buSzPct val="100000"/>
              <a:buChar char="•"/>
            </a:pPr>
            <a:r>
              <a:rPr lang="en-US" sz="1750" b="1" dirty="0">
                <a:solidFill>
                  <a:srgbClr val="FF0000"/>
                </a:solidFill>
                <a:latin typeface="Raleway" pitchFamily="34" charset="0"/>
                <a:ea typeface="Raleway" pitchFamily="34" charset="-122"/>
                <a:cs typeface="Raleway" pitchFamily="34" charset="-120"/>
              </a:rPr>
              <a:t>1. Maintain a Healthy Weight </a:t>
            </a:r>
            <a:r>
              <a:rPr lang="en-US" sz="1750" dirty="0">
                <a:solidFill>
                  <a:srgbClr val="CFCBBF"/>
                </a:solidFill>
                <a:latin typeface="Raleway" pitchFamily="34" charset="0"/>
                <a:ea typeface="Raleway" pitchFamily="34" charset="-122"/>
                <a:cs typeface="Raleway" pitchFamily="34" charset="-120"/>
              </a:rPr>
              <a:t>: Reduce pressure on the abdominal wall.</a:t>
            </a:r>
            <a:endParaRPr lang="en-US" sz="1750" dirty="0"/>
          </a:p>
        </p:txBody>
      </p:sp>
      <p:sp>
        <p:nvSpPr>
          <p:cNvPr id="11" name="Text 9"/>
          <p:cNvSpPr/>
          <p:nvPr/>
        </p:nvSpPr>
        <p:spPr>
          <a:xfrm>
            <a:off x="7599521" y="4703088"/>
            <a:ext cx="6244709" cy="725805"/>
          </a:xfrm>
          <a:prstGeom prst="rect">
            <a:avLst/>
          </a:prstGeom>
          <a:noFill/>
          <a:ln/>
        </p:spPr>
        <p:txBody>
          <a:bodyPr wrap="square" lIns="0" tIns="0" rIns="0" bIns="0" rtlCol="0" anchor="t"/>
          <a:lstStyle/>
          <a:p>
            <a:pPr marL="342900" indent="-342900">
              <a:lnSpc>
                <a:spcPts val="2850"/>
              </a:lnSpc>
              <a:buSzPct val="100000"/>
              <a:buChar char="•"/>
            </a:pPr>
            <a:r>
              <a:rPr lang="en-US" sz="1750" b="1" dirty="0">
                <a:solidFill>
                  <a:srgbClr val="FF0000"/>
                </a:solidFill>
                <a:latin typeface="Raleway" pitchFamily="34" charset="0"/>
                <a:ea typeface="Raleway" pitchFamily="34" charset="-122"/>
                <a:cs typeface="Raleway" pitchFamily="34" charset="-120"/>
              </a:rPr>
              <a:t>2. Proper Lifting Techniques </a:t>
            </a:r>
            <a:r>
              <a:rPr lang="en-US" sz="1750" dirty="0">
                <a:solidFill>
                  <a:srgbClr val="CFCBBF"/>
                </a:solidFill>
                <a:latin typeface="Raleway" pitchFamily="34" charset="0"/>
                <a:ea typeface="Raleway" pitchFamily="34" charset="-122"/>
                <a:cs typeface="Raleway" pitchFamily="34" charset="-120"/>
              </a:rPr>
              <a:t>: Avoid straining the abdominal muscles.</a:t>
            </a:r>
            <a:endParaRPr lang="en-US" sz="1750" dirty="0"/>
          </a:p>
        </p:txBody>
      </p:sp>
      <p:sp>
        <p:nvSpPr>
          <p:cNvPr id="12" name="Text 10"/>
          <p:cNvSpPr/>
          <p:nvPr/>
        </p:nvSpPr>
        <p:spPr>
          <a:xfrm>
            <a:off x="7599521" y="5508188"/>
            <a:ext cx="6244709" cy="725805"/>
          </a:xfrm>
          <a:prstGeom prst="rect">
            <a:avLst/>
          </a:prstGeom>
          <a:noFill/>
          <a:ln/>
        </p:spPr>
        <p:txBody>
          <a:bodyPr wrap="square" lIns="0" tIns="0" rIns="0" bIns="0" rtlCol="0" anchor="t"/>
          <a:lstStyle/>
          <a:p>
            <a:pPr marL="342900" indent="-342900">
              <a:lnSpc>
                <a:spcPts val="2850"/>
              </a:lnSpc>
              <a:buSzPct val="100000"/>
              <a:buChar char="•"/>
            </a:pPr>
            <a:r>
              <a:rPr lang="en-US" sz="1750" b="1" dirty="0">
                <a:solidFill>
                  <a:srgbClr val="FF0000"/>
                </a:solidFill>
                <a:latin typeface="Raleway" pitchFamily="34" charset="0"/>
                <a:ea typeface="Raleway" pitchFamily="34" charset="-122"/>
                <a:cs typeface="Raleway" pitchFamily="34" charset="-120"/>
              </a:rPr>
              <a:t>3. Treat Chronic Cough </a:t>
            </a:r>
            <a:r>
              <a:rPr lang="en-US" sz="1750" dirty="0">
                <a:solidFill>
                  <a:srgbClr val="CFCBBF"/>
                </a:solidFill>
                <a:latin typeface="Raleway" pitchFamily="34" charset="0"/>
                <a:ea typeface="Raleway" pitchFamily="34" charset="-122"/>
                <a:cs typeface="Raleway" pitchFamily="34" charset="-120"/>
              </a:rPr>
              <a:t>: Address underlying conditions like asthma or smoking.</a:t>
            </a:r>
            <a:endParaRPr lang="en-US" sz="1750" dirty="0"/>
          </a:p>
        </p:txBody>
      </p:sp>
      <p:sp>
        <p:nvSpPr>
          <p:cNvPr id="13" name="Text 11"/>
          <p:cNvSpPr/>
          <p:nvPr/>
        </p:nvSpPr>
        <p:spPr>
          <a:xfrm>
            <a:off x="7599521" y="6313289"/>
            <a:ext cx="6244709" cy="725805"/>
          </a:xfrm>
          <a:prstGeom prst="rect">
            <a:avLst/>
          </a:prstGeom>
          <a:noFill/>
          <a:ln/>
        </p:spPr>
        <p:txBody>
          <a:bodyPr wrap="square" lIns="0" tIns="0" rIns="0" bIns="0" rtlCol="0" anchor="t"/>
          <a:lstStyle/>
          <a:p>
            <a:pPr marL="342900" indent="-342900">
              <a:lnSpc>
                <a:spcPts val="2850"/>
              </a:lnSpc>
              <a:buSzPct val="100000"/>
              <a:buChar char="•"/>
            </a:pPr>
            <a:r>
              <a:rPr lang="en-US" sz="1750" b="1" dirty="0">
                <a:solidFill>
                  <a:srgbClr val="FF0000"/>
                </a:solidFill>
                <a:latin typeface="Raleway" pitchFamily="34" charset="0"/>
                <a:ea typeface="Raleway" pitchFamily="34" charset="-122"/>
                <a:cs typeface="Raleway" pitchFamily="34" charset="-120"/>
              </a:rPr>
              <a:t>4. Strengthen Abdominal Muscles </a:t>
            </a:r>
            <a:r>
              <a:rPr lang="en-US" sz="1750" dirty="0">
                <a:solidFill>
                  <a:srgbClr val="CFCBBF"/>
                </a:solidFill>
                <a:latin typeface="Raleway" pitchFamily="34" charset="0"/>
                <a:ea typeface="Raleway" pitchFamily="34" charset="-122"/>
                <a:cs typeface="Raleway" pitchFamily="34" charset="-120"/>
              </a:rPr>
              <a:t>: Regular exercise can help maintain muscle tone..</a:t>
            </a:r>
            <a:endParaRPr lang="en-US" sz="1750" dirty="0"/>
          </a:p>
        </p:txBody>
      </p:sp>
      <p:sp>
        <p:nvSpPr>
          <p:cNvPr id="14" name="Rounded Rectangle 13"/>
          <p:cNvSpPr/>
          <p:nvPr/>
        </p:nvSpPr>
        <p:spPr>
          <a:xfrm>
            <a:off x="12771783" y="7663070"/>
            <a:ext cx="1858617" cy="447261"/>
          </a:xfrm>
          <a:prstGeom prst="roundRect">
            <a:avLst/>
          </a:prstGeom>
          <a:solidFill>
            <a:srgbClr val="1B1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06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4497586"/>
            <a:ext cx="5670590" cy="708779"/>
          </a:xfrm>
          <a:prstGeom prst="rect">
            <a:avLst/>
          </a:prstGeom>
          <a:noFill/>
          <a:ln/>
        </p:spPr>
        <p:txBody>
          <a:bodyPr wrap="non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References</a:t>
            </a:r>
            <a:endParaRPr lang="en-US" sz="4450" dirty="0"/>
          </a:p>
        </p:txBody>
      </p:sp>
      <p:sp>
        <p:nvSpPr>
          <p:cNvPr id="4" name="Shape 1"/>
          <p:cNvSpPr/>
          <p:nvPr/>
        </p:nvSpPr>
        <p:spPr>
          <a:xfrm>
            <a:off x="793790" y="5801678"/>
            <a:ext cx="510302" cy="510302"/>
          </a:xfrm>
          <a:prstGeom prst="roundRect">
            <a:avLst>
              <a:gd name="adj" fmla="val 6667"/>
            </a:avLst>
          </a:prstGeom>
          <a:solidFill>
            <a:srgbClr val="3A3B3C"/>
          </a:solidFill>
          <a:ln/>
        </p:spPr>
      </p:sp>
      <p:sp>
        <p:nvSpPr>
          <p:cNvPr id="5" name="Text 2"/>
          <p:cNvSpPr/>
          <p:nvPr/>
        </p:nvSpPr>
        <p:spPr>
          <a:xfrm>
            <a:off x="990243" y="5886688"/>
            <a:ext cx="117396" cy="340281"/>
          </a:xfrm>
          <a:prstGeom prst="rect">
            <a:avLst/>
          </a:prstGeom>
          <a:noFill/>
          <a:ln/>
        </p:spPr>
        <p:txBody>
          <a:bodyPr wrap="none" lIns="0" tIns="0" rIns="0" bIns="0" rtlCol="0" anchor="t"/>
          <a:lstStyle/>
          <a:p>
            <a:pPr marL="0" indent="0" algn="ctr">
              <a:lnSpc>
                <a:spcPts val="2650"/>
              </a:lnSpc>
              <a:buNone/>
            </a:pPr>
            <a:r>
              <a:rPr lang="en-US" sz="2650" dirty="0">
                <a:solidFill>
                  <a:srgbClr val="CFCBBF"/>
                </a:solidFill>
                <a:latin typeface="Prata" pitchFamily="34" charset="0"/>
                <a:ea typeface="Prata" pitchFamily="34" charset="-122"/>
                <a:cs typeface="Prata" pitchFamily="34" charset="-120"/>
              </a:rPr>
              <a:t>1</a:t>
            </a:r>
            <a:endParaRPr lang="en-US" sz="2650" dirty="0"/>
          </a:p>
        </p:txBody>
      </p:sp>
      <p:sp>
        <p:nvSpPr>
          <p:cNvPr id="6" name="Text 3"/>
          <p:cNvSpPr/>
          <p:nvPr/>
        </p:nvSpPr>
        <p:spPr>
          <a:xfrm>
            <a:off x="1530906" y="5801678"/>
            <a:ext cx="3459242" cy="708660"/>
          </a:xfrm>
          <a:prstGeom prst="rect">
            <a:avLst/>
          </a:prstGeom>
          <a:noFill/>
          <a:ln/>
        </p:spPr>
        <p:txBody>
          <a:bodyPr wrap="squar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Schwartz's Principles of Surgery</a:t>
            </a:r>
            <a:endParaRPr lang="en-US" sz="2200" dirty="0"/>
          </a:p>
        </p:txBody>
      </p:sp>
      <p:sp>
        <p:nvSpPr>
          <p:cNvPr id="7" name="Shape 4"/>
          <p:cNvSpPr/>
          <p:nvPr/>
        </p:nvSpPr>
        <p:spPr>
          <a:xfrm>
            <a:off x="5216962" y="5801678"/>
            <a:ext cx="510302" cy="510302"/>
          </a:xfrm>
          <a:prstGeom prst="roundRect">
            <a:avLst>
              <a:gd name="adj" fmla="val 6667"/>
            </a:avLst>
          </a:prstGeom>
          <a:solidFill>
            <a:srgbClr val="3A3B3C"/>
          </a:solidFill>
          <a:ln/>
        </p:spPr>
      </p:sp>
      <p:sp>
        <p:nvSpPr>
          <p:cNvPr id="8" name="Text 5"/>
          <p:cNvSpPr/>
          <p:nvPr/>
        </p:nvSpPr>
        <p:spPr>
          <a:xfrm>
            <a:off x="5367814" y="5886688"/>
            <a:ext cx="208598" cy="340281"/>
          </a:xfrm>
          <a:prstGeom prst="rect">
            <a:avLst/>
          </a:prstGeom>
          <a:noFill/>
          <a:ln/>
        </p:spPr>
        <p:txBody>
          <a:bodyPr wrap="none" lIns="0" tIns="0" rIns="0" bIns="0" rtlCol="0" anchor="t"/>
          <a:lstStyle/>
          <a:p>
            <a:pPr marL="0" indent="0" algn="ctr">
              <a:lnSpc>
                <a:spcPts val="2650"/>
              </a:lnSpc>
              <a:buNone/>
            </a:pPr>
            <a:r>
              <a:rPr lang="en-US" sz="2650" dirty="0">
                <a:solidFill>
                  <a:srgbClr val="CFCBBF"/>
                </a:solidFill>
                <a:latin typeface="Prata" pitchFamily="34" charset="0"/>
                <a:ea typeface="Prata" pitchFamily="34" charset="-122"/>
                <a:cs typeface="Prata" pitchFamily="34" charset="-120"/>
              </a:rPr>
              <a:t>2</a:t>
            </a:r>
            <a:endParaRPr lang="en-US" sz="2650" dirty="0"/>
          </a:p>
        </p:txBody>
      </p:sp>
      <p:sp>
        <p:nvSpPr>
          <p:cNvPr id="9" name="Text 6"/>
          <p:cNvSpPr/>
          <p:nvPr/>
        </p:nvSpPr>
        <p:spPr>
          <a:xfrm>
            <a:off x="5954078" y="5801678"/>
            <a:ext cx="3459242" cy="708660"/>
          </a:xfrm>
          <a:prstGeom prst="rect">
            <a:avLst/>
          </a:prstGeom>
          <a:noFill/>
          <a:ln/>
        </p:spPr>
        <p:txBody>
          <a:bodyPr wrap="squar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Sabiston Textbook of Surgery</a:t>
            </a:r>
            <a:endParaRPr lang="en-US" sz="2200" dirty="0"/>
          </a:p>
        </p:txBody>
      </p:sp>
      <p:sp>
        <p:nvSpPr>
          <p:cNvPr id="10" name="Shape 7"/>
          <p:cNvSpPr/>
          <p:nvPr/>
        </p:nvSpPr>
        <p:spPr>
          <a:xfrm>
            <a:off x="9640133" y="5801678"/>
            <a:ext cx="510302" cy="510302"/>
          </a:xfrm>
          <a:prstGeom prst="roundRect">
            <a:avLst>
              <a:gd name="adj" fmla="val 6667"/>
            </a:avLst>
          </a:prstGeom>
          <a:solidFill>
            <a:srgbClr val="3A3B3C"/>
          </a:solidFill>
          <a:ln/>
        </p:spPr>
      </p:sp>
      <p:sp>
        <p:nvSpPr>
          <p:cNvPr id="11" name="Text 8"/>
          <p:cNvSpPr/>
          <p:nvPr/>
        </p:nvSpPr>
        <p:spPr>
          <a:xfrm>
            <a:off x="9789795" y="5886688"/>
            <a:ext cx="210979" cy="340281"/>
          </a:xfrm>
          <a:prstGeom prst="rect">
            <a:avLst/>
          </a:prstGeom>
          <a:noFill/>
          <a:ln/>
        </p:spPr>
        <p:txBody>
          <a:bodyPr wrap="none" lIns="0" tIns="0" rIns="0" bIns="0" rtlCol="0" anchor="t"/>
          <a:lstStyle/>
          <a:p>
            <a:pPr marL="0" indent="0" algn="ctr">
              <a:lnSpc>
                <a:spcPts val="2650"/>
              </a:lnSpc>
              <a:buNone/>
            </a:pPr>
            <a:r>
              <a:rPr lang="en-US" sz="2650" dirty="0">
                <a:solidFill>
                  <a:srgbClr val="CFCBBF"/>
                </a:solidFill>
                <a:latin typeface="Prata" pitchFamily="34" charset="0"/>
                <a:ea typeface="Prata" pitchFamily="34" charset="-122"/>
                <a:cs typeface="Prata" pitchFamily="34" charset="-120"/>
              </a:rPr>
              <a:t>3</a:t>
            </a:r>
            <a:endParaRPr lang="en-US" sz="2650" dirty="0"/>
          </a:p>
        </p:txBody>
      </p:sp>
      <p:sp>
        <p:nvSpPr>
          <p:cNvPr id="12" name="Text 9"/>
          <p:cNvSpPr/>
          <p:nvPr/>
        </p:nvSpPr>
        <p:spPr>
          <a:xfrm>
            <a:off x="10377249" y="5801678"/>
            <a:ext cx="3459242" cy="708660"/>
          </a:xfrm>
          <a:prstGeom prst="rect">
            <a:avLst/>
          </a:prstGeom>
          <a:noFill/>
          <a:ln/>
        </p:spPr>
        <p:txBody>
          <a:bodyPr wrap="squar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UpToDate: Abdominal Hernias</a:t>
            </a:r>
            <a:endParaRPr lang="en-US" sz="2200" dirty="0"/>
          </a:p>
        </p:txBody>
      </p:sp>
      <p:sp>
        <p:nvSpPr>
          <p:cNvPr id="13" name="Rounded Rectangle 12"/>
          <p:cNvSpPr/>
          <p:nvPr/>
        </p:nvSpPr>
        <p:spPr>
          <a:xfrm>
            <a:off x="12771783" y="7663070"/>
            <a:ext cx="1858617" cy="447261"/>
          </a:xfrm>
          <a:prstGeom prst="roundRect">
            <a:avLst/>
          </a:prstGeom>
          <a:solidFill>
            <a:srgbClr val="1B1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899404"/>
            <a:ext cx="8634532" cy="708779"/>
          </a:xfrm>
          <a:prstGeom prst="rect">
            <a:avLst/>
          </a:prstGeom>
          <a:noFill/>
          <a:ln/>
        </p:spPr>
        <p:txBody>
          <a:bodyPr wrap="non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Anatomy of the Abdominal Wall  :</a:t>
            </a:r>
            <a:endParaRPr lang="en-US" sz="4450" dirty="0"/>
          </a:p>
        </p:txBody>
      </p:sp>
      <p:sp>
        <p:nvSpPr>
          <p:cNvPr id="3" name="Text 1"/>
          <p:cNvSpPr/>
          <p:nvPr/>
        </p:nvSpPr>
        <p:spPr>
          <a:xfrm>
            <a:off x="793790" y="3175159"/>
            <a:ext cx="4000381" cy="354330"/>
          </a:xfrm>
          <a:prstGeom prst="rect">
            <a:avLst/>
          </a:prstGeom>
          <a:noFill/>
          <a:ln/>
        </p:spPr>
        <p:txBody>
          <a:bodyPr wrap="none" lIns="0" tIns="0" rIns="0" bIns="0" rtlCol="0" anchor="t"/>
          <a:lstStyle/>
          <a:p>
            <a:pPr marL="0" indent="0">
              <a:lnSpc>
                <a:spcPts val="2750"/>
              </a:lnSpc>
              <a:buNone/>
            </a:pPr>
            <a:r>
              <a:rPr lang="en-US" sz="2200" dirty="0">
                <a:solidFill>
                  <a:srgbClr val="F2E782"/>
                </a:solidFill>
                <a:latin typeface="Prata" pitchFamily="34" charset="0"/>
                <a:ea typeface="Prata" pitchFamily="34" charset="-122"/>
                <a:cs typeface="Prata" pitchFamily="34" charset="-120"/>
              </a:rPr>
              <a:t>Layers of the Abdominal Wall</a:t>
            </a:r>
            <a:endParaRPr lang="en-US" sz="2200" dirty="0"/>
          </a:p>
        </p:txBody>
      </p:sp>
      <p:sp>
        <p:nvSpPr>
          <p:cNvPr id="4" name="Text 2"/>
          <p:cNvSpPr/>
          <p:nvPr/>
        </p:nvSpPr>
        <p:spPr>
          <a:xfrm>
            <a:off x="793790" y="3756303"/>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CFCBBF"/>
                </a:solidFill>
                <a:latin typeface="Raleway" pitchFamily="34" charset="0"/>
                <a:ea typeface="Raleway" pitchFamily="34" charset="-122"/>
                <a:cs typeface="Raleway" pitchFamily="34" charset="-120"/>
              </a:rPr>
              <a:t>Skin</a:t>
            </a:r>
            <a:endParaRPr lang="en-US" sz="1750" dirty="0"/>
          </a:p>
        </p:txBody>
      </p:sp>
      <p:sp>
        <p:nvSpPr>
          <p:cNvPr id="5" name="Text 3"/>
          <p:cNvSpPr/>
          <p:nvPr/>
        </p:nvSpPr>
        <p:spPr>
          <a:xfrm>
            <a:off x="793790" y="4198501"/>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CFCBBF"/>
                </a:solidFill>
                <a:latin typeface="Raleway" pitchFamily="34" charset="0"/>
                <a:ea typeface="Raleway" pitchFamily="34" charset="-122"/>
                <a:cs typeface="Raleway" pitchFamily="34" charset="-120"/>
              </a:rPr>
              <a:t>Subcutaneous fat</a:t>
            </a:r>
            <a:endParaRPr lang="en-US" sz="1750" dirty="0"/>
          </a:p>
        </p:txBody>
      </p:sp>
      <p:sp>
        <p:nvSpPr>
          <p:cNvPr id="6" name="Text 4"/>
          <p:cNvSpPr/>
          <p:nvPr/>
        </p:nvSpPr>
        <p:spPr>
          <a:xfrm>
            <a:off x="793790" y="4640699"/>
            <a:ext cx="6244709" cy="725805"/>
          </a:xfrm>
          <a:prstGeom prst="rect">
            <a:avLst/>
          </a:prstGeom>
          <a:noFill/>
          <a:ln/>
        </p:spPr>
        <p:txBody>
          <a:bodyPr wrap="square" lIns="0" tIns="0" rIns="0" bIns="0" rtlCol="0" anchor="t"/>
          <a:lstStyle/>
          <a:p>
            <a:pPr marL="342900" indent="-342900">
              <a:lnSpc>
                <a:spcPts val="2850"/>
              </a:lnSpc>
              <a:buSzPct val="100000"/>
              <a:buChar char="•"/>
            </a:pPr>
            <a:r>
              <a:rPr lang="en-US" sz="1750" dirty="0">
                <a:solidFill>
                  <a:srgbClr val="CFCBBF"/>
                </a:solidFill>
                <a:latin typeface="Raleway" pitchFamily="34" charset="0"/>
                <a:ea typeface="Raleway" pitchFamily="34" charset="-122"/>
                <a:cs typeface="Raleway" pitchFamily="34" charset="-120"/>
              </a:rPr>
              <a:t>Muscles (rectus abdominis, external and internal obliques, transversus abdominis)</a:t>
            </a:r>
            <a:endParaRPr lang="en-US" sz="1750" dirty="0"/>
          </a:p>
        </p:txBody>
      </p:sp>
      <p:sp>
        <p:nvSpPr>
          <p:cNvPr id="7" name="Text 5"/>
          <p:cNvSpPr/>
          <p:nvPr/>
        </p:nvSpPr>
        <p:spPr>
          <a:xfrm>
            <a:off x="793790" y="5445800"/>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CFCBBF"/>
                </a:solidFill>
                <a:latin typeface="Raleway" pitchFamily="34" charset="0"/>
                <a:ea typeface="Raleway" pitchFamily="34" charset="-122"/>
                <a:cs typeface="Raleway" pitchFamily="34" charset="-120"/>
              </a:rPr>
              <a:t>Fascia</a:t>
            </a:r>
            <a:endParaRPr lang="en-US" sz="1750" dirty="0"/>
          </a:p>
        </p:txBody>
      </p:sp>
      <p:sp>
        <p:nvSpPr>
          <p:cNvPr id="8" name="Text 6"/>
          <p:cNvSpPr/>
          <p:nvPr/>
        </p:nvSpPr>
        <p:spPr>
          <a:xfrm>
            <a:off x="793790" y="5887998"/>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dirty="0">
                <a:solidFill>
                  <a:srgbClr val="CFCBBF"/>
                </a:solidFill>
                <a:latin typeface="Raleway" pitchFamily="34" charset="0"/>
                <a:ea typeface="Raleway" pitchFamily="34" charset="-122"/>
                <a:cs typeface="Raleway" pitchFamily="34" charset="-120"/>
              </a:rPr>
              <a:t>Peritoneum</a:t>
            </a:r>
            <a:endParaRPr lang="en-US" sz="1750" dirty="0"/>
          </a:p>
        </p:txBody>
      </p:sp>
      <p:sp>
        <p:nvSpPr>
          <p:cNvPr id="9" name="Text 7"/>
          <p:cNvSpPr/>
          <p:nvPr/>
        </p:nvSpPr>
        <p:spPr>
          <a:xfrm>
            <a:off x="7599521" y="3152418"/>
            <a:ext cx="6244709" cy="2177415"/>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The abdominal wall is composed of several layers  including the skin, subcutaneous fat, muscles (rectus abdominis, external and internal obliques, transversus abdominis), fascia, and peritoneum. The integrity of these layers is important in maintaining the abdominal contents in its place within the cavity.</a:t>
            </a:r>
            <a:endParaRPr lang="en-US" sz="1750" dirty="0"/>
          </a:p>
        </p:txBody>
      </p:sp>
      <p:sp>
        <p:nvSpPr>
          <p:cNvPr id="11" name="Text 13"/>
          <p:cNvSpPr/>
          <p:nvPr/>
        </p:nvSpPr>
        <p:spPr>
          <a:xfrm>
            <a:off x="7599521" y="6171545"/>
            <a:ext cx="6856214" cy="689610"/>
          </a:xfrm>
          <a:prstGeom prst="rect">
            <a:avLst/>
          </a:prstGeom>
          <a:noFill/>
          <a:ln/>
        </p:spPr>
        <p:txBody>
          <a:bodyPr wrap="square" lIns="0" tIns="0" rIns="0" bIns="0" rtlCol="0" anchor="t"/>
          <a:lstStyle/>
          <a:p>
            <a:pPr marL="0" indent="0">
              <a:lnSpc>
                <a:spcPts val="2700"/>
              </a:lnSpc>
              <a:buNone/>
            </a:pPr>
            <a:endParaRPr lang="en-US" sz="1650" dirty="0"/>
          </a:p>
        </p:txBody>
      </p:sp>
      <p:sp>
        <p:nvSpPr>
          <p:cNvPr id="12" name="Rounded Rectangle 11"/>
          <p:cNvSpPr/>
          <p:nvPr/>
        </p:nvSpPr>
        <p:spPr>
          <a:xfrm>
            <a:off x="12771783" y="7663070"/>
            <a:ext cx="1858617" cy="447261"/>
          </a:xfrm>
          <a:prstGeom prst="roundRect">
            <a:avLst/>
          </a:prstGeom>
          <a:solidFill>
            <a:srgbClr val="1B1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736759"/>
            <a:ext cx="7750016" cy="708779"/>
          </a:xfrm>
          <a:prstGeom prst="rect">
            <a:avLst/>
          </a:prstGeom>
          <a:noFill/>
          <a:ln/>
        </p:spPr>
        <p:txBody>
          <a:bodyPr wrap="non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Types of Abdominal Wall Hernias :</a:t>
            </a:r>
            <a:endParaRPr lang="en-US" sz="4450" dirty="0"/>
          </a:p>
        </p:txBody>
      </p:sp>
      <p:sp>
        <p:nvSpPr>
          <p:cNvPr id="3" name="Shape 1"/>
          <p:cNvSpPr/>
          <p:nvPr/>
        </p:nvSpPr>
        <p:spPr>
          <a:xfrm>
            <a:off x="793790" y="2154317"/>
            <a:ext cx="510302" cy="510302"/>
          </a:xfrm>
          <a:prstGeom prst="roundRect">
            <a:avLst>
              <a:gd name="adj" fmla="val 6667"/>
            </a:avLst>
          </a:prstGeom>
          <a:solidFill>
            <a:srgbClr val="3A3B3C"/>
          </a:solidFill>
          <a:ln/>
        </p:spPr>
      </p:sp>
      <p:sp>
        <p:nvSpPr>
          <p:cNvPr id="4" name="Text 2"/>
          <p:cNvSpPr/>
          <p:nvPr/>
        </p:nvSpPr>
        <p:spPr>
          <a:xfrm>
            <a:off x="990243" y="2239328"/>
            <a:ext cx="117396" cy="340281"/>
          </a:xfrm>
          <a:prstGeom prst="rect">
            <a:avLst/>
          </a:prstGeom>
          <a:noFill/>
          <a:ln/>
        </p:spPr>
        <p:txBody>
          <a:bodyPr wrap="none" lIns="0" tIns="0" rIns="0" bIns="0" rtlCol="0" anchor="t"/>
          <a:lstStyle/>
          <a:p>
            <a:pPr marL="0" indent="0" algn="ctr">
              <a:lnSpc>
                <a:spcPts val="2650"/>
              </a:lnSpc>
              <a:buNone/>
            </a:pPr>
            <a:r>
              <a:rPr lang="en-US" sz="2650" dirty="0">
                <a:solidFill>
                  <a:srgbClr val="CFCBBF"/>
                </a:solidFill>
                <a:latin typeface="Prata" pitchFamily="34" charset="0"/>
                <a:ea typeface="Prata" pitchFamily="34" charset="-122"/>
                <a:cs typeface="Prata" pitchFamily="34" charset="-120"/>
              </a:rPr>
              <a:t>1.</a:t>
            </a:r>
            <a:endParaRPr lang="en-US" sz="2650" dirty="0"/>
          </a:p>
        </p:txBody>
      </p:sp>
      <p:sp>
        <p:nvSpPr>
          <p:cNvPr id="5" name="Text 3"/>
          <p:cNvSpPr/>
          <p:nvPr/>
        </p:nvSpPr>
        <p:spPr>
          <a:xfrm>
            <a:off x="1530906" y="2154317"/>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FF0000"/>
                </a:solidFill>
                <a:latin typeface="Prata" pitchFamily="34" charset="0"/>
                <a:ea typeface="Prata" pitchFamily="34" charset="-122"/>
                <a:cs typeface="Prata" pitchFamily="34" charset="-120"/>
              </a:rPr>
              <a:t>Inguinal Hernia</a:t>
            </a:r>
            <a:endParaRPr lang="en-US" sz="2200" b="1" dirty="0">
              <a:solidFill>
                <a:srgbClr val="FF0000"/>
              </a:solidFill>
            </a:endParaRPr>
          </a:p>
        </p:txBody>
      </p:sp>
      <p:sp>
        <p:nvSpPr>
          <p:cNvPr id="6" name="Text 4"/>
          <p:cNvSpPr/>
          <p:nvPr/>
        </p:nvSpPr>
        <p:spPr>
          <a:xfrm>
            <a:off x="1530906" y="2644735"/>
            <a:ext cx="3459242" cy="1451610"/>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The most common type, occurring in the groin area. It can be further divided into direct, indirect and </a:t>
            </a:r>
            <a:r>
              <a:rPr lang="en-US" sz="1750" dirty="0" err="1">
                <a:solidFill>
                  <a:srgbClr val="CFCBBF"/>
                </a:solidFill>
                <a:latin typeface="Raleway" pitchFamily="34" charset="0"/>
                <a:ea typeface="Raleway" pitchFamily="34" charset="-122"/>
                <a:cs typeface="Raleway" pitchFamily="34" charset="-120"/>
              </a:rPr>
              <a:t>mutal</a:t>
            </a:r>
            <a:r>
              <a:rPr lang="en-US" sz="1750" dirty="0">
                <a:solidFill>
                  <a:srgbClr val="CFCBBF"/>
                </a:solidFill>
                <a:latin typeface="Raleway" pitchFamily="34" charset="0"/>
                <a:ea typeface="Raleway" pitchFamily="34" charset="-122"/>
                <a:cs typeface="Raleway" pitchFamily="34" charset="-120"/>
              </a:rPr>
              <a:t> (</a:t>
            </a:r>
            <a:r>
              <a:rPr lang="en-US" sz="1750" dirty="0" err="1">
                <a:solidFill>
                  <a:srgbClr val="CFCBBF"/>
                </a:solidFill>
                <a:latin typeface="Raleway" pitchFamily="34" charset="0"/>
                <a:ea typeface="Raleway" pitchFamily="34" charset="-122"/>
                <a:cs typeface="Raleway" pitchFamily="34" charset="-120"/>
              </a:rPr>
              <a:t>pantalon</a:t>
            </a:r>
            <a:r>
              <a:rPr lang="en-US" sz="1750" dirty="0">
                <a:solidFill>
                  <a:srgbClr val="CFCBBF"/>
                </a:solidFill>
                <a:latin typeface="Raleway" pitchFamily="34" charset="0"/>
                <a:ea typeface="Raleway" pitchFamily="34" charset="-122"/>
                <a:cs typeface="Raleway" pitchFamily="34" charset="-120"/>
              </a:rPr>
              <a:t>) inguinal hernias.</a:t>
            </a:r>
            <a:endParaRPr lang="en-US" sz="1750" dirty="0"/>
          </a:p>
        </p:txBody>
      </p:sp>
      <p:sp>
        <p:nvSpPr>
          <p:cNvPr id="7" name="Shape 5"/>
          <p:cNvSpPr/>
          <p:nvPr/>
        </p:nvSpPr>
        <p:spPr>
          <a:xfrm>
            <a:off x="5216962" y="2154317"/>
            <a:ext cx="510302" cy="510302"/>
          </a:xfrm>
          <a:prstGeom prst="roundRect">
            <a:avLst>
              <a:gd name="adj" fmla="val 6667"/>
            </a:avLst>
          </a:prstGeom>
          <a:solidFill>
            <a:srgbClr val="3A3B3C"/>
          </a:solidFill>
          <a:ln/>
        </p:spPr>
      </p:sp>
      <p:sp>
        <p:nvSpPr>
          <p:cNvPr id="8" name="Text 6"/>
          <p:cNvSpPr/>
          <p:nvPr/>
        </p:nvSpPr>
        <p:spPr>
          <a:xfrm>
            <a:off x="5367814" y="2239328"/>
            <a:ext cx="208598" cy="340281"/>
          </a:xfrm>
          <a:prstGeom prst="rect">
            <a:avLst/>
          </a:prstGeom>
          <a:noFill/>
          <a:ln/>
        </p:spPr>
        <p:txBody>
          <a:bodyPr wrap="none" lIns="0" tIns="0" rIns="0" bIns="0" rtlCol="0" anchor="t"/>
          <a:lstStyle/>
          <a:p>
            <a:pPr marL="0" indent="0" algn="ctr">
              <a:lnSpc>
                <a:spcPts val="2650"/>
              </a:lnSpc>
              <a:buNone/>
            </a:pPr>
            <a:r>
              <a:rPr lang="en-US" sz="2650" dirty="0">
                <a:solidFill>
                  <a:srgbClr val="CFCBBF"/>
                </a:solidFill>
                <a:latin typeface="Prata" pitchFamily="34" charset="0"/>
                <a:ea typeface="Prata" pitchFamily="34" charset="-122"/>
                <a:cs typeface="Prata" pitchFamily="34" charset="-120"/>
              </a:rPr>
              <a:t>2.</a:t>
            </a:r>
            <a:endParaRPr lang="en-US" sz="2650" dirty="0"/>
          </a:p>
        </p:txBody>
      </p:sp>
      <p:sp>
        <p:nvSpPr>
          <p:cNvPr id="9" name="Text 7"/>
          <p:cNvSpPr/>
          <p:nvPr/>
        </p:nvSpPr>
        <p:spPr>
          <a:xfrm>
            <a:off x="5954078" y="2154317"/>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FF0000"/>
                </a:solidFill>
                <a:latin typeface="Prata" pitchFamily="34" charset="0"/>
                <a:ea typeface="Prata" pitchFamily="34" charset="-122"/>
                <a:cs typeface="Prata" pitchFamily="34" charset="-120"/>
              </a:rPr>
              <a:t>Femoral Hernia</a:t>
            </a:r>
            <a:endParaRPr lang="en-US" sz="2200" b="1" dirty="0">
              <a:solidFill>
                <a:srgbClr val="FF0000"/>
              </a:solidFill>
            </a:endParaRPr>
          </a:p>
        </p:txBody>
      </p:sp>
      <p:sp>
        <p:nvSpPr>
          <p:cNvPr id="10" name="Text 8"/>
          <p:cNvSpPr/>
          <p:nvPr/>
        </p:nvSpPr>
        <p:spPr>
          <a:xfrm>
            <a:off x="5954078" y="2644735"/>
            <a:ext cx="3459242" cy="1088708"/>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Occurs just below the inguinal ligament, more common in women.</a:t>
            </a:r>
            <a:endParaRPr lang="en-US" sz="1750" dirty="0"/>
          </a:p>
        </p:txBody>
      </p:sp>
      <p:sp>
        <p:nvSpPr>
          <p:cNvPr id="11" name="Shape 9"/>
          <p:cNvSpPr/>
          <p:nvPr/>
        </p:nvSpPr>
        <p:spPr>
          <a:xfrm>
            <a:off x="9640133" y="2154317"/>
            <a:ext cx="510302" cy="510302"/>
          </a:xfrm>
          <a:prstGeom prst="roundRect">
            <a:avLst>
              <a:gd name="adj" fmla="val 6667"/>
            </a:avLst>
          </a:prstGeom>
          <a:solidFill>
            <a:srgbClr val="3A3B3C"/>
          </a:solidFill>
          <a:ln/>
        </p:spPr>
      </p:sp>
      <p:sp>
        <p:nvSpPr>
          <p:cNvPr id="12" name="Text 10"/>
          <p:cNvSpPr/>
          <p:nvPr/>
        </p:nvSpPr>
        <p:spPr>
          <a:xfrm>
            <a:off x="9789795" y="2239328"/>
            <a:ext cx="210979" cy="340281"/>
          </a:xfrm>
          <a:prstGeom prst="rect">
            <a:avLst/>
          </a:prstGeom>
          <a:noFill/>
          <a:ln/>
        </p:spPr>
        <p:txBody>
          <a:bodyPr wrap="none" lIns="0" tIns="0" rIns="0" bIns="0" rtlCol="0" anchor="t"/>
          <a:lstStyle/>
          <a:p>
            <a:pPr marL="0" indent="0" algn="ctr">
              <a:lnSpc>
                <a:spcPts val="2650"/>
              </a:lnSpc>
              <a:buNone/>
            </a:pPr>
            <a:r>
              <a:rPr lang="en-US" sz="2650" dirty="0">
                <a:solidFill>
                  <a:srgbClr val="CFCBBF"/>
                </a:solidFill>
                <a:latin typeface="Prata" pitchFamily="34" charset="0"/>
                <a:ea typeface="Prata" pitchFamily="34" charset="-122"/>
                <a:cs typeface="Prata" pitchFamily="34" charset="-120"/>
              </a:rPr>
              <a:t>3.</a:t>
            </a:r>
            <a:endParaRPr lang="en-US" sz="2650" dirty="0"/>
          </a:p>
        </p:txBody>
      </p:sp>
      <p:sp>
        <p:nvSpPr>
          <p:cNvPr id="13" name="Text 11"/>
          <p:cNvSpPr/>
          <p:nvPr/>
        </p:nvSpPr>
        <p:spPr>
          <a:xfrm>
            <a:off x="10377249" y="2154317"/>
            <a:ext cx="2835235" cy="354330"/>
          </a:xfrm>
          <a:prstGeom prst="rect">
            <a:avLst/>
          </a:prstGeom>
          <a:noFill/>
          <a:ln/>
        </p:spPr>
        <p:txBody>
          <a:bodyPr wrap="none" lIns="0" tIns="0" rIns="0" bIns="0" rtlCol="0" anchor="t"/>
          <a:lstStyle/>
          <a:p>
            <a:pPr>
              <a:lnSpc>
                <a:spcPts val="2750"/>
              </a:lnSpc>
            </a:pPr>
            <a:r>
              <a:rPr lang="en-US" sz="2200" b="1" dirty="0">
                <a:solidFill>
                  <a:srgbClr val="FF0000"/>
                </a:solidFill>
                <a:latin typeface="Prata" pitchFamily="34" charset="0"/>
                <a:ea typeface="Prata" pitchFamily="34" charset="-122"/>
                <a:cs typeface="Prata" pitchFamily="34" charset="-120"/>
              </a:rPr>
              <a:t>Para-umbilical / Umbilical Hernia</a:t>
            </a:r>
          </a:p>
        </p:txBody>
      </p:sp>
      <p:sp>
        <p:nvSpPr>
          <p:cNvPr id="14" name="Text 12"/>
          <p:cNvSpPr/>
          <p:nvPr/>
        </p:nvSpPr>
        <p:spPr>
          <a:xfrm>
            <a:off x="10377249" y="2644735"/>
            <a:ext cx="3459242" cy="1088708"/>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Occurs around the umbilicus , common in infants but can also affect adults.</a:t>
            </a:r>
            <a:endParaRPr lang="en-US" sz="1750" dirty="0"/>
          </a:p>
        </p:txBody>
      </p:sp>
      <p:sp>
        <p:nvSpPr>
          <p:cNvPr id="15" name="Shape 13"/>
          <p:cNvSpPr/>
          <p:nvPr/>
        </p:nvSpPr>
        <p:spPr>
          <a:xfrm>
            <a:off x="793790" y="4578310"/>
            <a:ext cx="510302" cy="510302"/>
          </a:xfrm>
          <a:prstGeom prst="roundRect">
            <a:avLst>
              <a:gd name="adj" fmla="val 6667"/>
            </a:avLst>
          </a:prstGeom>
          <a:solidFill>
            <a:srgbClr val="3A3B3C"/>
          </a:solidFill>
          <a:ln/>
        </p:spPr>
      </p:sp>
      <p:sp>
        <p:nvSpPr>
          <p:cNvPr id="16" name="Text 14"/>
          <p:cNvSpPr/>
          <p:nvPr/>
        </p:nvSpPr>
        <p:spPr>
          <a:xfrm>
            <a:off x="949404" y="4663321"/>
            <a:ext cx="199072" cy="340281"/>
          </a:xfrm>
          <a:prstGeom prst="rect">
            <a:avLst/>
          </a:prstGeom>
          <a:noFill/>
          <a:ln/>
        </p:spPr>
        <p:txBody>
          <a:bodyPr wrap="none" lIns="0" tIns="0" rIns="0" bIns="0" rtlCol="0" anchor="t"/>
          <a:lstStyle/>
          <a:p>
            <a:pPr marL="0" indent="0" algn="ctr">
              <a:lnSpc>
                <a:spcPts val="2650"/>
              </a:lnSpc>
              <a:buNone/>
            </a:pPr>
            <a:r>
              <a:rPr lang="en-US" sz="2650" dirty="0">
                <a:solidFill>
                  <a:srgbClr val="CFCBBF"/>
                </a:solidFill>
                <a:latin typeface="Prata" pitchFamily="34" charset="0"/>
                <a:ea typeface="Prata" pitchFamily="34" charset="-122"/>
                <a:cs typeface="Prata" pitchFamily="34" charset="-120"/>
              </a:rPr>
              <a:t>4.</a:t>
            </a:r>
            <a:endParaRPr lang="en-US" sz="2650" dirty="0"/>
          </a:p>
        </p:txBody>
      </p:sp>
      <p:sp>
        <p:nvSpPr>
          <p:cNvPr id="17" name="Text 15"/>
          <p:cNvSpPr/>
          <p:nvPr/>
        </p:nvSpPr>
        <p:spPr>
          <a:xfrm>
            <a:off x="1530906" y="4578310"/>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FF0000"/>
                </a:solidFill>
                <a:latin typeface="Prata" pitchFamily="34" charset="0"/>
                <a:ea typeface="Prata" pitchFamily="34" charset="-122"/>
                <a:cs typeface="Prata" pitchFamily="34" charset="-120"/>
              </a:rPr>
              <a:t>Incisional Hernia</a:t>
            </a:r>
            <a:endParaRPr lang="en-US" sz="2200" b="1" dirty="0">
              <a:solidFill>
                <a:srgbClr val="FF0000"/>
              </a:solidFill>
            </a:endParaRPr>
          </a:p>
        </p:txBody>
      </p:sp>
      <p:sp>
        <p:nvSpPr>
          <p:cNvPr id="18" name="Text 16"/>
          <p:cNvSpPr/>
          <p:nvPr/>
        </p:nvSpPr>
        <p:spPr>
          <a:xfrm>
            <a:off x="1530906" y="5068729"/>
            <a:ext cx="3459242" cy="725805"/>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Occurs at the site of a previous abdominal wall surgical incision.</a:t>
            </a:r>
            <a:endParaRPr lang="en-US" sz="1750" dirty="0"/>
          </a:p>
        </p:txBody>
      </p:sp>
      <p:sp>
        <p:nvSpPr>
          <p:cNvPr id="19" name="Shape 17"/>
          <p:cNvSpPr/>
          <p:nvPr/>
        </p:nvSpPr>
        <p:spPr>
          <a:xfrm>
            <a:off x="5216962" y="4578310"/>
            <a:ext cx="510302" cy="510302"/>
          </a:xfrm>
          <a:prstGeom prst="roundRect">
            <a:avLst>
              <a:gd name="adj" fmla="val 6667"/>
            </a:avLst>
          </a:prstGeom>
          <a:solidFill>
            <a:srgbClr val="3A3B3C"/>
          </a:solidFill>
          <a:ln/>
        </p:spPr>
      </p:sp>
      <p:sp>
        <p:nvSpPr>
          <p:cNvPr id="20" name="Text 18"/>
          <p:cNvSpPr/>
          <p:nvPr/>
        </p:nvSpPr>
        <p:spPr>
          <a:xfrm>
            <a:off x="5369004" y="4663321"/>
            <a:ext cx="206216" cy="340281"/>
          </a:xfrm>
          <a:prstGeom prst="rect">
            <a:avLst/>
          </a:prstGeom>
          <a:noFill/>
          <a:ln/>
        </p:spPr>
        <p:txBody>
          <a:bodyPr wrap="none" lIns="0" tIns="0" rIns="0" bIns="0" rtlCol="0" anchor="t"/>
          <a:lstStyle/>
          <a:p>
            <a:pPr marL="0" indent="0" algn="ctr">
              <a:lnSpc>
                <a:spcPts val="2650"/>
              </a:lnSpc>
              <a:buNone/>
            </a:pPr>
            <a:r>
              <a:rPr lang="en-US" sz="2650" dirty="0">
                <a:solidFill>
                  <a:srgbClr val="CFCBBF"/>
                </a:solidFill>
                <a:latin typeface="Prata" pitchFamily="34" charset="0"/>
                <a:ea typeface="Prata" pitchFamily="34" charset="-122"/>
                <a:cs typeface="Prata" pitchFamily="34" charset="-120"/>
              </a:rPr>
              <a:t>5.</a:t>
            </a:r>
            <a:endParaRPr lang="en-US" sz="2650" dirty="0"/>
          </a:p>
        </p:txBody>
      </p:sp>
      <p:sp>
        <p:nvSpPr>
          <p:cNvPr id="21" name="Text 19"/>
          <p:cNvSpPr/>
          <p:nvPr/>
        </p:nvSpPr>
        <p:spPr>
          <a:xfrm>
            <a:off x="5954078" y="4578310"/>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FF0000"/>
                </a:solidFill>
                <a:latin typeface="Prata" pitchFamily="34" charset="0"/>
                <a:ea typeface="Prata" pitchFamily="34" charset="-122"/>
                <a:cs typeface="Prata" pitchFamily="34" charset="-120"/>
              </a:rPr>
              <a:t>Epigastric Hernia</a:t>
            </a:r>
            <a:endParaRPr lang="en-US" sz="2200" b="1" dirty="0">
              <a:solidFill>
                <a:srgbClr val="FF0000"/>
              </a:solidFill>
            </a:endParaRPr>
          </a:p>
        </p:txBody>
      </p:sp>
      <p:sp>
        <p:nvSpPr>
          <p:cNvPr id="22" name="Text 20"/>
          <p:cNvSpPr/>
          <p:nvPr/>
        </p:nvSpPr>
        <p:spPr>
          <a:xfrm>
            <a:off x="5954078" y="5068729"/>
            <a:ext cx="3459242" cy="1088708"/>
          </a:xfrm>
          <a:prstGeom prst="rect">
            <a:avLst/>
          </a:prstGeom>
          <a:noFill/>
          <a:ln/>
        </p:spPr>
        <p:txBody>
          <a:bodyPr wrap="square" lIns="0" tIns="0" rIns="0" bIns="0" rtlCol="0" anchor="t"/>
          <a:lstStyle/>
          <a:p>
            <a:pPr>
              <a:lnSpc>
                <a:spcPts val="2850"/>
              </a:lnSpc>
            </a:pPr>
            <a:r>
              <a:rPr lang="en-US" sz="1750" dirty="0">
                <a:solidFill>
                  <a:srgbClr val="CFCBBF"/>
                </a:solidFill>
                <a:latin typeface="Raleway" pitchFamily="34" charset="0"/>
                <a:ea typeface="Raleway" pitchFamily="34" charset="-122"/>
                <a:cs typeface="Raleway" pitchFamily="34" charset="-120"/>
              </a:rPr>
              <a:t>Occurs in the epigastric region of the abdomen, between the umbilicus and the xiphoid process.</a:t>
            </a:r>
            <a:endParaRPr lang="en-US" sz="1750" dirty="0"/>
          </a:p>
        </p:txBody>
      </p:sp>
      <p:sp>
        <p:nvSpPr>
          <p:cNvPr id="23" name="Shape 21"/>
          <p:cNvSpPr/>
          <p:nvPr/>
        </p:nvSpPr>
        <p:spPr>
          <a:xfrm>
            <a:off x="9640133" y="4578310"/>
            <a:ext cx="510302" cy="510302"/>
          </a:xfrm>
          <a:prstGeom prst="roundRect">
            <a:avLst>
              <a:gd name="adj" fmla="val 6667"/>
            </a:avLst>
          </a:prstGeom>
          <a:solidFill>
            <a:srgbClr val="3A3B3C"/>
          </a:solidFill>
          <a:ln/>
        </p:spPr>
        <p:txBody>
          <a:bodyPr/>
          <a:lstStyle/>
          <a:p>
            <a:r>
              <a:rPr lang="en-US" dirty="0"/>
              <a:t>.</a:t>
            </a:r>
            <a:endParaRPr lang="ar-IQ" dirty="0"/>
          </a:p>
        </p:txBody>
      </p:sp>
      <p:sp>
        <p:nvSpPr>
          <p:cNvPr id="24" name="Text 22"/>
          <p:cNvSpPr/>
          <p:nvPr/>
        </p:nvSpPr>
        <p:spPr>
          <a:xfrm>
            <a:off x="9784794" y="4663321"/>
            <a:ext cx="220861" cy="340281"/>
          </a:xfrm>
          <a:prstGeom prst="rect">
            <a:avLst/>
          </a:prstGeom>
          <a:noFill/>
          <a:ln/>
        </p:spPr>
        <p:txBody>
          <a:bodyPr wrap="none" lIns="0" tIns="0" rIns="0" bIns="0" rtlCol="0" anchor="t"/>
          <a:lstStyle/>
          <a:p>
            <a:pPr marL="0" indent="0" algn="ctr">
              <a:lnSpc>
                <a:spcPts val="2650"/>
              </a:lnSpc>
              <a:buNone/>
            </a:pPr>
            <a:r>
              <a:rPr lang="en-US" sz="2650" dirty="0">
                <a:solidFill>
                  <a:srgbClr val="CFCBBF"/>
                </a:solidFill>
                <a:latin typeface="Prata" pitchFamily="34" charset="0"/>
                <a:ea typeface="Prata" pitchFamily="34" charset="-122"/>
                <a:cs typeface="Prata" pitchFamily="34" charset="-120"/>
              </a:rPr>
              <a:t>6.</a:t>
            </a:r>
            <a:endParaRPr lang="en-US" sz="2650" dirty="0"/>
          </a:p>
        </p:txBody>
      </p:sp>
      <p:sp>
        <p:nvSpPr>
          <p:cNvPr id="25" name="Text 23"/>
          <p:cNvSpPr/>
          <p:nvPr/>
        </p:nvSpPr>
        <p:spPr>
          <a:xfrm>
            <a:off x="10377249" y="4578310"/>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FF0000"/>
                </a:solidFill>
                <a:latin typeface="Prata" pitchFamily="34" charset="0"/>
                <a:ea typeface="Prata" pitchFamily="34" charset="-122"/>
                <a:cs typeface="Prata" pitchFamily="34" charset="-120"/>
              </a:rPr>
              <a:t>Spigelian Hernia</a:t>
            </a:r>
            <a:endParaRPr lang="en-US" sz="2200" b="1" dirty="0">
              <a:solidFill>
                <a:srgbClr val="FF0000"/>
              </a:solidFill>
            </a:endParaRPr>
          </a:p>
        </p:txBody>
      </p:sp>
      <p:sp>
        <p:nvSpPr>
          <p:cNvPr id="26" name="Text 24"/>
          <p:cNvSpPr/>
          <p:nvPr/>
        </p:nvSpPr>
        <p:spPr>
          <a:xfrm>
            <a:off x="10377249" y="5068729"/>
            <a:ext cx="3459242" cy="1088708"/>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A rare type that occurs along the semilunar line, lateral to the rectus abdominis muscle.</a:t>
            </a:r>
            <a:endParaRPr lang="en-US" sz="1750" dirty="0"/>
          </a:p>
        </p:txBody>
      </p:sp>
      <p:sp>
        <p:nvSpPr>
          <p:cNvPr id="27" name="Shape 25"/>
          <p:cNvSpPr/>
          <p:nvPr/>
        </p:nvSpPr>
        <p:spPr>
          <a:xfrm>
            <a:off x="793790" y="6639401"/>
            <a:ext cx="510302" cy="510302"/>
          </a:xfrm>
          <a:prstGeom prst="roundRect">
            <a:avLst>
              <a:gd name="adj" fmla="val 6667"/>
            </a:avLst>
          </a:prstGeom>
          <a:solidFill>
            <a:srgbClr val="3A3B3C"/>
          </a:solidFill>
          <a:ln/>
        </p:spPr>
      </p:sp>
      <p:sp>
        <p:nvSpPr>
          <p:cNvPr id="28" name="Text 26"/>
          <p:cNvSpPr/>
          <p:nvPr/>
        </p:nvSpPr>
        <p:spPr>
          <a:xfrm>
            <a:off x="963811" y="6724412"/>
            <a:ext cx="170140" cy="340281"/>
          </a:xfrm>
          <a:prstGeom prst="rect">
            <a:avLst/>
          </a:prstGeom>
          <a:noFill/>
          <a:ln/>
        </p:spPr>
        <p:txBody>
          <a:bodyPr wrap="none" lIns="0" tIns="0" rIns="0" bIns="0" rtlCol="0" anchor="t"/>
          <a:lstStyle/>
          <a:p>
            <a:pPr marL="0" indent="0" algn="ctr">
              <a:lnSpc>
                <a:spcPts val="2650"/>
              </a:lnSpc>
              <a:buNone/>
            </a:pPr>
            <a:r>
              <a:rPr lang="en-US" sz="2650" dirty="0">
                <a:solidFill>
                  <a:srgbClr val="CFCBBF"/>
                </a:solidFill>
                <a:latin typeface="Prata" pitchFamily="34" charset="0"/>
                <a:ea typeface="Prata" pitchFamily="34" charset="-122"/>
                <a:cs typeface="Prata" pitchFamily="34" charset="-120"/>
              </a:rPr>
              <a:t>7.</a:t>
            </a:r>
            <a:endParaRPr lang="en-US" sz="2650" dirty="0"/>
          </a:p>
        </p:txBody>
      </p:sp>
      <p:sp>
        <p:nvSpPr>
          <p:cNvPr id="29" name="Text 27"/>
          <p:cNvSpPr/>
          <p:nvPr/>
        </p:nvSpPr>
        <p:spPr>
          <a:xfrm>
            <a:off x="1530906" y="6639401"/>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FF0000"/>
                </a:solidFill>
                <a:latin typeface="Prata" pitchFamily="34" charset="0"/>
                <a:ea typeface="Prata" pitchFamily="34" charset="-122"/>
                <a:cs typeface="Prata" pitchFamily="34" charset="-120"/>
              </a:rPr>
              <a:t>Hiatal Hernia</a:t>
            </a:r>
            <a:endParaRPr lang="en-US" sz="2200" b="1" dirty="0">
              <a:solidFill>
                <a:srgbClr val="FF0000"/>
              </a:solidFill>
            </a:endParaRPr>
          </a:p>
        </p:txBody>
      </p:sp>
      <p:sp>
        <p:nvSpPr>
          <p:cNvPr id="30" name="Text 28"/>
          <p:cNvSpPr/>
          <p:nvPr/>
        </p:nvSpPr>
        <p:spPr>
          <a:xfrm>
            <a:off x="1530906" y="7129820"/>
            <a:ext cx="12305705" cy="362903"/>
          </a:xfrm>
          <a:prstGeom prst="rect">
            <a:avLst/>
          </a:prstGeom>
          <a:noFill/>
          <a:ln/>
        </p:spPr>
        <p:txBody>
          <a:bodyPr wrap="non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Involves the stomach protruding through the diaphragm into the chest cavity. It can be subdivided into sliding hiatal, para-</a:t>
            </a:r>
            <a:r>
              <a:rPr lang="en-US" sz="1750" dirty="0" err="1">
                <a:solidFill>
                  <a:srgbClr val="CFCBBF"/>
                </a:solidFill>
                <a:latin typeface="Raleway" pitchFamily="34" charset="0"/>
                <a:ea typeface="Raleway" pitchFamily="34" charset="-122"/>
                <a:cs typeface="Raleway" pitchFamily="34" charset="-120"/>
              </a:rPr>
              <a:t>esophageai</a:t>
            </a:r>
            <a:r>
              <a:rPr lang="en-US" sz="1750" dirty="0">
                <a:solidFill>
                  <a:srgbClr val="CFCBBF"/>
                </a:solidFill>
                <a:latin typeface="Raleway" pitchFamily="34" charset="0"/>
                <a:ea typeface="Raleway" pitchFamily="34" charset="-122"/>
                <a:cs typeface="Raleway" pitchFamily="34" charset="-120"/>
              </a:rPr>
              <a:t> or mixed one.</a:t>
            </a:r>
            <a:endParaRPr lang="en-US" sz="1750" dirty="0"/>
          </a:p>
        </p:txBody>
      </p:sp>
      <p:sp>
        <p:nvSpPr>
          <p:cNvPr id="31" name="Rounded Rectangle 30"/>
          <p:cNvSpPr/>
          <p:nvPr/>
        </p:nvSpPr>
        <p:spPr>
          <a:xfrm>
            <a:off x="12771783" y="7663070"/>
            <a:ext cx="1858617" cy="447261"/>
          </a:xfrm>
          <a:prstGeom prst="roundRect">
            <a:avLst/>
          </a:prstGeom>
          <a:solidFill>
            <a:srgbClr val="1B1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ernia Surgery - T&amp;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ernia Surgery - T&amp;T"/>
          <p:cNvSpPr>
            <a:spLocks noChangeAspect="1" noChangeArrowheads="1"/>
          </p:cNvSpPr>
          <p:nvPr/>
        </p:nvSpPr>
        <p:spPr bwMode="auto">
          <a:xfrm>
            <a:off x="307975" y="7937"/>
            <a:ext cx="7275582" cy="7275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5" y="80825"/>
            <a:ext cx="14014312" cy="8077638"/>
          </a:xfrm>
          <a:prstGeom prst="rect">
            <a:avLst/>
          </a:prstGeom>
        </p:spPr>
      </p:pic>
    </p:spTree>
    <p:extLst>
      <p:ext uri="{BB962C8B-B14F-4D97-AF65-F5344CB8AC3E}">
        <p14:creationId xmlns:p14="http://schemas.microsoft.com/office/powerpoint/2010/main" val="4221001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ypes of Hernia | Hernia Surgery &amp; Hernia Repair | Surgeons Pe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192" y="764160"/>
            <a:ext cx="7060233" cy="597295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2771783" y="7663070"/>
            <a:ext cx="1858617" cy="447261"/>
          </a:xfrm>
          <a:prstGeom prst="roundRect">
            <a:avLst/>
          </a:prstGeom>
          <a:solidFill>
            <a:srgbClr val="1B1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449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644485"/>
            <a:ext cx="6275189" cy="673418"/>
          </a:xfrm>
          <a:prstGeom prst="rect">
            <a:avLst/>
          </a:prstGeom>
          <a:noFill/>
          <a:ln/>
        </p:spPr>
        <p:txBody>
          <a:bodyPr wrap="none" lIns="0" tIns="0" rIns="0" bIns="0" rtlCol="0" anchor="t"/>
          <a:lstStyle/>
          <a:p>
            <a:pPr marL="0" indent="0">
              <a:lnSpc>
                <a:spcPts val="5300"/>
              </a:lnSpc>
              <a:buNone/>
            </a:pPr>
            <a:r>
              <a:rPr lang="en-US" sz="4200" dirty="0">
                <a:solidFill>
                  <a:srgbClr val="F2E782"/>
                </a:solidFill>
                <a:latin typeface="Prata" pitchFamily="34" charset="0"/>
                <a:ea typeface="Prata" pitchFamily="34" charset="-122"/>
                <a:cs typeface="Prata" pitchFamily="34" charset="-120"/>
              </a:rPr>
              <a:t>Causes and Risk Factors :</a:t>
            </a:r>
            <a:endParaRPr lang="en-US" sz="4200" dirty="0"/>
          </a:p>
        </p:txBody>
      </p:sp>
      <p:pic>
        <p:nvPicPr>
          <p:cNvPr id="3" name="Image 0" descr="preencoded.png"/>
          <p:cNvPicPr>
            <a:picLocks noChangeAspect="1"/>
          </p:cNvPicPr>
          <p:nvPr/>
        </p:nvPicPr>
        <p:blipFill>
          <a:blip r:embed="rId3"/>
          <a:stretch>
            <a:fillRect/>
          </a:stretch>
        </p:blipFill>
        <p:spPr>
          <a:xfrm>
            <a:off x="793790" y="1748790"/>
            <a:ext cx="538639" cy="538639"/>
          </a:xfrm>
          <a:prstGeom prst="rect">
            <a:avLst/>
          </a:prstGeom>
        </p:spPr>
      </p:pic>
      <p:sp>
        <p:nvSpPr>
          <p:cNvPr id="4" name="Text 1"/>
          <p:cNvSpPr/>
          <p:nvPr/>
        </p:nvSpPr>
        <p:spPr>
          <a:xfrm>
            <a:off x="793790" y="2502813"/>
            <a:ext cx="2766060" cy="336590"/>
          </a:xfrm>
          <a:prstGeom prst="rect">
            <a:avLst/>
          </a:prstGeom>
          <a:noFill/>
          <a:ln/>
        </p:spPr>
        <p:txBody>
          <a:bodyPr wrap="none" lIns="0" tIns="0" rIns="0" bIns="0" rtlCol="0" anchor="t"/>
          <a:lstStyle/>
          <a:p>
            <a:pPr marL="0" indent="0" algn="l">
              <a:lnSpc>
                <a:spcPts val="2650"/>
              </a:lnSpc>
              <a:buNone/>
            </a:pPr>
            <a:r>
              <a:rPr lang="en-US" sz="2100" dirty="0">
                <a:solidFill>
                  <a:srgbClr val="CFCBBF"/>
                </a:solidFill>
                <a:latin typeface="Prata" pitchFamily="34" charset="0"/>
                <a:ea typeface="Prata" pitchFamily="34" charset="-122"/>
                <a:cs typeface="Prata" pitchFamily="34" charset="-120"/>
              </a:rPr>
              <a:t>1. Congenital Weakness</a:t>
            </a:r>
            <a:endParaRPr lang="en-US" sz="2100" dirty="0"/>
          </a:p>
        </p:txBody>
      </p:sp>
      <p:sp>
        <p:nvSpPr>
          <p:cNvPr id="5" name="Text 2"/>
          <p:cNvSpPr/>
          <p:nvPr/>
        </p:nvSpPr>
        <p:spPr>
          <a:xfrm>
            <a:off x="793790" y="2968585"/>
            <a:ext cx="3018353" cy="1034415"/>
          </a:xfrm>
          <a:prstGeom prst="rect">
            <a:avLst/>
          </a:prstGeom>
          <a:noFill/>
          <a:ln/>
        </p:spPr>
        <p:txBody>
          <a:bodyPr wrap="square" lIns="0" tIns="0" rIns="0" bIns="0" rtlCol="0" anchor="t"/>
          <a:lstStyle/>
          <a:p>
            <a:pPr marL="0" indent="0" algn="l">
              <a:lnSpc>
                <a:spcPts val="2700"/>
              </a:lnSpc>
              <a:buNone/>
            </a:pPr>
            <a:r>
              <a:rPr lang="en-US" sz="1650" dirty="0">
                <a:solidFill>
                  <a:srgbClr val="CFCBBF"/>
                </a:solidFill>
                <a:latin typeface="Raleway" pitchFamily="34" charset="0"/>
                <a:ea typeface="Raleway" pitchFamily="34" charset="-122"/>
                <a:cs typeface="Raleway" pitchFamily="34" charset="-120"/>
              </a:rPr>
              <a:t>Some individuals are born with a naturally weak abdominal wall.</a:t>
            </a:r>
            <a:endParaRPr lang="en-US" sz="1650" dirty="0"/>
          </a:p>
        </p:txBody>
      </p:sp>
      <p:pic>
        <p:nvPicPr>
          <p:cNvPr id="6" name="Image 1" descr="preencoded.png"/>
          <p:cNvPicPr>
            <a:picLocks noChangeAspect="1"/>
          </p:cNvPicPr>
          <p:nvPr/>
        </p:nvPicPr>
        <p:blipFill>
          <a:blip r:embed="rId4"/>
          <a:stretch>
            <a:fillRect/>
          </a:stretch>
        </p:blipFill>
        <p:spPr>
          <a:xfrm>
            <a:off x="4135279" y="1748790"/>
            <a:ext cx="538639" cy="538639"/>
          </a:xfrm>
          <a:prstGeom prst="rect">
            <a:avLst/>
          </a:prstGeom>
        </p:spPr>
      </p:pic>
      <p:sp>
        <p:nvSpPr>
          <p:cNvPr id="7" name="Text 3"/>
          <p:cNvSpPr/>
          <p:nvPr/>
        </p:nvSpPr>
        <p:spPr>
          <a:xfrm>
            <a:off x="4135279" y="2502813"/>
            <a:ext cx="3018353" cy="673179"/>
          </a:xfrm>
          <a:prstGeom prst="rect">
            <a:avLst/>
          </a:prstGeom>
          <a:noFill/>
          <a:ln/>
        </p:spPr>
        <p:txBody>
          <a:bodyPr wrap="square" lIns="0" tIns="0" rIns="0" bIns="0" rtlCol="0" anchor="t"/>
          <a:lstStyle/>
          <a:p>
            <a:pPr marL="0" indent="0" algn="l">
              <a:lnSpc>
                <a:spcPts val="2650"/>
              </a:lnSpc>
              <a:buNone/>
            </a:pPr>
            <a:r>
              <a:rPr lang="en-US" sz="2100" dirty="0">
                <a:solidFill>
                  <a:srgbClr val="CFCBBF"/>
                </a:solidFill>
                <a:latin typeface="Prata" pitchFamily="34" charset="0"/>
                <a:ea typeface="Prata" pitchFamily="34" charset="-122"/>
                <a:cs typeface="Prata" pitchFamily="34" charset="-120"/>
              </a:rPr>
              <a:t>2. Increased Intra-abdominal Pressure</a:t>
            </a:r>
            <a:endParaRPr lang="en-US" sz="2100" dirty="0"/>
          </a:p>
        </p:txBody>
      </p:sp>
      <p:sp>
        <p:nvSpPr>
          <p:cNvPr id="8" name="Text 4"/>
          <p:cNvSpPr/>
          <p:nvPr/>
        </p:nvSpPr>
        <p:spPr>
          <a:xfrm>
            <a:off x="4135279" y="3305175"/>
            <a:ext cx="3018353" cy="1724025"/>
          </a:xfrm>
          <a:prstGeom prst="rect">
            <a:avLst/>
          </a:prstGeom>
          <a:noFill/>
          <a:ln/>
        </p:spPr>
        <p:txBody>
          <a:bodyPr wrap="square" lIns="0" tIns="0" rIns="0" bIns="0" rtlCol="0" anchor="t"/>
          <a:lstStyle/>
          <a:p>
            <a:pPr marL="0" indent="0" algn="l">
              <a:lnSpc>
                <a:spcPts val="2700"/>
              </a:lnSpc>
              <a:buNone/>
            </a:pPr>
            <a:r>
              <a:rPr lang="en-US" sz="1650" dirty="0">
                <a:solidFill>
                  <a:srgbClr val="CFCBBF"/>
                </a:solidFill>
                <a:latin typeface="Raleway" pitchFamily="34" charset="0"/>
                <a:ea typeface="Raleway" pitchFamily="34" charset="-122"/>
                <a:cs typeface="Raleway" pitchFamily="34" charset="-120"/>
              </a:rPr>
              <a:t>Conditions such as chronic coughing, obesity, pregnancy, constipation, and heavy lifting can increase pressure within the abdomen.</a:t>
            </a:r>
            <a:endParaRPr lang="en-US" sz="1650" dirty="0"/>
          </a:p>
        </p:txBody>
      </p:sp>
      <p:pic>
        <p:nvPicPr>
          <p:cNvPr id="9" name="Image 2" descr="preencoded.png"/>
          <p:cNvPicPr>
            <a:picLocks noChangeAspect="1"/>
          </p:cNvPicPr>
          <p:nvPr/>
        </p:nvPicPr>
        <p:blipFill>
          <a:blip r:embed="rId5"/>
          <a:stretch>
            <a:fillRect/>
          </a:stretch>
        </p:blipFill>
        <p:spPr>
          <a:xfrm>
            <a:off x="7476768" y="1748790"/>
            <a:ext cx="538639" cy="538639"/>
          </a:xfrm>
          <a:prstGeom prst="rect">
            <a:avLst/>
          </a:prstGeom>
        </p:spPr>
      </p:pic>
      <p:sp>
        <p:nvSpPr>
          <p:cNvPr id="10" name="Text 5"/>
          <p:cNvSpPr/>
          <p:nvPr/>
        </p:nvSpPr>
        <p:spPr>
          <a:xfrm>
            <a:off x="7476768" y="2502813"/>
            <a:ext cx="2693551" cy="336590"/>
          </a:xfrm>
          <a:prstGeom prst="rect">
            <a:avLst/>
          </a:prstGeom>
          <a:noFill/>
          <a:ln/>
        </p:spPr>
        <p:txBody>
          <a:bodyPr wrap="none" lIns="0" tIns="0" rIns="0" bIns="0" rtlCol="0" anchor="t"/>
          <a:lstStyle/>
          <a:p>
            <a:pPr marL="0" indent="0" algn="l">
              <a:lnSpc>
                <a:spcPts val="2650"/>
              </a:lnSpc>
              <a:buNone/>
            </a:pPr>
            <a:r>
              <a:rPr lang="en-US" sz="2100" dirty="0">
                <a:solidFill>
                  <a:srgbClr val="CFCBBF"/>
                </a:solidFill>
                <a:latin typeface="Prata" pitchFamily="34" charset="0"/>
                <a:ea typeface="Prata" pitchFamily="34" charset="-122"/>
                <a:cs typeface="Prata" pitchFamily="34" charset="-120"/>
              </a:rPr>
              <a:t>3. Aging</a:t>
            </a:r>
            <a:endParaRPr lang="en-US" sz="2100" dirty="0"/>
          </a:p>
        </p:txBody>
      </p:sp>
      <p:sp>
        <p:nvSpPr>
          <p:cNvPr id="11" name="Text 6"/>
          <p:cNvSpPr/>
          <p:nvPr/>
        </p:nvSpPr>
        <p:spPr>
          <a:xfrm>
            <a:off x="7476768" y="2968585"/>
            <a:ext cx="3018353" cy="689610"/>
          </a:xfrm>
          <a:prstGeom prst="rect">
            <a:avLst/>
          </a:prstGeom>
          <a:noFill/>
          <a:ln/>
        </p:spPr>
        <p:txBody>
          <a:bodyPr wrap="square" lIns="0" tIns="0" rIns="0" bIns="0" rtlCol="0" anchor="t"/>
          <a:lstStyle/>
          <a:p>
            <a:pPr marL="0" indent="0" algn="l">
              <a:lnSpc>
                <a:spcPts val="2700"/>
              </a:lnSpc>
              <a:buNone/>
            </a:pPr>
            <a:r>
              <a:rPr lang="en-US" sz="1650" dirty="0">
                <a:solidFill>
                  <a:srgbClr val="CFCBBF"/>
                </a:solidFill>
                <a:latin typeface="Raleway" pitchFamily="34" charset="0"/>
                <a:ea typeface="Raleway" pitchFamily="34" charset="-122"/>
                <a:cs typeface="Raleway" pitchFamily="34" charset="-120"/>
              </a:rPr>
              <a:t>The abdominal wall weakens with age.</a:t>
            </a:r>
            <a:endParaRPr lang="en-US" sz="1650" dirty="0"/>
          </a:p>
        </p:txBody>
      </p:sp>
      <p:pic>
        <p:nvPicPr>
          <p:cNvPr id="12" name="Image 3" descr="preencoded.png"/>
          <p:cNvPicPr>
            <a:picLocks noChangeAspect="1"/>
          </p:cNvPicPr>
          <p:nvPr/>
        </p:nvPicPr>
        <p:blipFill>
          <a:blip r:embed="rId6"/>
          <a:stretch>
            <a:fillRect/>
          </a:stretch>
        </p:blipFill>
        <p:spPr>
          <a:xfrm>
            <a:off x="10818257" y="1748790"/>
            <a:ext cx="538639" cy="538639"/>
          </a:xfrm>
          <a:prstGeom prst="rect">
            <a:avLst/>
          </a:prstGeom>
        </p:spPr>
      </p:pic>
      <p:sp>
        <p:nvSpPr>
          <p:cNvPr id="13" name="Text 7"/>
          <p:cNvSpPr/>
          <p:nvPr/>
        </p:nvSpPr>
        <p:spPr>
          <a:xfrm>
            <a:off x="10818257" y="2502813"/>
            <a:ext cx="2693551" cy="336590"/>
          </a:xfrm>
          <a:prstGeom prst="rect">
            <a:avLst/>
          </a:prstGeom>
          <a:noFill/>
          <a:ln/>
        </p:spPr>
        <p:txBody>
          <a:bodyPr wrap="none" lIns="0" tIns="0" rIns="0" bIns="0" rtlCol="0" anchor="t"/>
          <a:lstStyle/>
          <a:p>
            <a:pPr marL="0" indent="0" algn="l">
              <a:lnSpc>
                <a:spcPts val="2650"/>
              </a:lnSpc>
              <a:buNone/>
            </a:pPr>
            <a:r>
              <a:rPr lang="en-US" sz="2100" dirty="0">
                <a:solidFill>
                  <a:srgbClr val="CFCBBF"/>
                </a:solidFill>
                <a:latin typeface="Prata" pitchFamily="34" charset="0"/>
                <a:ea typeface="Prata" pitchFamily="34" charset="-122"/>
                <a:cs typeface="Prata" pitchFamily="34" charset="-120"/>
              </a:rPr>
              <a:t>4. Previous Transabdominal Surgery</a:t>
            </a:r>
            <a:endParaRPr lang="en-US" sz="2100" dirty="0"/>
          </a:p>
        </p:txBody>
      </p:sp>
      <p:sp>
        <p:nvSpPr>
          <p:cNvPr id="14" name="Text 8"/>
          <p:cNvSpPr/>
          <p:nvPr/>
        </p:nvSpPr>
        <p:spPr>
          <a:xfrm>
            <a:off x="10818257" y="2968585"/>
            <a:ext cx="3018353" cy="1034415"/>
          </a:xfrm>
          <a:prstGeom prst="rect">
            <a:avLst/>
          </a:prstGeom>
          <a:noFill/>
          <a:ln/>
        </p:spPr>
        <p:txBody>
          <a:bodyPr wrap="square" lIns="0" tIns="0" rIns="0" bIns="0" rtlCol="0" anchor="t"/>
          <a:lstStyle/>
          <a:p>
            <a:pPr marL="0" indent="0" algn="l">
              <a:lnSpc>
                <a:spcPts val="2700"/>
              </a:lnSpc>
              <a:buNone/>
            </a:pPr>
            <a:r>
              <a:rPr lang="en-US" sz="1650" dirty="0">
                <a:solidFill>
                  <a:srgbClr val="CFCBBF"/>
                </a:solidFill>
                <a:latin typeface="Raleway" pitchFamily="34" charset="0"/>
                <a:ea typeface="Raleway" pitchFamily="34" charset="-122"/>
                <a:cs typeface="Raleway" pitchFamily="34" charset="-120"/>
              </a:rPr>
              <a:t>Surgical incisions can create weak spots in the abdominal wall.</a:t>
            </a:r>
            <a:endParaRPr lang="en-US" sz="1650" dirty="0"/>
          </a:p>
        </p:txBody>
      </p:sp>
      <p:pic>
        <p:nvPicPr>
          <p:cNvPr id="15" name="Image 4" descr="preencoded.png"/>
          <p:cNvPicPr>
            <a:picLocks noChangeAspect="1"/>
          </p:cNvPicPr>
          <p:nvPr/>
        </p:nvPicPr>
        <p:blipFill>
          <a:blip r:embed="rId7"/>
          <a:stretch>
            <a:fillRect/>
          </a:stretch>
        </p:blipFill>
        <p:spPr>
          <a:xfrm>
            <a:off x="793790" y="5675590"/>
            <a:ext cx="538639" cy="538639"/>
          </a:xfrm>
          <a:prstGeom prst="rect">
            <a:avLst/>
          </a:prstGeom>
        </p:spPr>
      </p:pic>
      <p:sp>
        <p:nvSpPr>
          <p:cNvPr id="16" name="Text 9"/>
          <p:cNvSpPr/>
          <p:nvPr/>
        </p:nvSpPr>
        <p:spPr>
          <a:xfrm>
            <a:off x="793790" y="6429613"/>
            <a:ext cx="2693551" cy="336590"/>
          </a:xfrm>
          <a:prstGeom prst="rect">
            <a:avLst/>
          </a:prstGeom>
          <a:noFill/>
          <a:ln/>
        </p:spPr>
        <p:txBody>
          <a:bodyPr wrap="none" lIns="0" tIns="0" rIns="0" bIns="0" rtlCol="0" anchor="t"/>
          <a:lstStyle/>
          <a:p>
            <a:pPr marL="0" indent="0" algn="l">
              <a:lnSpc>
                <a:spcPts val="2650"/>
              </a:lnSpc>
              <a:buNone/>
            </a:pPr>
            <a:r>
              <a:rPr lang="en-US" sz="2100" dirty="0">
                <a:solidFill>
                  <a:srgbClr val="CFCBBF"/>
                </a:solidFill>
                <a:latin typeface="Prata" pitchFamily="34" charset="0"/>
                <a:ea typeface="Prata" pitchFamily="34" charset="-122"/>
                <a:cs typeface="Prata" pitchFamily="34" charset="-120"/>
              </a:rPr>
              <a:t>5. Trauma</a:t>
            </a:r>
            <a:endParaRPr lang="en-US" sz="2100" dirty="0"/>
          </a:p>
        </p:txBody>
      </p:sp>
      <p:sp>
        <p:nvSpPr>
          <p:cNvPr id="17" name="Text 10"/>
          <p:cNvSpPr/>
          <p:nvPr/>
        </p:nvSpPr>
        <p:spPr>
          <a:xfrm>
            <a:off x="793790" y="6895386"/>
            <a:ext cx="3018353" cy="689610"/>
          </a:xfrm>
          <a:prstGeom prst="rect">
            <a:avLst/>
          </a:prstGeom>
          <a:noFill/>
          <a:ln/>
        </p:spPr>
        <p:txBody>
          <a:bodyPr wrap="square" lIns="0" tIns="0" rIns="0" bIns="0" rtlCol="0" anchor="t"/>
          <a:lstStyle/>
          <a:p>
            <a:pPr marL="0" indent="0" algn="l">
              <a:lnSpc>
                <a:spcPts val="2700"/>
              </a:lnSpc>
              <a:buNone/>
            </a:pPr>
            <a:r>
              <a:rPr lang="en-US" sz="1650" dirty="0">
                <a:solidFill>
                  <a:srgbClr val="CFCBBF"/>
                </a:solidFill>
                <a:latin typeface="Raleway" pitchFamily="34" charset="0"/>
                <a:ea typeface="Raleway" pitchFamily="34" charset="-122"/>
                <a:cs typeface="Raleway" pitchFamily="34" charset="-120"/>
              </a:rPr>
              <a:t>Injury to the abdominal wall can lead to herniation.</a:t>
            </a:r>
            <a:endParaRPr lang="en-US" sz="1650" dirty="0"/>
          </a:p>
        </p:txBody>
      </p:sp>
      <p:sp>
        <p:nvSpPr>
          <p:cNvPr id="18" name="Rounded Rectangle 17"/>
          <p:cNvSpPr/>
          <p:nvPr/>
        </p:nvSpPr>
        <p:spPr>
          <a:xfrm>
            <a:off x="12771783" y="7663070"/>
            <a:ext cx="1858617" cy="447261"/>
          </a:xfrm>
          <a:prstGeom prst="roundRect">
            <a:avLst/>
          </a:prstGeom>
          <a:solidFill>
            <a:srgbClr val="1B1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707588"/>
            <a:ext cx="5389721" cy="673418"/>
          </a:xfrm>
          <a:prstGeom prst="rect">
            <a:avLst/>
          </a:prstGeom>
          <a:noFill/>
          <a:ln/>
        </p:spPr>
        <p:txBody>
          <a:bodyPr wrap="none" lIns="0" tIns="0" rIns="0" bIns="0" rtlCol="0" anchor="t"/>
          <a:lstStyle/>
          <a:p>
            <a:pPr marL="0" indent="0">
              <a:lnSpc>
                <a:spcPts val="5300"/>
              </a:lnSpc>
              <a:buNone/>
            </a:pPr>
            <a:r>
              <a:rPr lang="en-US" sz="4200" dirty="0">
                <a:solidFill>
                  <a:srgbClr val="F2E782"/>
                </a:solidFill>
                <a:latin typeface="Prata" pitchFamily="34" charset="0"/>
                <a:ea typeface="Prata" pitchFamily="34" charset="-122"/>
                <a:cs typeface="Prata" pitchFamily="34" charset="-120"/>
              </a:rPr>
              <a:t>Clinical Presentation :</a:t>
            </a:r>
            <a:endParaRPr lang="en-US" sz="4200" dirty="0"/>
          </a:p>
        </p:txBody>
      </p:sp>
      <p:sp>
        <p:nvSpPr>
          <p:cNvPr id="3" name="Shape 1"/>
          <p:cNvSpPr/>
          <p:nvPr/>
        </p:nvSpPr>
        <p:spPr>
          <a:xfrm>
            <a:off x="7299960" y="1811893"/>
            <a:ext cx="30480" cy="5709999"/>
          </a:xfrm>
          <a:prstGeom prst="roundRect">
            <a:avLst>
              <a:gd name="adj" fmla="val 106046"/>
            </a:avLst>
          </a:prstGeom>
          <a:solidFill>
            <a:srgbClr val="535455"/>
          </a:solidFill>
          <a:ln/>
        </p:spPr>
      </p:sp>
      <p:sp>
        <p:nvSpPr>
          <p:cNvPr id="4" name="Shape 2"/>
          <p:cNvSpPr/>
          <p:nvPr/>
        </p:nvSpPr>
        <p:spPr>
          <a:xfrm>
            <a:off x="6349127" y="2281476"/>
            <a:ext cx="754142" cy="30480"/>
          </a:xfrm>
          <a:prstGeom prst="roundRect">
            <a:avLst>
              <a:gd name="adj" fmla="val 106046"/>
            </a:avLst>
          </a:prstGeom>
          <a:solidFill>
            <a:srgbClr val="535455"/>
          </a:solidFill>
          <a:ln/>
        </p:spPr>
      </p:sp>
      <p:sp>
        <p:nvSpPr>
          <p:cNvPr id="5" name="Shape 3"/>
          <p:cNvSpPr/>
          <p:nvPr/>
        </p:nvSpPr>
        <p:spPr>
          <a:xfrm>
            <a:off x="7072789" y="2054304"/>
            <a:ext cx="484823" cy="484823"/>
          </a:xfrm>
          <a:prstGeom prst="roundRect">
            <a:avLst>
              <a:gd name="adj" fmla="val 6667"/>
            </a:avLst>
          </a:prstGeom>
          <a:solidFill>
            <a:srgbClr val="3A3B3C"/>
          </a:solidFill>
          <a:ln/>
        </p:spPr>
      </p:sp>
      <p:sp>
        <p:nvSpPr>
          <p:cNvPr id="6" name="Text 4"/>
          <p:cNvSpPr/>
          <p:nvPr/>
        </p:nvSpPr>
        <p:spPr>
          <a:xfrm>
            <a:off x="7259360" y="2135029"/>
            <a:ext cx="111562" cy="323255"/>
          </a:xfrm>
          <a:prstGeom prst="rect">
            <a:avLst/>
          </a:prstGeom>
          <a:noFill/>
          <a:ln/>
        </p:spPr>
        <p:txBody>
          <a:bodyPr wrap="none" lIns="0" tIns="0" rIns="0" bIns="0" rtlCol="0" anchor="t"/>
          <a:lstStyle/>
          <a:p>
            <a:pPr marL="0" indent="0" algn="ctr">
              <a:lnSpc>
                <a:spcPts val="2500"/>
              </a:lnSpc>
              <a:buNone/>
            </a:pPr>
            <a:r>
              <a:rPr lang="en-US" sz="2500" dirty="0">
                <a:solidFill>
                  <a:srgbClr val="CFCBBF"/>
                </a:solidFill>
                <a:latin typeface="Prata" pitchFamily="34" charset="0"/>
                <a:ea typeface="Prata" pitchFamily="34" charset="-122"/>
                <a:cs typeface="Prata" pitchFamily="34" charset="-120"/>
              </a:rPr>
              <a:t>1</a:t>
            </a:r>
            <a:endParaRPr lang="en-US" sz="2500" dirty="0"/>
          </a:p>
        </p:txBody>
      </p:sp>
      <p:sp>
        <p:nvSpPr>
          <p:cNvPr id="7" name="Text 5"/>
          <p:cNvSpPr/>
          <p:nvPr/>
        </p:nvSpPr>
        <p:spPr>
          <a:xfrm>
            <a:off x="3436501" y="2027277"/>
            <a:ext cx="2693551" cy="336590"/>
          </a:xfrm>
          <a:prstGeom prst="rect">
            <a:avLst/>
          </a:prstGeom>
          <a:noFill/>
          <a:ln/>
        </p:spPr>
        <p:txBody>
          <a:bodyPr wrap="none" lIns="0" tIns="0" rIns="0" bIns="0" rtlCol="0" anchor="t"/>
          <a:lstStyle/>
          <a:p>
            <a:pPr marL="0" indent="0" algn="r">
              <a:lnSpc>
                <a:spcPts val="2650"/>
              </a:lnSpc>
              <a:buNone/>
            </a:pPr>
            <a:r>
              <a:rPr lang="en-US" sz="2100" dirty="0">
                <a:solidFill>
                  <a:srgbClr val="CFCBBF"/>
                </a:solidFill>
                <a:latin typeface="Prata" pitchFamily="34" charset="0"/>
                <a:ea typeface="Prata" pitchFamily="34" charset="-122"/>
                <a:cs typeface="Prata" pitchFamily="34" charset="-120"/>
              </a:rPr>
              <a:t>Visible Bulge</a:t>
            </a:r>
            <a:endParaRPr lang="en-US" sz="2100" dirty="0"/>
          </a:p>
        </p:txBody>
      </p:sp>
      <p:sp>
        <p:nvSpPr>
          <p:cNvPr id="8" name="Text 6"/>
          <p:cNvSpPr/>
          <p:nvPr/>
        </p:nvSpPr>
        <p:spPr>
          <a:xfrm>
            <a:off x="793790" y="2493050"/>
            <a:ext cx="5336262" cy="689610"/>
          </a:xfrm>
          <a:prstGeom prst="rect">
            <a:avLst/>
          </a:prstGeom>
          <a:noFill/>
          <a:ln/>
        </p:spPr>
        <p:txBody>
          <a:bodyPr wrap="square" lIns="0" tIns="0" rIns="0" bIns="0" rtlCol="0" anchor="t"/>
          <a:lstStyle/>
          <a:p>
            <a:pPr marL="0" indent="0" algn="r">
              <a:lnSpc>
                <a:spcPts val="2700"/>
              </a:lnSpc>
              <a:buNone/>
            </a:pPr>
            <a:r>
              <a:rPr lang="en-US" sz="1650" dirty="0">
                <a:solidFill>
                  <a:srgbClr val="CFCBBF"/>
                </a:solidFill>
                <a:latin typeface="Raleway" pitchFamily="34" charset="0"/>
                <a:ea typeface="Raleway" pitchFamily="34" charset="-122"/>
                <a:cs typeface="Raleway" pitchFamily="34" charset="-120"/>
              </a:rPr>
              <a:t>A noticeable lump or swelling, especially when standing or straining.</a:t>
            </a:r>
            <a:endParaRPr lang="en-US" sz="1650" dirty="0"/>
          </a:p>
        </p:txBody>
      </p:sp>
      <p:sp>
        <p:nvSpPr>
          <p:cNvPr id="9" name="Shape 7"/>
          <p:cNvSpPr/>
          <p:nvPr/>
        </p:nvSpPr>
        <p:spPr>
          <a:xfrm>
            <a:off x="7527131" y="3358753"/>
            <a:ext cx="754142" cy="30480"/>
          </a:xfrm>
          <a:prstGeom prst="roundRect">
            <a:avLst>
              <a:gd name="adj" fmla="val 106046"/>
            </a:avLst>
          </a:prstGeom>
          <a:solidFill>
            <a:srgbClr val="535455"/>
          </a:solidFill>
          <a:ln/>
        </p:spPr>
      </p:sp>
      <p:sp>
        <p:nvSpPr>
          <p:cNvPr id="10" name="Shape 8"/>
          <p:cNvSpPr/>
          <p:nvPr/>
        </p:nvSpPr>
        <p:spPr>
          <a:xfrm>
            <a:off x="7072789" y="3131582"/>
            <a:ext cx="484823" cy="484823"/>
          </a:xfrm>
          <a:prstGeom prst="roundRect">
            <a:avLst>
              <a:gd name="adj" fmla="val 6667"/>
            </a:avLst>
          </a:prstGeom>
          <a:solidFill>
            <a:srgbClr val="3A3B3C"/>
          </a:solidFill>
          <a:ln/>
        </p:spPr>
      </p:sp>
      <p:sp>
        <p:nvSpPr>
          <p:cNvPr id="11" name="Text 9"/>
          <p:cNvSpPr/>
          <p:nvPr/>
        </p:nvSpPr>
        <p:spPr>
          <a:xfrm>
            <a:off x="7216140" y="3212306"/>
            <a:ext cx="198120" cy="323255"/>
          </a:xfrm>
          <a:prstGeom prst="rect">
            <a:avLst/>
          </a:prstGeom>
          <a:noFill/>
          <a:ln/>
        </p:spPr>
        <p:txBody>
          <a:bodyPr wrap="none" lIns="0" tIns="0" rIns="0" bIns="0" rtlCol="0" anchor="t"/>
          <a:lstStyle/>
          <a:p>
            <a:pPr marL="0" indent="0" algn="ctr">
              <a:lnSpc>
                <a:spcPts val="2500"/>
              </a:lnSpc>
              <a:buNone/>
            </a:pPr>
            <a:r>
              <a:rPr lang="en-US" sz="2500" dirty="0">
                <a:solidFill>
                  <a:srgbClr val="CFCBBF"/>
                </a:solidFill>
                <a:latin typeface="Prata" pitchFamily="34" charset="0"/>
                <a:ea typeface="Prata" pitchFamily="34" charset="-122"/>
                <a:cs typeface="Prata" pitchFamily="34" charset="-120"/>
              </a:rPr>
              <a:t>2</a:t>
            </a:r>
            <a:endParaRPr lang="en-US" sz="2500" dirty="0"/>
          </a:p>
        </p:txBody>
      </p:sp>
      <p:sp>
        <p:nvSpPr>
          <p:cNvPr id="12" name="Text 10"/>
          <p:cNvSpPr/>
          <p:nvPr/>
        </p:nvSpPr>
        <p:spPr>
          <a:xfrm>
            <a:off x="8500348" y="3104555"/>
            <a:ext cx="2693551" cy="336590"/>
          </a:xfrm>
          <a:prstGeom prst="rect">
            <a:avLst/>
          </a:prstGeom>
          <a:noFill/>
          <a:ln/>
        </p:spPr>
        <p:txBody>
          <a:bodyPr wrap="none" lIns="0" tIns="0" rIns="0" bIns="0" rtlCol="0" anchor="t"/>
          <a:lstStyle/>
          <a:p>
            <a:pPr marL="0" indent="0" algn="l">
              <a:lnSpc>
                <a:spcPts val="2650"/>
              </a:lnSpc>
              <a:buNone/>
            </a:pPr>
            <a:r>
              <a:rPr lang="en-US" sz="2100" dirty="0">
                <a:solidFill>
                  <a:srgbClr val="CFCBBF"/>
                </a:solidFill>
                <a:latin typeface="Prata" pitchFamily="34" charset="0"/>
                <a:ea typeface="Prata" pitchFamily="34" charset="-122"/>
                <a:cs typeface="Prata" pitchFamily="34" charset="-120"/>
              </a:rPr>
              <a:t>Pain or Discomfort</a:t>
            </a:r>
            <a:endParaRPr lang="en-US" sz="2100" dirty="0"/>
          </a:p>
        </p:txBody>
      </p:sp>
      <p:sp>
        <p:nvSpPr>
          <p:cNvPr id="13" name="Text 11"/>
          <p:cNvSpPr/>
          <p:nvPr/>
        </p:nvSpPr>
        <p:spPr>
          <a:xfrm>
            <a:off x="8500348" y="3570327"/>
            <a:ext cx="5336262" cy="689610"/>
          </a:xfrm>
          <a:prstGeom prst="rect">
            <a:avLst/>
          </a:prstGeom>
          <a:noFill/>
          <a:ln/>
        </p:spPr>
        <p:txBody>
          <a:bodyPr wrap="square" lIns="0" tIns="0" rIns="0" bIns="0" rtlCol="0" anchor="t"/>
          <a:lstStyle/>
          <a:p>
            <a:pPr marL="0" indent="0" algn="l">
              <a:lnSpc>
                <a:spcPts val="2700"/>
              </a:lnSpc>
              <a:buNone/>
            </a:pPr>
            <a:r>
              <a:rPr lang="en-US" sz="1650" dirty="0">
                <a:solidFill>
                  <a:srgbClr val="CFCBBF"/>
                </a:solidFill>
                <a:latin typeface="Raleway" pitchFamily="34" charset="0"/>
                <a:ea typeface="Raleway" pitchFamily="34" charset="-122"/>
                <a:cs typeface="Raleway" pitchFamily="34" charset="-120"/>
              </a:rPr>
              <a:t>Often exacerbated by physical activity, coughing, or lifting.</a:t>
            </a:r>
            <a:endParaRPr lang="en-US" sz="1650" dirty="0"/>
          </a:p>
        </p:txBody>
      </p:sp>
      <p:sp>
        <p:nvSpPr>
          <p:cNvPr id="14" name="Shape 12"/>
          <p:cNvSpPr/>
          <p:nvPr/>
        </p:nvSpPr>
        <p:spPr>
          <a:xfrm>
            <a:off x="6349127" y="4328279"/>
            <a:ext cx="754142" cy="30480"/>
          </a:xfrm>
          <a:prstGeom prst="roundRect">
            <a:avLst>
              <a:gd name="adj" fmla="val 106046"/>
            </a:avLst>
          </a:prstGeom>
          <a:solidFill>
            <a:srgbClr val="535455"/>
          </a:solidFill>
          <a:ln/>
        </p:spPr>
      </p:sp>
      <p:sp>
        <p:nvSpPr>
          <p:cNvPr id="15" name="Shape 13"/>
          <p:cNvSpPr/>
          <p:nvPr/>
        </p:nvSpPr>
        <p:spPr>
          <a:xfrm>
            <a:off x="7072789" y="4101108"/>
            <a:ext cx="484823" cy="484823"/>
          </a:xfrm>
          <a:prstGeom prst="roundRect">
            <a:avLst>
              <a:gd name="adj" fmla="val 6667"/>
            </a:avLst>
          </a:prstGeom>
          <a:solidFill>
            <a:srgbClr val="3A3B3C"/>
          </a:solidFill>
          <a:ln/>
        </p:spPr>
      </p:sp>
      <p:sp>
        <p:nvSpPr>
          <p:cNvPr id="16" name="Text 14"/>
          <p:cNvSpPr/>
          <p:nvPr/>
        </p:nvSpPr>
        <p:spPr>
          <a:xfrm>
            <a:off x="7214949" y="4181832"/>
            <a:ext cx="200382" cy="323255"/>
          </a:xfrm>
          <a:prstGeom prst="rect">
            <a:avLst/>
          </a:prstGeom>
          <a:noFill/>
          <a:ln/>
        </p:spPr>
        <p:txBody>
          <a:bodyPr wrap="none" lIns="0" tIns="0" rIns="0" bIns="0" rtlCol="0" anchor="t"/>
          <a:lstStyle/>
          <a:p>
            <a:pPr marL="0" indent="0" algn="ctr">
              <a:lnSpc>
                <a:spcPts val="2500"/>
              </a:lnSpc>
              <a:buNone/>
            </a:pPr>
            <a:r>
              <a:rPr lang="en-US" sz="2500" dirty="0">
                <a:solidFill>
                  <a:srgbClr val="CFCBBF"/>
                </a:solidFill>
                <a:latin typeface="Prata" pitchFamily="34" charset="0"/>
                <a:ea typeface="Prata" pitchFamily="34" charset="-122"/>
                <a:cs typeface="Prata" pitchFamily="34" charset="-120"/>
              </a:rPr>
              <a:t>3</a:t>
            </a:r>
            <a:endParaRPr lang="en-US" sz="2500" dirty="0"/>
          </a:p>
        </p:txBody>
      </p:sp>
      <p:sp>
        <p:nvSpPr>
          <p:cNvPr id="17" name="Text 15"/>
          <p:cNvSpPr/>
          <p:nvPr/>
        </p:nvSpPr>
        <p:spPr>
          <a:xfrm>
            <a:off x="3246001" y="4074081"/>
            <a:ext cx="2884051" cy="336590"/>
          </a:xfrm>
          <a:prstGeom prst="rect">
            <a:avLst/>
          </a:prstGeom>
          <a:noFill/>
          <a:ln/>
        </p:spPr>
        <p:txBody>
          <a:bodyPr wrap="none" lIns="0" tIns="0" rIns="0" bIns="0" rtlCol="0" anchor="t"/>
          <a:lstStyle/>
          <a:p>
            <a:pPr marL="0" indent="0" algn="r">
              <a:lnSpc>
                <a:spcPts val="2650"/>
              </a:lnSpc>
              <a:buNone/>
            </a:pPr>
            <a:r>
              <a:rPr lang="en-US" sz="2100" dirty="0">
                <a:solidFill>
                  <a:srgbClr val="CFCBBF"/>
                </a:solidFill>
                <a:latin typeface="Prata" pitchFamily="34" charset="0"/>
                <a:ea typeface="Prata" pitchFamily="34" charset="-122"/>
                <a:cs typeface="Prata" pitchFamily="34" charset="-120"/>
              </a:rPr>
              <a:t>Heaviness or Pressure</a:t>
            </a:r>
            <a:endParaRPr lang="en-US" sz="2100" dirty="0"/>
          </a:p>
        </p:txBody>
      </p:sp>
      <p:sp>
        <p:nvSpPr>
          <p:cNvPr id="18" name="Text 16"/>
          <p:cNvSpPr/>
          <p:nvPr/>
        </p:nvSpPr>
        <p:spPr>
          <a:xfrm>
            <a:off x="793790" y="4539853"/>
            <a:ext cx="5336262" cy="344805"/>
          </a:xfrm>
          <a:prstGeom prst="rect">
            <a:avLst/>
          </a:prstGeom>
          <a:noFill/>
          <a:ln/>
        </p:spPr>
        <p:txBody>
          <a:bodyPr wrap="none" lIns="0" tIns="0" rIns="0" bIns="0" rtlCol="0" anchor="t"/>
          <a:lstStyle/>
          <a:p>
            <a:pPr marL="0" indent="0" algn="r">
              <a:lnSpc>
                <a:spcPts val="2700"/>
              </a:lnSpc>
              <a:buNone/>
            </a:pPr>
            <a:r>
              <a:rPr lang="en-US" sz="1650" dirty="0">
                <a:solidFill>
                  <a:srgbClr val="CFCBBF"/>
                </a:solidFill>
                <a:latin typeface="Raleway" pitchFamily="34" charset="0"/>
                <a:ea typeface="Raleway" pitchFamily="34" charset="-122"/>
                <a:cs typeface="Raleway" pitchFamily="34" charset="-120"/>
              </a:rPr>
              <a:t>A sensation of pain and/or pressure in the abdomen.</a:t>
            </a:r>
            <a:endParaRPr lang="en-US" sz="1650" dirty="0"/>
          </a:p>
        </p:txBody>
      </p:sp>
      <p:sp>
        <p:nvSpPr>
          <p:cNvPr id="19" name="Shape 17"/>
          <p:cNvSpPr/>
          <p:nvPr/>
        </p:nvSpPr>
        <p:spPr>
          <a:xfrm>
            <a:off x="7527131" y="5297924"/>
            <a:ext cx="754142" cy="30480"/>
          </a:xfrm>
          <a:prstGeom prst="roundRect">
            <a:avLst>
              <a:gd name="adj" fmla="val 106046"/>
            </a:avLst>
          </a:prstGeom>
          <a:solidFill>
            <a:srgbClr val="535455"/>
          </a:solidFill>
          <a:ln/>
        </p:spPr>
      </p:sp>
      <p:sp>
        <p:nvSpPr>
          <p:cNvPr id="20" name="Shape 18"/>
          <p:cNvSpPr/>
          <p:nvPr/>
        </p:nvSpPr>
        <p:spPr>
          <a:xfrm>
            <a:off x="7072789" y="5070753"/>
            <a:ext cx="484823" cy="484823"/>
          </a:xfrm>
          <a:prstGeom prst="roundRect">
            <a:avLst>
              <a:gd name="adj" fmla="val 6667"/>
            </a:avLst>
          </a:prstGeom>
          <a:solidFill>
            <a:srgbClr val="3A3B3C"/>
          </a:solidFill>
          <a:ln/>
        </p:spPr>
      </p:sp>
      <p:sp>
        <p:nvSpPr>
          <p:cNvPr id="21" name="Text 19"/>
          <p:cNvSpPr/>
          <p:nvPr/>
        </p:nvSpPr>
        <p:spPr>
          <a:xfrm>
            <a:off x="7220664" y="5151477"/>
            <a:ext cx="189071" cy="323255"/>
          </a:xfrm>
          <a:prstGeom prst="rect">
            <a:avLst/>
          </a:prstGeom>
          <a:noFill/>
          <a:ln/>
        </p:spPr>
        <p:txBody>
          <a:bodyPr wrap="none" lIns="0" tIns="0" rIns="0" bIns="0" rtlCol="0" anchor="t"/>
          <a:lstStyle/>
          <a:p>
            <a:pPr marL="0" indent="0" algn="ctr">
              <a:lnSpc>
                <a:spcPts val="2500"/>
              </a:lnSpc>
              <a:buNone/>
            </a:pPr>
            <a:r>
              <a:rPr lang="en-US" sz="2500" dirty="0">
                <a:solidFill>
                  <a:srgbClr val="CFCBBF"/>
                </a:solidFill>
                <a:latin typeface="Prata" pitchFamily="34" charset="0"/>
                <a:ea typeface="Prata" pitchFamily="34" charset="-122"/>
                <a:cs typeface="Prata" pitchFamily="34" charset="-120"/>
              </a:rPr>
              <a:t>4</a:t>
            </a:r>
            <a:endParaRPr lang="en-US" sz="2500" dirty="0"/>
          </a:p>
        </p:txBody>
      </p:sp>
      <p:sp>
        <p:nvSpPr>
          <p:cNvPr id="22" name="Text 20"/>
          <p:cNvSpPr/>
          <p:nvPr/>
        </p:nvSpPr>
        <p:spPr>
          <a:xfrm>
            <a:off x="8500348" y="5043726"/>
            <a:ext cx="2744510" cy="336590"/>
          </a:xfrm>
          <a:prstGeom prst="rect">
            <a:avLst/>
          </a:prstGeom>
          <a:noFill/>
          <a:ln/>
        </p:spPr>
        <p:txBody>
          <a:bodyPr wrap="none" lIns="0" tIns="0" rIns="0" bIns="0" rtlCol="0" anchor="t"/>
          <a:lstStyle/>
          <a:p>
            <a:pPr marL="0" indent="0" algn="l">
              <a:lnSpc>
                <a:spcPts val="2650"/>
              </a:lnSpc>
              <a:buNone/>
            </a:pPr>
            <a:r>
              <a:rPr lang="en-US" sz="2100" dirty="0">
                <a:solidFill>
                  <a:srgbClr val="CFCBBF"/>
                </a:solidFill>
                <a:latin typeface="Prata" pitchFamily="34" charset="0"/>
                <a:ea typeface="Prata" pitchFamily="34" charset="-122"/>
                <a:cs typeface="Prata" pitchFamily="34" charset="-120"/>
              </a:rPr>
              <a:t>Nausea and Vomiting</a:t>
            </a:r>
            <a:endParaRPr lang="en-US" sz="2100" dirty="0"/>
          </a:p>
        </p:txBody>
      </p:sp>
      <p:sp>
        <p:nvSpPr>
          <p:cNvPr id="23" name="Text 21"/>
          <p:cNvSpPr/>
          <p:nvPr/>
        </p:nvSpPr>
        <p:spPr>
          <a:xfrm>
            <a:off x="8500348" y="5509498"/>
            <a:ext cx="5336262" cy="344805"/>
          </a:xfrm>
          <a:prstGeom prst="rect">
            <a:avLst/>
          </a:prstGeom>
          <a:noFill/>
          <a:ln/>
        </p:spPr>
        <p:txBody>
          <a:bodyPr wrap="none" lIns="0" tIns="0" rIns="0" bIns="0" rtlCol="0" anchor="t"/>
          <a:lstStyle/>
          <a:p>
            <a:pPr marL="0" indent="0" algn="l">
              <a:lnSpc>
                <a:spcPts val="2700"/>
              </a:lnSpc>
              <a:buNone/>
            </a:pPr>
            <a:r>
              <a:rPr lang="en-US" sz="1650" dirty="0">
                <a:solidFill>
                  <a:srgbClr val="CFCBBF"/>
                </a:solidFill>
                <a:latin typeface="Raleway" pitchFamily="34" charset="0"/>
                <a:ea typeface="Raleway" pitchFamily="34" charset="-122"/>
                <a:cs typeface="Raleway" pitchFamily="34" charset="-120"/>
              </a:rPr>
              <a:t>In cases of strangulation or obstruction.</a:t>
            </a:r>
            <a:endParaRPr lang="en-US" sz="1650" dirty="0"/>
          </a:p>
        </p:txBody>
      </p:sp>
      <p:sp>
        <p:nvSpPr>
          <p:cNvPr id="24" name="Shape 22"/>
          <p:cNvSpPr/>
          <p:nvPr/>
        </p:nvSpPr>
        <p:spPr>
          <a:xfrm>
            <a:off x="6349127" y="6267569"/>
            <a:ext cx="754142" cy="30480"/>
          </a:xfrm>
          <a:prstGeom prst="roundRect">
            <a:avLst>
              <a:gd name="adj" fmla="val 106046"/>
            </a:avLst>
          </a:prstGeom>
          <a:solidFill>
            <a:srgbClr val="535455"/>
          </a:solidFill>
          <a:ln/>
        </p:spPr>
      </p:sp>
      <p:sp>
        <p:nvSpPr>
          <p:cNvPr id="25" name="Shape 23"/>
          <p:cNvSpPr/>
          <p:nvPr/>
        </p:nvSpPr>
        <p:spPr>
          <a:xfrm>
            <a:off x="7072789" y="6040398"/>
            <a:ext cx="484823" cy="484823"/>
          </a:xfrm>
          <a:prstGeom prst="roundRect">
            <a:avLst>
              <a:gd name="adj" fmla="val 6667"/>
            </a:avLst>
          </a:prstGeom>
          <a:solidFill>
            <a:srgbClr val="3A3B3C"/>
          </a:solidFill>
          <a:ln/>
        </p:spPr>
      </p:sp>
      <p:sp>
        <p:nvSpPr>
          <p:cNvPr id="26" name="Text 24"/>
          <p:cNvSpPr/>
          <p:nvPr/>
        </p:nvSpPr>
        <p:spPr>
          <a:xfrm>
            <a:off x="7217212" y="6121122"/>
            <a:ext cx="195858" cy="323255"/>
          </a:xfrm>
          <a:prstGeom prst="rect">
            <a:avLst/>
          </a:prstGeom>
          <a:noFill/>
          <a:ln/>
        </p:spPr>
        <p:txBody>
          <a:bodyPr wrap="none" lIns="0" tIns="0" rIns="0" bIns="0" rtlCol="0" anchor="t"/>
          <a:lstStyle/>
          <a:p>
            <a:pPr marL="0" indent="0" algn="ctr">
              <a:lnSpc>
                <a:spcPts val="2500"/>
              </a:lnSpc>
              <a:buNone/>
            </a:pPr>
            <a:r>
              <a:rPr lang="en-US" sz="2500" dirty="0">
                <a:solidFill>
                  <a:srgbClr val="CFCBBF"/>
                </a:solidFill>
                <a:latin typeface="Prata" pitchFamily="34" charset="0"/>
                <a:ea typeface="Prata" pitchFamily="34" charset="-122"/>
                <a:cs typeface="Prata" pitchFamily="34" charset="-120"/>
              </a:rPr>
              <a:t>5</a:t>
            </a:r>
            <a:endParaRPr lang="en-US" sz="2500" dirty="0"/>
          </a:p>
        </p:txBody>
      </p:sp>
      <p:sp>
        <p:nvSpPr>
          <p:cNvPr id="27" name="Text 25"/>
          <p:cNvSpPr/>
          <p:nvPr/>
        </p:nvSpPr>
        <p:spPr>
          <a:xfrm>
            <a:off x="2902506" y="6013371"/>
            <a:ext cx="3227546" cy="336590"/>
          </a:xfrm>
          <a:prstGeom prst="rect">
            <a:avLst/>
          </a:prstGeom>
          <a:noFill/>
          <a:ln/>
        </p:spPr>
        <p:txBody>
          <a:bodyPr wrap="none" lIns="0" tIns="0" rIns="0" bIns="0" rtlCol="0" anchor="t"/>
          <a:lstStyle/>
          <a:p>
            <a:pPr marL="0" indent="0" algn="r">
              <a:lnSpc>
                <a:spcPts val="2650"/>
              </a:lnSpc>
              <a:buNone/>
            </a:pPr>
            <a:r>
              <a:rPr lang="en-US" sz="2100" dirty="0">
                <a:solidFill>
                  <a:srgbClr val="CFCBBF"/>
                </a:solidFill>
                <a:latin typeface="Prata" pitchFamily="34" charset="0"/>
                <a:ea typeface="Prata" pitchFamily="34" charset="-122"/>
                <a:cs typeface="Prata" pitchFamily="34" charset="-120"/>
              </a:rPr>
              <a:t>Redness and Tenderness</a:t>
            </a:r>
            <a:endParaRPr lang="en-US" sz="2100" dirty="0"/>
          </a:p>
        </p:txBody>
      </p:sp>
      <p:sp>
        <p:nvSpPr>
          <p:cNvPr id="28" name="Text 26"/>
          <p:cNvSpPr/>
          <p:nvPr/>
        </p:nvSpPr>
        <p:spPr>
          <a:xfrm>
            <a:off x="793790" y="6479143"/>
            <a:ext cx="5336262" cy="689610"/>
          </a:xfrm>
          <a:prstGeom prst="rect">
            <a:avLst/>
          </a:prstGeom>
          <a:noFill/>
          <a:ln/>
        </p:spPr>
        <p:txBody>
          <a:bodyPr wrap="square" lIns="0" tIns="0" rIns="0" bIns="0" rtlCol="0" anchor="t"/>
          <a:lstStyle/>
          <a:p>
            <a:pPr marL="0" indent="0" algn="r">
              <a:lnSpc>
                <a:spcPts val="2700"/>
              </a:lnSpc>
              <a:buNone/>
            </a:pPr>
            <a:r>
              <a:rPr lang="en-US" sz="1650" dirty="0">
                <a:solidFill>
                  <a:srgbClr val="CFCBBF"/>
                </a:solidFill>
                <a:latin typeface="Raleway" pitchFamily="34" charset="0"/>
                <a:ea typeface="Raleway" pitchFamily="34" charset="-122"/>
                <a:cs typeface="Raleway" pitchFamily="34" charset="-120"/>
              </a:rPr>
              <a:t>Signs of incarceration or strangulation, which are surgical emergencies.</a:t>
            </a:r>
            <a:endParaRPr lang="en-US" sz="1650" dirty="0"/>
          </a:p>
        </p:txBody>
      </p:sp>
      <p:sp>
        <p:nvSpPr>
          <p:cNvPr id="29" name="Rounded Rectangle 28"/>
          <p:cNvSpPr/>
          <p:nvPr/>
        </p:nvSpPr>
        <p:spPr>
          <a:xfrm>
            <a:off x="12771783" y="7663070"/>
            <a:ext cx="1858617" cy="447261"/>
          </a:xfrm>
          <a:prstGeom prst="roundRect">
            <a:avLst/>
          </a:prstGeom>
          <a:solidFill>
            <a:srgbClr val="1B1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568887"/>
            <a:ext cx="5670590" cy="708779"/>
          </a:xfrm>
          <a:prstGeom prst="rect">
            <a:avLst/>
          </a:prstGeom>
          <a:noFill/>
          <a:ln/>
        </p:spPr>
        <p:txBody>
          <a:bodyPr wrap="none" lIns="0" tIns="0" rIns="0" bIns="0" rtlCol="0" anchor="t"/>
          <a:lstStyle/>
          <a:p>
            <a:pPr marL="0" indent="0">
              <a:lnSpc>
                <a:spcPts val="5550"/>
              </a:lnSpc>
              <a:buNone/>
            </a:pPr>
            <a:r>
              <a:rPr lang="en-US" sz="4450" dirty="0">
                <a:solidFill>
                  <a:srgbClr val="F2E782"/>
                </a:solidFill>
                <a:latin typeface="Prata" pitchFamily="34" charset="0"/>
                <a:ea typeface="Prata" pitchFamily="34" charset="-122"/>
                <a:cs typeface="Prata" pitchFamily="34" charset="-120"/>
              </a:rPr>
              <a:t>Diagnosis :</a:t>
            </a:r>
            <a:endParaRPr lang="en-US" sz="4450" dirty="0"/>
          </a:p>
        </p:txBody>
      </p:sp>
      <p:sp>
        <p:nvSpPr>
          <p:cNvPr id="3" name="Shape 1"/>
          <p:cNvSpPr/>
          <p:nvPr/>
        </p:nvSpPr>
        <p:spPr>
          <a:xfrm>
            <a:off x="793790" y="2731294"/>
            <a:ext cx="4196358" cy="2032754"/>
          </a:xfrm>
          <a:prstGeom prst="roundRect">
            <a:avLst>
              <a:gd name="adj" fmla="val 1674"/>
            </a:avLst>
          </a:prstGeom>
          <a:solidFill>
            <a:srgbClr val="3A3B3C"/>
          </a:solidFill>
          <a:ln/>
        </p:spPr>
      </p:sp>
      <p:sp>
        <p:nvSpPr>
          <p:cNvPr id="4" name="Text 2"/>
          <p:cNvSpPr/>
          <p:nvPr/>
        </p:nvSpPr>
        <p:spPr>
          <a:xfrm>
            <a:off x="1020604" y="2958108"/>
            <a:ext cx="2840831" cy="354330"/>
          </a:xfrm>
          <a:prstGeom prst="rect">
            <a:avLst/>
          </a:prstGeom>
          <a:noFill/>
          <a:ln/>
        </p:spPr>
        <p:txBody>
          <a:bodyPr wrap="non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1. Clinical Examination</a:t>
            </a:r>
            <a:endParaRPr lang="en-US" sz="2200" dirty="0"/>
          </a:p>
        </p:txBody>
      </p:sp>
      <p:sp>
        <p:nvSpPr>
          <p:cNvPr id="5" name="Text 3"/>
          <p:cNvSpPr/>
          <p:nvPr/>
        </p:nvSpPr>
        <p:spPr>
          <a:xfrm>
            <a:off x="1020604" y="3448526"/>
            <a:ext cx="3742730" cy="1088708"/>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Diagnosis is primarily clinical, based on history and physical examination.</a:t>
            </a:r>
            <a:endParaRPr lang="en-US" sz="1750" dirty="0"/>
          </a:p>
        </p:txBody>
      </p:sp>
      <p:sp>
        <p:nvSpPr>
          <p:cNvPr id="6" name="Shape 4"/>
          <p:cNvSpPr/>
          <p:nvPr/>
        </p:nvSpPr>
        <p:spPr>
          <a:xfrm>
            <a:off x="5216962" y="2731294"/>
            <a:ext cx="4196358" cy="2032754"/>
          </a:xfrm>
          <a:prstGeom prst="roundRect">
            <a:avLst>
              <a:gd name="adj" fmla="val 1674"/>
            </a:avLst>
          </a:prstGeom>
          <a:solidFill>
            <a:srgbClr val="3A3B3C"/>
          </a:solidFill>
          <a:ln/>
        </p:spPr>
      </p:sp>
      <p:sp>
        <p:nvSpPr>
          <p:cNvPr id="7" name="Text 5"/>
          <p:cNvSpPr/>
          <p:nvPr/>
        </p:nvSpPr>
        <p:spPr>
          <a:xfrm>
            <a:off x="5443776" y="295810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2. Abdominal Ultrasound</a:t>
            </a:r>
            <a:endParaRPr lang="en-US" sz="2200" dirty="0"/>
          </a:p>
        </p:txBody>
      </p:sp>
      <p:sp>
        <p:nvSpPr>
          <p:cNvPr id="8" name="Text 6"/>
          <p:cNvSpPr/>
          <p:nvPr/>
        </p:nvSpPr>
        <p:spPr>
          <a:xfrm>
            <a:off x="5443776" y="3448526"/>
            <a:ext cx="3742730" cy="725805"/>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Useful for detecting hernias, especially in obese patients.</a:t>
            </a:r>
            <a:endParaRPr lang="en-US" sz="1750" dirty="0"/>
          </a:p>
        </p:txBody>
      </p:sp>
      <p:sp>
        <p:nvSpPr>
          <p:cNvPr id="9" name="Shape 7"/>
          <p:cNvSpPr/>
          <p:nvPr/>
        </p:nvSpPr>
        <p:spPr>
          <a:xfrm>
            <a:off x="9640133" y="2731294"/>
            <a:ext cx="4196358" cy="2032754"/>
          </a:xfrm>
          <a:prstGeom prst="roundRect">
            <a:avLst>
              <a:gd name="adj" fmla="val 1674"/>
            </a:avLst>
          </a:prstGeom>
          <a:solidFill>
            <a:srgbClr val="3A3B3C"/>
          </a:solidFill>
          <a:ln/>
        </p:spPr>
      </p:sp>
      <p:sp>
        <p:nvSpPr>
          <p:cNvPr id="10" name="Text 8"/>
          <p:cNvSpPr/>
          <p:nvPr/>
        </p:nvSpPr>
        <p:spPr>
          <a:xfrm>
            <a:off x="9866948" y="295810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3. Abdominal CT Scan</a:t>
            </a:r>
            <a:endParaRPr lang="en-US" sz="2200" dirty="0"/>
          </a:p>
        </p:txBody>
      </p:sp>
      <p:sp>
        <p:nvSpPr>
          <p:cNvPr id="11" name="Text 9"/>
          <p:cNvSpPr/>
          <p:nvPr/>
        </p:nvSpPr>
        <p:spPr>
          <a:xfrm>
            <a:off x="9866948" y="3448526"/>
            <a:ext cx="3742730" cy="725805"/>
          </a:xfrm>
          <a:prstGeom prst="rect">
            <a:avLst/>
          </a:prstGeom>
          <a:noFill/>
          <a:ln/>
        </p:spPr>
        <p:txBody>
          <a:bodyPr wrap="squar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Provides detailed images of the abdominal wall and contents.</a:t>
            </a:r>
            <a:endParaRPr lang="en-US" sz="1750" dirty="0"/>
          </a:p>
        </p:txBody>
      </p:sp>
      <p:sp>
        <p:nvSpPr>
          <p:cNvPr id="12" name="Shape 10"/>
          <p:cNvSpPr/>
          <p:nvPr/>
        </p:nvSpPr>
        <p:spPr>
          <a:xfrm>
            <a:off x="793790" y="4990862"/>
            <a:ext cx="6408063" cy="1669852"/>
          </a:xfrm>
          <a:prstGeom prst="roundRect">
            <a:avLst>
              <a:gd name="adj" fmla="val 2038"/>
            </a:avLst>
          </a:prstGeom>
          <a:solidFill>
            <a:srgbClr val="3A3B3C"/>
          </a:solidFill>
          <a:ln/>
        </p:spPr>
      </p:sp>
      <p:sp>
        <p:nvSpPr>
          <p:cNvPr id="13" name="Text 11"/>
          <p:cNvSpPr/>
          <p:nvPr/>
        </p:nvSpPr>
        <p:spPr>
          <a:xfrm>
            <a:off x="1020604" y="5217676"/>
            <a:ext cx="2835235" cy="354330"/>
          </a:xfrm>
          <a:prstGeom prst="rect">
            <a:avLst/>
          </a:prstGeom>
          <a:noFill/>
          <a:ln/>
        </p:spPr>
        <p:txBody>
          <a:bodyPr wrap="none" lIns="0" tIns="0" rIns="0" bIns="0" rtlCol="0" anchor="t"/>
          <a:lstStyle/>
          <a:p>
            <a:pPr marL="0" indent="0">
              <a:lnSpc>
                <a:spcPts val="2750"/>
              </a:lnSpc>
              <a:buNone/>
            </a:pPr>
            <a:r>
              <a:rPr lang="en-US" sz="2200" dirty="0">
                <a:solidFill>
                  <a:srgbClr val="CFCBBF"/>
                </a:solidFill>
                <a:latin typeface="Prata" pitchFamily="34" charset="0"/>
                <a:ea typeface="Prata" pitchFamily="34" charset="-122"/>
                <a:cs typeface="Prata" pitchFamily="34" charset="-120"/>
              </a:rPr>
              <a:t>4. Abdominal MRI</a:t>
            </a:r>
            <a:endParaRPr lang="en-US" sz="2200" dirty="0"/>
          </a:p>
        </p:txBody>
      </p:sp>
      <p:sp>
        <p:nvSpPr>
          <p:cNvPr id="14" name="Text 12"/>
          <p:cNvSpPr/>
          <p:nvPr/>
        </p:nvSpPr>
        <p:spPr>
          <a:xfrm>
            <a:off x="1020604" y="5708094"/>
            <a:ext cx="5954435" cy="362903"/>
          </a:xfrm>
          <a:prstGeom prst="rect">
            <a:avLst/>
          </a:prstGeom>
          <a:noFill/>
          <a:ln/>
        </p:spPr>
        <p:txBody>
          <a:bodyPr wrap="none" lIns="0" tIns="0" rIns="0" bIns="0" rtlCol="0" anchor="t"/>
          <a:lstStyle/>
          <a:p>
            <a:pPr marL="0" indent="0">
              <a:lnSpc>
                <a:spcPts val="2850"/>
              </a:lnSpc>
              <a:buNone/>
            </a:pPr>
            <a:r>
              <a:rPr lang="en-US" sz="1750" dirty="0">
                <a:solidFill>
                  <a:srgbClr val="CFCBBF"/>
                </a:solidFill>
                <a:latin typeface="Raleway" pitchFamily="34" charset="0"/>
                <a:ea typeface="Raleway" pitchFamily="34" charset="-122"/>
                <a:cs typeface="Raleway" pitchFamily="34" charset="-120"/>
              </a:rPr>
              <a:t>Useful in complex or recurrent hernias.</a:t>
            </a:r>
            <a:endParaRPr lang="en-US" sz="1750" dirty="0"/>
          </a:p>
        </p:txBody>
      </p:sp>
      <p:sp>
        <p:nvSpPr>
          <p:cNvPr id="16" name="Text 14"/>
          <p:cNvSpPr/>
          <p:nvPr/>
        </p:nvSpPr>
        <p:spPr>
          <a:xfrm>
            <a:off x="7655481" y="5217676"/>
            <a:ext cx="2835235" cy="354330"/>
          </a:xfrm>
          <a:prstGeom prst="rect">
            <a:avLst/>
          </a:prstGeom>
          <a:noFill/>
          <a:ln/>
        </p:spPr>
        <p:txBody>
          <a:bodyPr wrap="none" lIns="0" tIns="0" rIns="0" bIns="0" rtlCol="0" anchor="t"/>
          <a:lstStyle/>
          <a:p>
            <a:pPr marL="0" indent="0">
              <a:lnSpc>
                <a:spcPts val="2750"/>
              </a:lnSpc>
              <a:buNone/>
            </a:pPr>
            <a:endParaRPr lang="en-US" sz="2200" dirty="0"/>
          </a:p>
        </p:txBody>
      </p:sp>
      <p:sp>
        <p:nvSpPr>
          <p:cNvPr id="17" name="Text 15"/>
          <p:cNvSpPr/>
          <p:nvPr/>
        </p:nvSpPr>
        <p:spPr>
          <a:xfrm>
            <a:off x="7655481" y="5708094"/>
            <a:ext cx="5954435" cy="725805"/>
          </a:xfrm>
          <a:prstGeom prst="rect">
            <a:avLst/>
          </a:prstGeom>
          <a:noFill/>
          <a:ln/>
        </p:spPr>
        <p:txBody>
          <a:bodyPr wrap="square" lIns="0" tIns="0" rIns="0" bIns="0" rtlCol="0" anchor="t"/>
          <a:lstStyle/>
          <a:p>
            <a:pPr marL="0" indent="0">
              <a:lnSpc>
                <a:spcPts val="2850"/>
              </a:lnSpc>
              <a:buNone/>
            </a:pPr>
            <a:endParaRPr lang="en-US" sz="1750" dirty="0"/>
          </a:p>
        </p:txBody>
      </p:sp>
      <p:sp>
        <p:nvSpPr>
          <p:cNvPr id="18" name="Rounded Rectangle 17"/>
          <p:cNvSpPr/>
          <p:nvPr/>
        </p:nvSpPr>
        <p:spPr>
          <a:xfrm>
            <a:off x="12771783" y="7663070"/>
            <a:ext cx="1858617" cy="447261"/>
          </a:xfrm>
          <a:prstGeom prst="roundRect">
            <a:avLst/>
          </a:prstGeom>
          <a:solidFill>
            <a:srgbClr val="1B1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957"/>
          </a:xfrm>
          <a:prstGeom prst="rect">
            <a:avLst/>
          </a:prstGeom>
        </p:spPr>
      </p:pic>
      <p:sp>
        <p:nvSpPr>
          <p:cNvPr id="3" name="Text 0"/>
          <p:cNvSpPr/>
          <p:nvPr/>
        </p:nvSpPr>
        <p:spPr>
          <a:xfrm>
            <a:off x="6273641" y="618530"/>
            <a:ext cx="4499015" cy="562332"/>
          </a:xfrm>
          <a:prstGeom prst="rect">
            <a:avLst/>
          </a:prstGeom>
          <a:noFill/>
          <a:ln/>
        </p:spPr>
        <p:txBody>
          <a:bodyPr wrap="none" lIns="0" tIns="0" rIns="0" bIns="0" rtlCol="0" anchor="t"/>
          <a:lstStyle/>
          <a:p>
            <a:pPr marL="0" indent="0">
              <a:lnSpc>
                <a:spcPts val="4400"/>
              </a:lnSpc>
              <a:buNone/>
            </a:pPr>
            <a:r>
              <a:rPr lang="en-US" sz="3500" dirty="0">
                <a:solidFill>
                  <a:srgbClr val="F2E782"/>
                </a:solidFill>
                <a:latin typeface="Prata" pitchFamily="34" charset="0"/>
                <a:ea typeface="Prata" pitchFamily="34" charset="-122"/>
                <a:cs typeface="Prata" pitchFamily="34" charset="-120"/>
              </a:rPr>
              <a:t>Management</a:t>
            </a:r>
            <a:endParaRPr lang="en-US" sz="3500" dirty="0"/>
          </a:p>
        </p:txBody>
      </p:sp>
      <p:pic>
        <p:nvPicPr>
          <p:cNvPr id="4" name="Image 1" descr="preencoded.png"/>
          <p:cNvPicPr>
            <a:picLocks noChangeAspect="1"/>
          </p:cNvPicPr>
          <p:nvPr/>
        </p:nvPicPr>
        <p:blipFill>
          <a:blip r:embed="rId4"/>
          <a:stretch>
            <a:fillRect/>
          </a:stretch>
        </p:blipFill>
        <p:spPr>
          <a:xfrm>
            <a:off x="6273641" y="1450777"/>
            <a:ext cx="899755" cy="1324332"/>
          </a:xfrm>
          <a:prstGeom prst="rect">
            <a:avLst/>
          </a:prstGeom>
        </p:spPr>
      </p:pic>
      <p:sp>
        <p:nvSpPr>
          <p:cNvPr id="5" name="Text 1"/>
          <p:cNvSpPr/>
          <p:nvPr/>
        </p:nvSpPr>
        <p:spPr>
          <a:xfrm>
            <a:off x="7443311" y="1630680"/>
            <a:ext cx="2249448" cy="281107"/>
          </a:xfrm>
          <a:prstGeom prst="rect">
            <a:avLst/>
          </a:prstGeom>
          <a:noFill/>
          <a:ln/>
        </p:spPr>
        <p:txBody>
          <a:bodyPr wrap="none" lIns="0" tIns="0" rIns="0" bIns="0" rtlCol="0" anchor="t"/>
          <a:lstStyle/>
          <a:p>
            <a:pPr marL="0" indent="0" algn="l">
              <a:lnSpc>
                <a:spcPts val="2200"/>
              </a:lnSpc>
              <a:buNone/>
            </a:pPr>
            <a:r>
              <a:rPr lang="en-US" sz="1750" dirty="0">
                <a:solidFill>
                  <a:srgbClr val="CFCBBF"/>
                </a:solidFill>
                <a:latin typeface="Prata" pitchFamily="34" charset="0"/>
                <a:ea typeface="Prata" pitchFamily="34" charset="-122"/>
                <a:cs typeface="Prata" pitchFamily="34" charset="-120"/>
              </a:rPr>
              <a:t>Watchful Waiting</a:t>
            </a:r>
            <a:endParaRPr lang="en-US" sz="1750" dirty="0"/>
          </a:p>
        </p:txBody>
      </p:sp>
      <p:sp>
        <p:nvSpPr>
          <p:cNvPr id="6" name="Text 2"/>
          <p:cNvSpPr/>
          <p:nvPr/>
        </p:nvSpPr>
        <p:spPr>
          <a:xfrm>
            <a:off x="7443311" y="2019657"/>
            <a:ext cx="6399848" cy="575548"/>
          </a:xfrm>
          <a:prstGeom prst="rect">
            <a:avLst/>
          </a:prstGeom>
          <a:noFill/>
          <a:ln/>
        </p:spPr>
        <p:txBody>
          <a:bodyPr wrap="square" lIns="0" tIns="0" rIns="0" bIns="0" rtlCol="0" anchor="t"/>
          <a:lstStyle/>
          <a:p>
            <a:pPr marL="0" indent="0" algn="l">
              <a:lnSpc>
                <a:spcPts val="2250"/>
              </a:lnSpc>
              <a:buNone/>
            </a:pPr>
            <a:r>
              <a:rPr lang="en-US" sz="1400" dirty="0">
                <a:solidFill>
                  <a:srgbClr val="CFCBBF"/>
                </a:solidFill>
                <a:latin typeface="Raleway" pitchFamily="34" charset="0"/>
                <a:ea typeface="Raleway" pitchFamily="34" charset="-122"/>
                <a:cs typeface="Raleway" pitchFamily="34" charset="-120"/>
              </a:rPr>
              <a:t>Large and asymptomatic hernias may be monitored, especially in patients with high surgical risk.</a:t>
            </a:r>
            <a:endParaRPr lang="en-US" sz="1400" dirty="0"/>
          </a:p>
        </p:txBody>
      </p:sp>
      <p:pic>
        <p:nvPicPr>
          <p:cNvPr id="7" name="Image 2" descr="preencoded.png"/>
          <p:cNvPicPr>
            <a:picLocks noChangeAspect="1"/>
          </p:cNvPicPr>
          <p:nvPr/>
        </p:nvPicPr>
        <p:blipFill>
          <a:blip r:embed="rId5"/>
          <a:stretch>
            <a:fillRect/>
          </a:stretch>
        </p:blipFill>
        <p:spPr>
          <a:xfrm>
            <a:off x="6273641" y="2775109"/>
            <a:ext cx="899755" cy="1324332"/>
          </a:xfrm>
          <a:prstGeom prst="rect">
            <a:avLst/>
          </a:prstGeom>
        </p:spPr>
      </p:pic>
      <p:sp>
        <p:nvSpPr>
          <p:cNvPr id="8" name="Text 3"/>
          <p:cNvSpPr/>
          <p:nvPr/>
        </p:nvSpPr>
        <p:spPr>
          <a:xfrm>
            <a:off x="7443311" y="2955012"/>
            <a:ext cx="2456021" cy="281107"/>
          </a:xfrm>
          <a:prstGeom prst="rect">
            <a:avLst/>
          </a:prstGeom>
          <a:noFill/>
          <a:ln/>
        </p:spPr>
        <p:txBody>
          <a:bodyPr wrap="none" lIns="0" tIns="0" rIns="0" bIns="0" rtlCol="0" anchor="t"/>
          <a:lstStyle/>
          <a:p>
            <a:pPr marL="0" indent="0" algn="l">
              <a:lnSpc>
                <a:spcPts val="2200"/>
              </a:lnSpc>
              <a:buNone/>
            </a:pPr>
            <a:r>
              <a:rPr lang="en-US" sz="1750" dirty="0">
                <a:solidFill>
                  <a:srgbClr val="CFCBBF"/>
                </a:solidFill>
                <a:latin typeface="Prata" pitchFamily="34" charset="0"/>
                <a:ea typeface="Prata" pitchFamily="34" charset="-122"/>
                <a:cs typeface="Prata" pitchFamily="34" charset="-120"/>
              </a:rPr>
              <a:t>Lifestyle Modifications</a:t>
            </a:r>
            <a:endParaRPr lang="en-US" sz="1750" dirty="0"/>
          </a:p>
        </p:txBody>
      </p:sp>
      <p:sp>
        <p:nvSpPr>
          <p:cNvPr id="9" name="Text 4"/>
          <p:cNvSpPr/>
          <p:nvPr/>
        </p:nvSpPr>
        <p:spPr>
          <a:xfrm>
            <a:off x="7443311" y="3343989"/>
            <a:ext cx="6399848" cy="575548"/>
          </a:xfrm>
          <a:prstGeom prst="rect">
            <a:avLst/>
          </a:prstGeom>
          <a:noFill/>
          <a:ln/>
        </p:spPr>
        <p:txBody>
          <a:bodyPr wrap="square" lIns="0" tIns="0" rIns="0" bIns="0" rtlCol="0" anchor="t"/>
          <a:lstStyle/>
          <a:p>
            <a:pPr marL="0" indent="0" algn="l">
              <a:lnSpc>
                <a:spcPts val="2250"/>
              </a:lnSpc>
              <a:buNone/>
            </a:pPr>
            <a:r>
              <a:rPr lang="en-US" sz="1400" dirty="0">
                <a:solidFill>
                  <a:srgbClr val="CFCBBF"/>
                </a:solidFill>
                <a:latin typeface="Raleway" pitchFamily="34" charset="0"/>
                <a:ea typeface="Raleway" pitchFamily="34" charset="-122"/>
                <a:cs typeface="Raleway" pitchFamily="34" charset="-120"/>
              </a:rPr>
              <a:t>Weight loss, avoiding heavy lifting, and treating chronic cough or constipation can help manage symptoms.</a:t>
            </a:r>
            <a:endParaRPr lang="en-US" sz="1400" dirty="0"/>
          </a:p>
        </p:txBody>
      </p:sp>
      <p:pic>
        <p:nvPicPr>
          <p:cNvPr id="10" name="Image 3" descr="preencoded.png"/>
          <p:cNvPicPr>
            <a:picLocks noChangeAspect="1"/>
          </p:cNvPicPr>
          <p:nvPr/>
        </p:nvPicPr>
        <p:blipFill>
          <a:blip r:embed="rId6"/>
          <a:stretch>
            <a:fillRect/>
          </a:stretch>
        </p:blipFill>
        <p:spPr>
          <a:xfrm>
            <a:off x="6273641" y="4099441"/>
            <a:ext cx="899755" cy="2187654"/>
          </a:xfrm>
          <a:prstGeom prst="rect">
            <a:avLst/>
          </a:prstGeom>
        </p:spPr>
      </p:pic>
      <p:sp>
        <p:nvSpPr>
          <p:cNvPr id="11" name="Text 5"/>
          <p:cNvSpPr/>
          <p:nvPr/>
        </p:nvSpPr>
        <p:spPr>
          <a:xfrm>
            <a:off x="7443311" y="4279344"/>
            <a:ext cx="2249448" cy="281107"/>
          </a:xfrm>
          <a:prstGeom prst="rect">
            <a:avLst/>
          </a:prstGeom>
          <a:noFill/>
          <a:ln/>
        </p:spPr>
        <p:txBody>
          <a:bodyPr wrap="none" lIns="0" tIns="0" rIns="0" bIns="0" rtlCol="0" anchor="t"/>
          <a:lstStyle/>
          <a:p>
            <a:pPr marL="0" indent="0" algn="l">
              <a:lnSpc>
                <a:spcPts val="2200"/>
              </a:lnSpc>
              <a:buNone/>
            </a:pPr>
            <a:r>
              <a:rPr lang="en-US" sz="1750" dirty="0">
                <a:solidFill>
                  <a:srgbClr val="CFCBBF"/>
                </a:solidFill>
                <a:latin typeface="Prata" pitchFamily="34" charset="0"/>
                <a:ea typeface="Prata" pitchFamily="34" charset="-122"/>
                <a:cs typeface="Prata" pitchFamily="34" charset="-120"/>
              </a:rPr>
              <a:t>Surgical Repair</a:t>
            </a:r>
            <a:endParaRPr lang="en-US" sz="1750" dirty="0"/>
          </a:p>
        </p:txBody>
      </p:sp>
      <p:sp>
        <p:nvSpPr>
          <p:cNvPr id="12" name="Text 6"/>
          <p:cNvSpPr/>
          <p:nvPr/>
        </p:nvSpPr>
        <p:spPr>
          <a:xfrm>
            <a:off x="7443311" y="4668322"/>
            <a:ext cx="6399848" cy="1438870"/>
          </a:xfrm>
          <a:prstGeom prst="rect">
            <a:avLst/>
          </a:prstGeom>
          <a:noFill/>
          <a:ln/>
        </p:spPr>
        <p:txBody>
          <a:bodyPr wrap="square" lIns="0" tIns="0" rIns="0" bIns="0" rtlCol="0" anchor="t"/>
          <a:lstStyle/>
          <a:p>
            <a:pPr marL="0" indent="0" algn="l">
              <a:lnSpc>
                <a:spcPts val="2250"/>
              </a:lnSpc>
              <a:buNone/>
            </a:pPr>
            <a:r>
              <a:rPr lang="en-US" sz="1400" dirty="0">
                <a:solidFill>
                  <a:srgbClr val="CFCBBF"/>
                </a:solidFill>
                <a:latin typeface="Raleway" pitchFamily="34" charset="0"/>
                <a:ea typeface="Raleway" pitchFamily="34" charset="-122"/>
                <a:cs typeface="Raleway" pitchFamily="34" charset="-120"/>
              </a:rPr>
              <a:t>The definitive treatment for symptomatic hernias. Surgical options include :  </a:t>
            </a:r>
          </a:p>
          <a:p>
            <a:pPr marL="0" indent="0" algn="l">
              <a:lnSpc>
                <a:spcPts val="2250"/>
              </a:lnSpc>
              <a:buNone/>
            </a:pPr>
            <a:r>
              <a:rPr lang="en-US" sz="1400" b="1" dirty="0">
                <a:solidFill>
                  <a:srgbClr val="CFCBBF"/>
                </a:solidFill>
                <a:latin typeface="Raleway" pitchFamily="34" charset="0"/>
                <a:ea typeface="Raleway" pitchFamily="34" charset="-122"/>
                <a:cs typeface="Raleway" pitchFamily="34" charset="-120"/>
              </a:rPr>
              <a:t>A. </a:t>
            </a:r>
            <a:r>
              <a:rPr lang="en-US" sz="1400" dirty="0">
                <a:solidFill>
                  <a:srgbClr val="CFCBBF"/>
                </a:solidFill>
                <a:latin typeface="Raleway" pitchFamily="34" charset="0"/>
                <a:ea typeface="Raleway" pitchFamily="34" charset="-122"/>
                <a:cs typeface="Raleway" pitchFamily="34" charset="-120"/>
              </a:rPr>
              <a:t>Open Hernia Repair : traditional method involving an incision over the hernia site. </a:t>
            </a:r>
          </a:p>
          <a:p>
            <a:pPr marL="0" indent="0" algn="l">
              <a:lnSpc>
                <a:spcPts val="2250"/>
              </a:lnSpc>
              <a:buNone/>
            </a:pPr>
            <a:endParaRPr lang="en-US" sz="1400" dirty="0">
              <a:solidFill>
                <a:srgbClr val="CFCBBF"/>
              </a:solidFill>
              <a:latin typeface="Raleway" pitchFamily="34" charset="0"/>
              <a:ea typeface="Raleway" pitchFamily="34" charset="-122"/>
              <a:cs typeface="Raleway" pitchFamily="34" charset="-120"/>
            </a:endParaRPr>
          </a:p>
          <a:p>
            <a:pPr marL="0" indent="0" algn="l">
              <a:lnSpc>
                <a:spcPts val="2250"/>
              </a:lnSpc>
              <a:buNone/>
            </a:pPr>
            <a:r>
              <a:rPr lang="en-US" sz="1400" b="1" dirty="0">
                <a:solidFill>
                  <a:srgbClr val="CFCBBF"/>
                </a:solidFill>
                <a:latin typeface="Raleway" pitchFamily="34" charset="0"/>
                <a:ea typeface="Raleway" pitchFamily="34" charset="-122"/>
                <a:cs typeface="Raleway" pitchFamily="34" charset="-120"/>
              </a:rPr>
              <a:t>B. </a:t>
            </a:r>
            <a:r>
              <a:rPr lang="en-US" sz="1400" dirty="0">
                <a:solidFill>
                  <a:srgbClr val="CFCBBF"/>
                </a:solidFill>
                <a:latin typeface="Raleway" pitchFamily="34" charset="0"/>
                <a:ea typeface="Raleway" pitchFamily="34" charset="-122"/>
                <a:cs typeface="Raleway" pitchFamily="34" charset="-120"/>
              </a:rPr>
              <a:t>Laparoscopic Hernia Repair: minimally invasive technique with smaller incisions and faster recovery. </a:t>
            </a:r>
          </a:p>
          <a:p>
            <a:pPr marL="0" indent="0" algn="l">
              <a:lnSpc>
                <a:spcPts val="2250"/>
              </a:lnSpc>
              <a:buNone/>
            </a:pPr>
            <a:endParaRPr lang="en-US" sz="1400" dirty="0">
              <a:solidFill>
                <a:srgbClr val="CFCBBF"/>
              </a:solidFill>
              <a:latin typeface="Raleway" pitchFamily="34" charset="0"/>
              <a:ea typeface="Raleway" pitchFamily="34" charset="-122"/>
              <a:cs typeface="Raleway" pitchFamily="34" charset="-120"/>
            </a:endParaRPr>
          </a:p>
          <a:p>
            <a:pPr marL="0" indent="0" algn="l">
              <a:lnSpc>
                <a:spcPts val="2250"/>
              </a:lnSpc>
              <a:buNone/>
            </a:pPr>
            <a:r>
              <a:rPr lang="en-US" sz="1400" b="1" dirty="0">
                <a:solidFill>
                  <a:srgbClr val="CFCBBF"/>
                </a:solidFill>
                <a:latin typeface="Raleway" pitchFamily="34" charset="0"/>
                <a:ea typeface="Raleway" pitchFamily="34" charset="-122"/>
                <a:cs typeface="Raleway" pitchFamily="34" charset="-120"/>
              </a:rPr>
              <a:t>C. </a:t>
            </a:r>
            <a:r>
              <a:rPr lang="en-US" sz="1400" dirty="0">
                <a:solidFill>
                  <a:srgbClr val="CFCBBF"/>
                </a:solidFill>
                <a:latin typeface="Raleway" pitchFamily="34" charset="0"/>
                <a:ea typeface="Raleway" pitchFamily="34" charset="-122"/>
                <a:cs typeface="Raleway" pitchFamily="34" charset="-120"/>
              </a:rPr>
              <a:t>Robotic-Assisted Repair : utilizes robotic technology for precision in complex cases.</a:t>
            </a:r>
            <a:endParaRPr lang="en-US" sz="1400" dirty="0"/>
          </a:p>
        </p:txBody>
      </p:sp>
      <p:sp>
        <p:nvSpPr>
          <p:cNvPr id="14" name="Text 7"/>
          <p:cNvSpPr/>
          <p:nvPr/>
        </p:nvSpPr>
        <p:spPr>
          <a:xfrm>
            <a:off x="7443311" y="6466999"/>
            <a:ext cx="2249448" cy="281107"/>
          </a:xfrm>
          <a:prstGeom prst="rect">
            <a:avLst/>
          </a:prstGeom>
          <a:noFill/>
          <a:ln/>
        </p:spPr>
        <p:txBody>
          <a:bodyPr wrap="none" lIns="0" tIns="0" rIns="0" bIns="0" rtlCol="0" anchor="t"/>
          <a:lstStyle/>
          <a:p>
            <a:pPr marL="0" indent="0" algn="l">
              <a:lnSpc>
                <a:spcPts val="2200"/>
              </a:lnSpc>
              <a:buNone/>
            </a:pPr>
            <a:endParaRPr lang="en-US" sz="1750" dirty="0">
              <a:solidFill>
                <a:srgbClr val="CFCBBF"/>
              </a:solidFill>
              <a:latin typeface="Prata" pitchFamily="34" charset="0"/>
              <a:ea typeface="Prata" pitchFamily="34" charset="-122"/>
              <a:cs typeface="Prata" pitchFamily="34" charset="-120"/>
            </a:endParaRPr>
          </a:p>
        </p:txBody>
      </p:sp>
      <p:sp>
        <p:nvSpPr>
          <p:cNvPr id="15" name="Text 8"/>
          <p:cNvSpPr/>
          <p:nvPr/>
        </p:nvSpPr>
        <p:spPr>
          <a:xfrm>
            <a:off x="7457005" y="7107913"/>
            <a:ext cx="6386153" cy="323610"/>
          </a:xfrm>
          <a:prstGeom prst="rect">
            <a:avLst/>
          </a:prstGeom>
          <a:noFill/>
          <a:ln/>
        </p:spPr>
        <p:txBody>
          <a:bodyPr wrap="square" lIns="0" tIns="0" rIns="0" bIns="0" rtlCol="0" anchor="t"/>
          <a:lstStyle/>
          <a:p>
            <a:pPr marL="0" indent="0" algn="l">
              <a:lnSpc>
                <a:spcPts val="2250"/>
              </a:lnSpc>
              <a:buNone/>
            </a:pPr>
            <a:endParaRPr lang="en-US" sz="1400" dirty="0">
              <a:solidFill>
                <a:srgbClr val="CFCBBF"/>
              </a:solidFill>
              <a:latin typeface="Raleway" pitchFamily="34" charset="0"/>
              <a:ea typeface="Raleway" pitchFamily="34" charset="-122"/>
              <a:cs typeface="Raleway" pitchFamily="34" charset="-120"/>
            </a:endParaRPr>
          </a:p>
          <a:p>
            <a:pPr marL="0" indent="0" algn="l">
              <a:lnSpc>
                <a:spcPts val="2250"/>
              </a:lnSpc>
              <a:buNone/>
            </a:pPr>
            <a:r>
              <a:rPr lang="en-US" sz="1400" b="1" dirty="0">
                <a:solidFill>
                  <a:srgbClr val="CFCBBF"/>
                </a:solidFill>
                <a:latin typeface="Raleway" pitchFamily="34" charset="0"/>
                <a:ea typeface="Raleway" pitchFamily="34" charset="-122"/>
                <a:cs typeface="Raleway" pitchFamily="34" charset="-120"/>
              </a:rPr>
              <a:t>D. </a:t>
            </a:r>
            <a:r>
              <a:rPr lang="en-US" sz="1400" dirty="0">
                <a:solidFill>
                  <a:srgbClr val="CFCBBF"/>
                </a:solidFill>
                <a:latin typeface="Raleway" pitchFamily="34" charset="0"/>
                <a:ea typeface="Raleway" pitchFamily="34" charset="-122"/>
                <a:cs typeface="Raleway" pitchFamily="34" charset="-120"/>
              </a:rPr>
              <a:t>Hernia Truss : a supportive device used to keep hernia in abdominal </a:t>
            </a:r>
          </a:p>
          <a:p>
            <a:pPr marL="0" indent="0" algn="l">
              <a:lnSpc>
                <a:spcPts val="2250"/>
              </a:lnSpc>
              <a:buNone/>
            </a:pPr>
            <a:r>
              <a:rPr lang="en-US" sz="1400" dirty="0">
                <a:solidFill>
                  <a:srgbClr val="CFCBBF"/>
                </a:solidFill>
                <a:latin typeface="Raleway" pitchFamily="34" charset="0"/>
                <a:ea typeface="Raleway" pitchFamily="34" charset="-122"/>
                <a:cs typeface="Raleway" pitchFamily="34" charset="-120"/>
              </a:rPr>
              <a:t>cavity though not a definitive treatment.</a:t>
            </a:r>
          </a:p>
        </p:txBody>
      </p:sp>
      <p:sp>
        <p:nvSpPr>
          <p:cNvPr id="16" name="Rounded Rectangle 15"/>
          <p:cNvSpPr/>
          <p:nvPr/>
        </p:nvSpPr>
        <p:spPr>
          <a:xfrm>
            <a:off x="12771783" y="7663070"/>
            <a:ext cx="1858617" cy="447261"/>
          </a:xfrm>
          <a:prstGeom prst="roundRect">
            <a:avLst/>
          </a:prstGeom>
          <a:solidFill>
            <a:srgbClr val="1B1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0829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825</Words>
  <Application>Microsoft Office PowerPoint</Application>
  <PresentationFormat>مخصص</PresentationFormat>
  <Paragraphs>112</Paragraphs>
  <Slides>11</Slides>
  <Notes>9</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11</vt:i4>
      </vt:variant>
    </vt:vector>
  </HeadingPairs>
  <TitlesOfParts>
    <vt:vector size="16" baseType="lpstr">
      <vt:lpstr>Arial</vt:lpstr>
      <vt:lpstr>Calibri</vt:lpstr>
      <vt:lpstr>Raleway</vt:lpstr>
      <vt:lpstr>Prata</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dr.husseinsafaa</dc:creator>
  <cp:lastModifiedBy>Mahmoud Al-Mukhtar</cp:lastModifiedBy>
  <cp:revision>13</cp:revision>
  <dcterms:created xsi:type="dcterms:W3CDTF">2025-02-25T15:30:20Z</dcterms:created>
  <dcterms:modified xsi:type="dcterms:W3CDTF">2025-02-28T19:31:26Z</dcterms:modified>
</cp:coreProperties>
</file>