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71" r:id="rId2"/>
    <p:sldId id="256" r:id="rId3"/>
    <p:sldId id="257" r:id="rId4"/>
    <p:sldId id="262" r:id="rId5"/>
    <p:sldId id="263" r:id="rId6"/>
    <p:sldId id="258" r:id="rId7"/>
    <p:sldId id="272" r:id="rId8"/>
    <p:sldId id="259" r:id="rId9"/>
    <p:sldId id="261" r:id="rId10"/>
    <p:sldId id="260" r:id="rId11"/>
    <p:sldId id="268" r:id="rId12"/>
    <p:sldId id="266" r:id="rId13"/>
    <p:sldId id="267" r:id="rId14"/>
    <p:sldId id="270"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8" d="100"/>
          <a:sy n="78" d="100"/>
        </p:scale>
        <p:origin x="159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كريم حازم حازم" userId="55f357b81b74123b" providerId="LiveId" clId="{3478A98E-C4C4-4834-847D-22F2F34F0528}"/>
    <pc:docChg chg="modSld">
      <pc:chgData name="كريم حازم حازم" userId="55f357b81b74123b" providerId="LiveId" clId="{3478A98E-C4C4-4834-847D-22F2F34F0528}" dt="2025-03-11T19:43:54.222" v="9" actId="1036"/>
      <pc:docMkLst>
        <pc:docMk/>
      </pc:docMkLst>
      <pc:sldChg chg="modSp mod">
        <pc:chgData name="كريم حازم حازم" userId="55f357b81b74123b" providerId="LiveId" clId="{3478A98E-C4C4-4834-847D-22F2F34F0528}" dt="2025-03-11T18:34:07.416" v="7" actId="20577"/>
        <pc:sldMkLst>
          <pc:docMk/>
          <pc:sldMk cId="1777897784" sldId="256"/>
        </pc:sldMkLst>
        <pc:spChg chg="mod">
          <ac:chgData name="كريم حازم حازم" userId="55f357b81b74123b" providerId="LiveId" clId="{3478A98E-C4C4-4834-847D-22F2F34F0528}" dt="2025-03-11T18:34:07.416" v="7" actId="20577"/>
          <ac:spMkLst>
            <pc:docMk/>
            <pc:sldMk cId="1777897784" sldId="256"/>
            <ac:spMk id="3" creationId="{00000000-0000-0000-0000-000000000000}"/>
          </ac:spMkLst>
        </pc:spChg>
      </pc:sldChg>
      <pc:sldChg chg="modSp">
        <pc:chgData name="كريم حازم حازم" userId="55f357b81b74123b" providerId="LiveId" clId="{3478A98E-C4C4-4834-847D-22F2F34F0528}" dt="2025-03-11T19:43:54.222" v="9" actId="1036"/>
        <pc:sldMkLst>
          <pc:docMk/>
          <pc:sldMk cId="485109551" sldId="263"/>
        </pc:sldMkLst>
        <pc:picChg chg="mod">
          <ac:chgData name="كريم حازم حازم" userId="55f357b81b74123b" providerId="LiveId" clId="{3478A98E-C4C4-4834-847D-22F2F34F0528}" dt="2025-03-11T19:43:54.222" v="9" actId="1036"/>
          <ac:picMkLst>
            <pc:docMk/>
            <pc:sldMk cId="485109551" sldId="263"/>
            <ac:picMk id="102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38951F6-6AB7-4766-9DD9-C892E163A2A4}" type="datetimeFigureOut">
              <a:rPr lang="en-US" smtClean="0"/>
              <a:t>3/13/2025</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4793DBF-4BB7-4FBA-8CA9-712A0CF9FCD2}" type="slidenum">
              <a:rPr lang="en-US" smtClean="0"/>
              <a:t>‹#›</a:t>
            </a:fld>
            <a:endParaRPr lang="en-US"/>
          </a:p>
        </p:txBody>
      </p:sp>
    </p:spTree>
    <p:extLst>
      <p:ext uri="{BB962C8B-B14F-4D97-AF65-F5344CB8AC3E}">
        <p14:creationId xmlns:p14="http://schemas.microsoft.com/office/powerpoint/2010/main" val="4815134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4793DBF-4BB7-4FBA-8CA9-712A0CF9FCD2}" type="slidenum">
              <a:rPr lang="en-US" smtClean="0"/>
              <a:t>4</a:t>
            </a:fld>
            <a:endParaRPr lang="en-US"/>
          </a:p>
        </p:txBody>
      </p:sp>
    </p:spTree>
    <p:extLst>
      <p:ext uri="{BB962C8B-B14F-4D97-AF65-F5344CB8AC3E}">
        <p14:creationId xmlns:p14="http://schemas.microsoft.com/office/powerpoint/2010/main" val="426580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789047FF-DC0D-4650-80F4-CB3C270678C7}" type="datetimeFigureOut">
              <a:rPr lang="en-US" smtClean="0"/>
              <a:t>3/13/2025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413480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789047FF-DC0D-4650-80F4-CB3C270678C7}" type="datetimeFigureOut">
              <a:rPr lang="en-US" smtClean="0"/>
              <a:t>3/13/2025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263546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789047FF-DC0D-4650-80F4-CB3C270678C7}" type="datetimeFigureOut">
              <a:rPr lang="en-US" smtClean="0"/>
              <a:t>3/13/2025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292180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789047FF-DC0D-4650-80F4-CB3C270678C7}" type="datetimeFigureOut">
              <a:rPr lang="en-US" smtClean="0"/>
              <a:t>3/13/2025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354935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789047FF-DC0D-4650-80F4-CB3C270678C7}" type="datetimeFigureOut">
              <a:rPr lang="en-US" smtClean="0"/>
              <a:t>3/13/2025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364478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789047FF-DC0D-4650-80F4-CB3C270678C7}" type="datetimeFigureOut">
              <a:rPr lang="en-US" smtClean="0"/>
              <a:t>3/13/2025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389543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789047FF-DC0D-4650-80F4-CB3C270678C7}" type="datetimeFigureOut">
              <a:rPr lang="en-US" smtClean="0"/>
              <a:t>3/13/2025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386877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789047FF-DC0D-4650-80F4-CB3C270678C7}" type="datetimeFigureOut">
              <a:rPr lang="en-US" smtClean="0"/>
              <a:t>3/13/2025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478785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89047FF-DC0D-4650-80F4-CB3C270678C7}" type="datetimeFigureOut">
              <a:rPr lang="en-US" smtClean="0"/>
              <a:t>3/13/2025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140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89047FF-DC0D-4650-80F4-CB3C270678C7}" type="datetimeFigureOut">
              <a:rPr lang="en-US" smtClean="0"/>
              <a:t>3/13/2025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397239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789047FF-DC0D-4650-80F4-CB3C270678C7}" type="datetimeFigureOut">
              <a:rPr lang="en-US" smtClean="0"/>
              <a:t>3/13/2025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101502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89047FF-DC0D-4650-80F4-CB3C270678C7}" type="datetimeFigureOut">
              <a:rPr lang="en-US" smtClean="0"/>
              <a:t>3/13/2025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CF01937-A63D-497B-9BDC-FB5BD97533D0}" type="slidenum">
              <a:rPr lang="en-US" smtClean="0"/>
              <a:t>‹#›</a:t>
            </a:fld>
            <a:endParaRPr lang="en-US"/>
          </a:p>
        </p:txBody>
      </p:sp>
    </p:spTree>
    <p:extLst>
      <p:ext uri="{BB962C8B-B14F-4D97-AF65-F5344CB8AC3E}">
        <p14:creationId xmlns:p14="http://schemas.microsoft.com/office/powerpoint/2010/main" val="872232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038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668" y="-35771"/>
            <a:ext cx="9144000" cy="6858000"/>
          </a:xfrm>
        </p:spPr>
        <p:txBody>
          <a:bodyPr>
            <a:normAutofit fontScale="92500" lnSpcReduction="10000"/>
          </a:bodyPr>
          <a:lstStyle/>
          <a:p>
            <a:pPr marL="0" indent="0" algn="l" rtl="0">
              <a:buNone/>
            </a:pPr>
            <a:r>
              <a:rPr lang="en-US" sz="2600" b="1" dirty="0">
                <a:solidFill>
                  <a:srgbClr val="FF0000"/>
                </a:solidFill>
              </a:rPr>
              <a:t>Circumflex artery</a:t>
            </a:r>
            <a:r>
              <a:rPr lang="en-US" sz="2400" b="1" dirty="0"/>
              <a:t>: </a:t>
            </a:r>
            <a:r>
              <a:rPr lang="en-US" sz="2200" b="1" dirty="0"/>
              <a:t>Supplies blood to</a:t>
            </a:r>
          </a:p>
          <a:p>
            <a:pPr marL="0" indent="0" algn="l" rtl="0">
              <a:buNone/>
            </a:pPr>
            <a:r>
              <a:rPr lang="en-US" sz="2200" b="1" dirty="0"/>
              <a:t> the left atrium and the side and back of</a:t>
            </a:r>
          </a:p>
          <a:p>
            <a:pPr marL="0" indent="0" algn="l" rtl="0">
              <a:buNone/>
            </a:pPr>
            <a:r>
              <a:rPr lang="en-US" sz="2200" b="1" dirty="0"/>
              <a:t>the left ventricle</a:t>
            </a:r>
            <a:r>
              <a:rPr lang="en-US" sz="1700" b="1" dirty="0"/>
              <a:t>.</a:t>
            </a:r>
          </a:p>
          <a:p>
            <a:pPr marL="0" indent="0" algn="l" rtl="0">
              <a:buNone/>
            </a:pPr>
            <a:r>
              <a:rPr lang="en-US" sz="2200" b="1" dirty="0">
                <a:solidFill>
                  <a:srgbClr val="FF0000"/>
                </a:solidFill>
              </a:rPr>
              <a:t>Left anterior descending artery </a:t>
            </a:r>
            <a:r>
              <a:rPr lang="en-US" sz="1900" b="1" dirty="0"/>
              <a:t>(LAD): </a:t>
            </a:r>
          </a:p>
          <a:p>
            <a:pPr marL="0" indent="0" algn="l" rtl="0">
              <a:buNone/>
            </a:pPr>
            <a:r>
              <a:rPr lang="en-US" sz="1900" b="1" dirty="0"/>
              <a:t>Supplies blood to the front and bottom of</a:t>
            </a:r>
          </a:p>
          <a:p>
            <a:pPr marL="0" indent="0" algn="l" rtl="0">
              <a:buNone/>
            </a:pPr>
            <a:r>
              <a:rPr lang="en-US" sz="1900" b="1" dirty="0"/>
              <a:t> the left ventricle and the front of the </a:t>
            </a:r>
            <a:r>
              <a:rPr lang="en-US" sz="1800" b="1" dirty="0"/>
              <a:t>septum.</a:t>
            </a:r>
          </a:p>
          <a:p>
            <a:pPr marL="0" indent="0" algn="l" rtl="0">
              <a:buNone/>
            </a:pPr>
            <a:r>
              <a:rPr lang="en-US" sz="2200" b="1" dirty="0">
                <a:solidFill>
                  <a:srgbClr val="FF0000"/>
                </a:solidFill>
              </a:rPr>
              <a:t>Right coronary artery </a:t>
            </a:r>
            <a:r>
              <a:rPr lang="en-US" sz="1900" b="1" dirty="0"/>
              <a:t>(RCA): Supplies </a:t>
            </a:r>
          </a:p>
          <a:p>
            <a:pPr marL="0" indent="0" algn="l" rtl="0">
              <a:buNone/>
            </a:pPr>
            <a:r>
              <a:rPr lang="en-US" sz="1900" b="1" dirty="0"/>
              <a:t>blood to the right atrium, right ventricle</a:t>
            </a:r>
          </a:p>
          <a:p>
            <a:pPr marL="0" indent="0" algn="l" rtl="0">
              <a:buNone/>
            </a:pPr>
            <a:r>
              <a:rPr lang="en-US" sz="1900" b="1" dirty="0"/>
              <a:t>, bottom of the left ventricle and back of</a:t>
            </a:r>
          </a:p>
          <a:p>
            <a:pPr marL="0" indent="0" algn="l" rtl="0">
              <a:buNone/>
            </a:pPr>
            <a:r>
              <a:rPr lang="en-US" sz="1900" b="1" dirty="0"/>
              <a:t> the septum</a:t>
            </a:r>
          </a:p>
          <a:p>
            <a:pPr marL="0" lvl="0" indent="0" algn="l" rtl="0">
              <a:spcBef>
                <a:spcPts val="0"/>
              </a:spcBef>
              <a:buNone/>
            </a:pPr>
            <a:r>
              <a:rPr lang="en-US" sz="2400" b="1" dirty="0">
                <a:solidFill>
                  <a:srgbClr val="7030A0"/>
                </a:solidFill>
              </a:rPr>
              <a:t>The venous drainage of the </a:t>
            </a:r>
            <a:r>
              <a:rPr lang="en-US" sz="2000" b="1" dirty="0">
                <a:solidFill>
                  <a:srgbClr val="7030A0"/>
                </a:solidFill>
              </a:rPr>
              <a:t>heart</a:t>
            </a:r>
          </a:p>
          <a:p>
            <a:pPr marL="0" lvl="0" indent="0" algn="l" rtl="0">
              <a:spcBef>
                <a:spcPts val="0"/>
              </a:spcBef>
              <a:buNone/>
            </a:pPr>
            <a:r>
              <a:rPr lang="en-US" sz="2000" b="1" dirty="0">
                <a:solidFill>
                  <a:srgbClr val="7030A0"/>
                </a:solidFill>
              </a:rPr>
              <a:t> </a:t>
            </a:r>
            <a:r>
              <a:rPr lang="en-US" sz="1900" b="1" dirty="0"/>
              <a:t>is mostly through the </a:t>
            </a:r>
            <a:r>
              <a:rPr lang="en-US" sz="2200" b="1" dirty="0">
                <a:solidFill>
                  <a:srgbClr val="FF0000"/>
                </a:solidFill>
              </a:rPr>
              <a:t>coronary sinus </a:t>
            </a:r>
            <a:r>
              <a:rPr lang="en-US" sz="1900" b="1" dirty="0"/>
              <a:t>–</a:t>
            </a:r>
          </a:p>
          <a:p>
            <a:pPr marL="0" lvl="0" indent="0" algn="l" rtl="0">
              <a:spcBef>
                <a:spcPts val="0"/>
              </a:spcBef>
              <a:buNone/>
            </a:pPr>
            <a:r>
              <a:rPr lang="en-US" sz="1900" b="1" dirty="0"/>
              <a:t> a large venous structure located </a:t>
            </a:r>
          </a:p>
          <a:p>
            <a:pPr marL="0" lvl="0" indent="0" algn="l" rtl="0">
              <a:spcBef>
                <a:spcPts val="0"/>
              </a:spcBef>
              <a:buNone/>
            </a:pPr>
            <a:r>
              <a:rPr lang="en-US" sz="1900" b="1" dirty="0"/>
              <a:t>on the posterior aspect of the heart.</a:t>
            </a:r>
          </a:p>
          <a:p>
            <a:pPr marL="0" lvl="0" indent="0" algn="l" rtl="0">
              <a:spcBef>
                <a:spcPts val="0"/>
              </a:spcBef>
              <a:buNone/>
            </a:pPr>
            <a:r>
              <a:rPr lang="en-US" sz="2200" b="1" dirty="0"/>
              <a:t> </a:t>
            </a:r>
            <a:r>
              <a:rPr lang="en-US" sz="2200" b="1" dirty="0">
                <a:solidFill>
                  <a:srgbClr val="FF0000"/>
                </a:solidFill>
              </a:rPr>
              <a:t>The cardiac veins</a:t>
            </a:r>
            <a:r>
              <a:rPr lang="en-US" sz="2200" b="1" dirty="0"/>
              <a:t> </a:t>
            </a:r>
            <a:r>
              <a:rPr lang="en-US" sz="1900" b="1" dirty="0"/>
              <a:t>drain into the</a:t>
            </a:r>
          </a:p>
          <a:p>
            <a:pPr marL="0" lvl="0" indent="0" algn="l" rtl="0">
              <a:spcBef>
                <a:spcPts val="0"/>
              </a:spcBef>
              <a:buNone/>
            </a:pPr>
            <a:r>
              <a:rPr lang="en-US" sz="1900" b="1" dirty="0"/>
              <a:t> </a:t>
            </a:r>
            <a:r>
              <a:rPr lang="en-US" sz="2200" b="1" dirty="0">
                <a:solidFill>
                  <a:srgbClr val="FF0000"/>
                </a:solidFill>
              </a:rPr>
              <a:t>coronary sinus</a:t>
            </a:r>
            <a:r>
              <a:rPr lang="en-US" sz="1900" b="1" dirty="0"/>
              <a:t>,</a:t>
            </a:r>
          </a:p>
          <a:p>
            <a:pPr marL="0" lvl="0" indent="0" algn="l" rtl="0">
              <a:spcBef>
                <a:spcPts val="0"/>
              </a:spcBef>
              <a:buNone/>
            </a:pPr>
            <a:r>
              <a:rPr lang="en-US" sz="1800" b="1" dirty="0"/>
              <a:t> </a:t>
            </a:r>
            <a:r>
              <a:rPr lang="en-US" sz="1900" b="1" dirty="0"/>
              <a:t>which in turn, empties </a:t>
            </a:r>
            <a:r>
              <a:rPr lang="en-US" sz="1800" b="1" dirty="0"/>
              <a:t>into the </a:t>
            </a:r>
            <a:r>
              <a:rPr lang="en-US" sz="2000" b="1" dirty="0">
                <a:solidFill>
                  <a:srgbClr val="FF0000"/>
                </a:solidFill>
              </a:rPr>
              <a:t>right atrium</a:t>
            </a:r>
            <a:r>
              <a:rPr lang="en-US" sz="1800" b="1" dirty="0"/>
              <a:t>.</a:t>
            </a:r>
          </a:p>
          <a:p>
            <a:pPr marL="0" lvl="0" indent="0" algn="l" rtl="0">
              <a:spcBef>
                <a:spcPts val="0"/>
              </a:spcBef>
              <a:buNone/>
            </a:pPr>
            <a:r>
              <a:rPr lang="en-US" sz="1800" b="1" dirty="0"/>
              <a:t> </a:t>
            </a:r>
            <a:r>
              <a:rPr lang="en-US" sz="1900" b="1" dirty="0"/>
              <a:t>There are also </a:t>
            </a:r>
            <a:r>
              <a:rPr lang="en-US" sz="2000" b="1" dirty="0"/>
              <a:t>smaller cardiac veins which</a:t>
            </a:r>
          </a:p>
          <a:p>
            <a:pPr marL="0" lvl="0" indent="0" algn="l" rtl="0">
              <a:spcBef>
                <a:spcPts val="0"/>
              </a:spcBef>
              <a:buNone/>
            </a:pPr>
            <a:r>
              <a:rPr lang="en-US" sz="1800" b="1" dirty="0"/>
              <a:t>pass directly</a:t>
            </a:r>
          </a:p>
          <a:p>
            <a:pPr marL="0" lvl="0" indent="0" algn="l" rtl="0">
              <a:spcBef>
                <a:spcPts val="0"/>
              </a:spcBef>
              <a:buNone/>
            </a:pPr>
            <a:r>
              <a:rPr lang="en-US" sz="1800" b="1" dirty="0"/>
              <a:t> into the </a:t>
            </a:r>
            <a:r>
              <a:rPr lang="en-US" sz="2200" b="1" dirty="0">
                <a:solidFill>
                  <a:srgbClr val="FF0000"/>
                </a:solidFill>
              </a:rPr>
              <a:t>right atrium</a:t>
            </a:r>
          </a:p>
          <a:p>
            <a:pPr marL="0" lvl="0" indent="0" algn="l" rtl="0">
              <a:spcBef>
                <a:spcPts val="0"/>
              </a:spcBef>
              <a:buNone/>
            </a:pPr>
            <a:r>
              <a:rPr lang="en-US" sz="1800" b="1" dirty="0"/>
              <a:t> </a:t>
            </a:r>
            <a:endParaRPr lang="en-US" sz="1800" b="1" dirty="0">
              <a:solidFill>
                <a:srgbClr val="FF0000"/>
              </a:solidFill>
            </a:endParaRPr>
          </a:p>
          <a:p>
            <a:pPr marL="0" indent="0" algn="l" rtl="0">
              <a:buNone/>
            </a:pPr>
            <a:r>
              <a:rPr lang="en-US" sz="1400" b="1" dirty="0"/>
              <a:t>.  </a:t>
            </a:r>
          </a:p>
          <a:p>
            <a:pPr marL="0" indent="0" algn="l" rtl="0">
              <a:buNone/>
            </a:pPr>
            <a:r>
              <a:rPr lang="en-US" sz="2000" b="1" dirty="0">
                <a:effectLst>
                  <a:outerShdw blurRad="38100" dist="38100" dir="2700000" algn="tl">
                    <a:srgbClr val="000000">
                      <a:alpha val="43137"/>
                    </a:srgbClr>
                  </a:outerShdw>
                </a:effectLst>
              </a:rPr>
              <a:t>.</a:t>
            </a:r>
          </a:p>
          <a:p>
            <a:pPr marL="0" indent="0" algn="l" rtl="0">
              <a:buNone/>
            </a:pPr>
            <a:endParaRPr lang="en-US" sz="24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653877"/>
            <a:ext cx="464115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3" y="27795"/>
            <a:ext cx="4716017" cy="384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412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52583" y="188640"/>
            <a:ext cx="4539517" cy="7799058"/>
          </a:xfrm>
          <a:prstGeom prst="rect">
            <a:avLst/>
          </a:prstGeom>
        </p:spPr>
        <p:txBody>
          <a:bodyPr wrap="square">
            <a:spAutoFit/>
          </a:bodyPr>
          <a:lstStyle/>
          <a:p>
            <a:pPr algn="l" rtl="0"/>
            <a:r>
              <a:rPr lang="en-US" sz="2400" b="1" dirty="0">
                <a:solidFill>
                  <a:srgbClr val="FF0000"/>
                </a:solidFill>
              </a:rPr>
              <a:t>The cardiac conduction system</a:t>
            </a:r>
          </a:p>
          <a:p>
            <a:pPr lvl="0" algn="l" rtl="0">
              <a:spcBef>
                <a:spcPct val="20000"/>
              </a:spcBef>
            </a:pPr>
            <a:r>
              <a:rPr lang="en-US" sz="1600" b="1" dirty="0">
                <a:solidFill>
                  <a:prstClr val="black"/>
                </a:solidFill>
              </a:rPr>
              <a:t>It is net work nodes(groups of nerve or muscle</a:t>
            </a:r>
          </a:p>
          <a:p>
            <a:pPr lvl="0" algn="l" rtl="0">
              <a:spcBef>
                <a:spcPct val="20000"/>
              </a:spcBef>
            </a:pPr>
            <a:r>
              <a:rPr lang="en-US" sz="1600" b="1" dirty="0">
                <a:solidFill>
                  <a:prstClr val="black"/>
                </a:solidFill>
              </a:rPr>
              <a:t>tissue) ,specliazed cells and electrical that  keep</a:t>
            </a:r>
          </a:p>
          <a:p>
            <a:pPr lvl="0" algn="l" rtl="0">
              <a:spcBef>
                <a:spcPct val="20000"/>
              </a:spcBef>
            </a:pPr>
            <a:r>
              <a:rPr lang="en-US" sz="1600" b="1" dirty="0">
                <a:solidFill>
                  <a:prstClr val="black"/>
                </a:solidFill>
              </a:rPr>
              <a:t>The heart beating .The heart (cardiac) </a:t>
            </a:r>
          </a:p>
          <a:p>
            <a:pPr lvl="0" algn="l" rtl="0">
              <a:spcBef>
                <a:spcPct val="20000"/>
              </a:spcBef>
            </a:pPr>
            <a:r>
              <a:rPr lang="en-US" b="1" dirty="0"/>
              <a:t>conduction System sends the signals </a:t>
            </a:r>
          </a:p>
          <a:p>
            <a:pPr lvl="0" algn="l" rtl="0">
              <a:spcBef>
                <a:spcPct val="20000"/>
              </a:spcBef>
            </a:pPr>
            <a:r>
              <a:rPr lang="en-US" b="1" dirty="0"/>
              <a:t> to start a heart beat. It also sends signals</a:t>
            </a:r>
          </a:p>
          <a:p>
            <a:pPr algn="l" rtl="0"/>
            <a:r>
              <a:rPr lang="en-US" b="1" dirty="0"/>
              <a:t>that tell different parts of the heart to</a:t>
            </a:r>
          </a:p>
          <a:p>
            <a:pPr algn="l" rtl="0"/>
            <a:r>
              <a:rPr lang="en-US" b="1" dirty="0"/>
              <a:t> relax and contract(squeeze)</a:t>
            </a:r>
          </a:p>
          <a:p>
            <a:pPr algn="l" rtl="0"/>
            <a:r>
              <a:rPr lang="en-US" b="1" dirty="0"/>
              <a:t>This process of contracting and relaxing</a:t>
            </a:r>
          </a:p>
          <a:p>
            <a:pPr algn="l" rtl="0"/>
            <a:r>
              <a:rPr lang="en-US" b="1" dirty="0"/>
              <a:t>Controls blood flow through heart to</a:t>
            </a:r>
          </a:p>
          <a:p>
            <a:pPr algn="l" rtl="0"/>
            <a:r>
              <a:rPr lang="en-US" b="1" dirty="0"/>
              <a:t> the rest of  body. </a:t>
            </a:r>
          </a:p>
          <a:p>
            <a:pPr algn="l" rtl="0"/>
            <a:r>
              <a:rPr lang="en-US" b="1" dirty="0"/>
              <a:t>Two types of cells control the heart beat:</a:t>
            </a:r>
          </a:p>
          <a:p>
            <a:pPr algn="l" rtl="0"/>
            <a:r>
              <a:rPr lang="en-US" b="1" dirty="0">
                <a:solidFill>
                  <a:srgbClr val="FF0000"/>
                </a:solidFill>
              </a:rPr>
              <a:t>1-Conducting cells </a:t>
            </a:r>
            <a:r>
              <a:rPr lang="en-US" b="1" dirty="0"/>
              <a:t>carry the electric signals.</a:t>
            </a:r>
          </a:p>
          <a:p>
            <a:pPr algn="l" rtl="0"/>
            <a:r>
              <a:rPr lang="en-US" b="1" dirty="0">
                <a:solidFill>
                  <a:srgbClr val="00B0F0"/>
                </a:solidFill>
              </a:rPr>
              <a:t>2-Muscle cells </a:t>
            </a:r>
            <a:r>
              <a:rPr lang="en-US" b="1" dirty="0"/>
              <a:t>control the hearts contraction</a:t>
            </a:r>
          </a:p>
          <a:p>
            <a:pPr algn="l" rtl="0"/>
            <a:r>
              <a:rPr lang="en-US" b="1" dirty="0"/>
              <a:t>’ It contains specialized cells and nodes </a:t>
            </a:r>
            <a:r>
              <a:rPr lang="en-US" sz="1600" b="1" dirty="0"/>
              <a:t>that control your heart beat. </a:t>
            </a:r>
            <a:r>
              <a:rPr lang="en-US" b="1" dirty="0"/>
              <a:t>These are:-                          </a:t>
            </a:r>
            <a:r>
              <a:rPr lang="en-US" sz="2000" b="1" dirty="0">
                <a:solidFill>
                  <a:srgbClr val="FF0000"/>
                </a:solidFill>
              </a:rPr>
              <a:t>1- senatorial node(SA </a:t>
            </a:r>
            <a:r>
              <a:rPr lang="en-US" sz="2000" b="1" dirty="0"/>
              <a:t>node)(</a:t>
            </a:r>
            <a:r>
              <a:rPr lang="en-US" sz="2000" b="1" dirty="0">
                <a:solidFill>
                  <a:srgbClr val="0070C0"/>
                </a:solidFill>
              </a:rPr>
              <a:t>pacemaker</a:t>
            </a:r>
            <a:r>
              <a:rPr lang="en-US" sz="2000" b="1" dirty="0"/>
              <a:t>)</a:t>
            </a:r>
          </a:p>
          <a:p>
            <a:pPr algn="l" rtl="0"/>
            <a:r>
              <a:rPr lang="en-US" sz="1600" b="1" dirty="0"/>
              <a:t>It sends the electrical impulses that start the heart  beats. It  is in the upper part of the</a:t>
            </a:r>
          </a:p>
          <a:p>
            <a:pPr algn="l" rtl="0"/>
            <a:r>
              <a:rPr lang="en-US" sz="1600" b="1" dirty="0"/>
              <a:t>right atrium edge of atrium near the</a:t>
            </a:r>
          </a:p>
          <a:p>
            <a:pPr algn="l" rtl="0"/>
            <a:r>
              <a:rPr lang="en-US" sz="1600" b="1" dirty="0"/>
              <a:t>superior vena cava (vein that brings deoxygenated  blood from  the body to the heart)</a:t>
            </a:r>
          </a:p>
          <a:p>
            <a:pPr algn="l" rtl="0"/>
            <a:endParaRPr lang="en-US" sz="2400" b="1" dirty="0">
              <a:solidFill>
                <a:srgbClr val="FF0000"/>
              </a:solidFill>
            </a:endParaRPr>
          </a:p>
          <a:p>
            <a:pPr algn="l" rtl="0"/>
            <a:endParaRPr lang="en-US" sz="2400" b="1" dirty="0">
              <a:solidFill>
                <a:srgbClr val="FF0000"/>
              </a:solidFill>
            </a:endParaRPr>
          </a:p>
          <a:p>
            <a:pPr algn="l" rtl="0"/>
            <a:endParaRPr lang="en-US" sz="2400" b="1" dirty="0">
              <a:solidFill>
                <a:srgbClr val="FF0000"/>
              </a:solidFill>
            </a:endParaRPr>
          </a:p>
          <a:p>
            <a:pPr algn="l" rtl="0"/>
            <a:endParaRPr lang="en-US" sz="2400" b="1" dirty="0">
              <a:solidFill>
                <a:srgbClr val="FF0000"/>
              </a:solidFill>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787" t="11612" r="2823" b="9151"/>
          <a:stretch/>
        </p:blipFill>
        <p:spPr bwMode="auto">
          <a:xfrm>
            <a:off x="4499992" y="0"/>
            <a:ext cx="4644008"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624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10000"/>
          </a:bodyPr>
          <a:lstStyle/>
          <a:p>
            <a:pPr marL="0" indent="0" algn="l" rtl="0">
              <a:buNone/>
            </a:pPr>
            <a:r>
              <a:rPr lang="en-US" sz="2400" b="1" dirty="0">
                <a:solidFill>
                  <a:srgbClr val="FF0000"/>
                </a:solidFill>
              </a:rPr>
              <a:t>Autonomic nervous system</a:t>
            </a:r>
            <a:r>
              <a:rPr lang="en-US" sz="2400" b="1" dirty="0"/>
              <a:t> </a:t>
            </a:r>
            <a:r>
              <a:rPr lang="en-US" sz="2000" b="1" dirty="0"/>
              <a:t>c</a:t>
            </a:r>
            <a:r>
              <a:rPr lang="en-US" sz="2100" b="1" dirty="0"/>
              <a:t>ontrol SA node sends this part of the nervous system direct hormones that control the heart rate base on what you doing ,for example during exercise increase your  and slows when you are a sleep. The autonomic nervous system is either sympathetic make the SA node work faster, which increase the heart rate, or parasympathetic system, make the  SA node work slower, which  decrease the heart </a:t>
            </a:r>
            <a:r>
              <a:rPr lang="en-US" sz="2000" b="1" dirty="0"/>
              <a:t>rate </a:t>
            </a:r>
            <a:endParaRPr lang="en-US" sz="2400" b="1" dirty="0">
              <a:solidFill>
                <a:srgbClr val="FF0000"/>
              </a:solidFill>
            </a:endParaRPr>
          </a:p>
          <a:p>
            <a:pPr marL="0" indent="0" algn="l" rtl="0">
              <a:buNone/>
            </a:pPr>
            <a:r>
              <a:rPr lang="en-US" sz="2400" b="1" dirty="0">
                <a:solidFill>
                  <a:srgbClr val="FF0000"/>
                </a:solidFill>
              </a:rPr>
              <a:t>2-Artioventricular node</a:t>
            </a:r>
          </a:p>
          <a:p>
            <a:pPr marL="0" indent="0" algn="l" rtl="0">
              <a:buNone/>
            </a:pPr>
            <a:r>
              <a:rPr lang="en-US" sz="2000" b="1" dirty="0"/>
              <a:t>The atrioventricular node delays the SA node’s electrical signal. It delays the signal by a consistent amount of time (a fraction of a second) each time.</a:t>
            </a:r>
          </a:p>
          <a:p>
            <a:pPr marL="0" indent="0" algn="l" rtl="0">
              <a:buNone/>
            </a:pPr>
            <a:r>
              <a:rPr lang="en-US" sz="2000" b="1" dirty="0"/>
              <a:t>The delay ensures those atria are empty of blood before the contraction stops. They receive blood from the body and empty it into the ventricles.</a:t>
            </a:r>
          </a:p>
          <a:p>
            <a:pPr marL="0" indent="0" algn="l" rtl="0">
              <a:buNone/>
            </a:pPr>
            <a:r>
              <a:rPr lang="en-US" sz="2000" b="1" dirty="0"/>
              <a:t>Your AV node is located in an area known as the </a:t>
            </a:r>
            <a:r>
              <a:rPr lang="en-US" sz="2000" b="1" dirty="0">
                <a:solidFill>
                  <a:srgbClr val="FF0000"/>
                </a:solidFill>
              </a:rPr>
              <a:t>triangle of Koch </a:t>
            </a:r>
            <a:r>
              <a:rPr lang="en-US" sz="2000" b="1" dirty="0"/>
              <a:t>(between the </a:t>
            </a:r>
            <a:r>
              <a:rPr lang="en-US" sz="2000" b="1" dirty="0">
                <a:solidFill>
                  <a:srgbClr val="7030A0"/>
                </a:solidFill>
              </a:rPr>
              <a:t>septal leaflet </a:t>
            </a:r>
            <a:r>
              <a:rPr lang="en-US" sz="2000" b="1" dirty="0"/>
              <a:t>of </a:t>
            </a:r>
            <a:r>
              <a:rPr lang="en-US" sz="2000" b="1" dirty="0">
                <a:solidFill>
                  <a:srgbClr val="7030A0"/>
                </a:solidFill>
              </a:rPr>
              <a:t>the tricuspid valve</a:t>
            </a:r>
            <a:r>
              <a:rPr lang="en-US" sz="2000" b="1" dirty="0"/>
              <a:t>, </a:t>
            </a:r>
            <a:r>
              <a:rPr lang="en-US" sz="2000" b="1" dirty="0">
                <a:solidFill>
                  <a:srgbClr val="00B050"/>
                </a:solidFill>
              </a:rPr>
              <a:t>the coronary sinus </a:t>
            </a:r>
            <a:r>
              <a:rPr lang="en-US" sz="2000" b="1" dirty="0"/>
              <a:t>and the </a:t>
            </a:r>
            <a:r>
              <a:rPr lang="en-US" sz="2000" b="1" dirty="0">
                <a:solidFill>
                  <a:srgbClr val="00B0F0"/>
                </a:solidFill>
              </a:rPr>
              <a:t>membranous</a:t>
            </a:r>
            <a:r>
              <a:rPr lang="en-US" sz="2000" b="1" dirty="0"/>
              <a:t> </a:t>
            </a:r>
            <a:r>
              <a:rPr lang="en-US" sz="2000" b="1" dirty="0">
                <a:solidFill>
                  <a:srgbClr val="00B0F0"/>
                </a:solidFill>
              </a:rPr>
              <a:t>portion</a:t>
            </a:r>
            <a:r>
              <a:rPr lang="en-US" sz="2000" b="1" dirty="0"/>
              <a:t> of the</a:t>
            </a:r>
            <a:r>
              <a:rPr lang="en-US" sz="2000" b="1" dirty="0">
                <a:solidFill>
                  <a:srgbClr val="00B0F0"/>
                </a:solidFill>
              </a:rPr>
              <a:t> interatrial septum</a:t>
            </a:r>
            <a:r>
              <a:rPr lang="en-US" sz="2000" b="1" dirty="0"/>
              <a:t>). This is near the </a:t>
            </a:r>
            <a:r>
              <a:rPr lang="en-US" sz="2000" b="1" dirty="0">
                <a:solidFill>
                  <a:srgbClr val="00B0F0"/>
                </a:solidFill>
              </a:rPr>
              <a:t>central area </a:t>
            </a:r>
            <a:r>
              <a:rPr lang="en-US" sz="2000" b="1" dirty="0"/>
              <a:t>of the heart</a:t>
            </a:r>
          </a:p>
          <a:p>
            <a:pPr marL="0" indent="0" algn="l" rtl="0">
              <a:buNone/>
            </a:pPr>
            <a:r>
              <a:rPr lang="en-US" sz="2400" b="1" dirty="0">
                <a:solidFill>
                  <a:srgbClr val="FF0000"/>
                </a:solidFill>
              </a:rPr>
              <a:t>3-Bundle of His(atrioventricular bundle) :-</a:t>
            </a:r>
            <a:r>
              <a:rPr lang="en-US" sz="2000" b="1" dirty="0"/>
              <a:t>It is branch of fibers(nerve cells)</a:t>
            </a:r>
          </a:p>
          <a:p>
            <a:pPr marL="0" indent="0" algn="l" rtl="0">
              <a:buNone/>
            </a:pPr>
            <a:r>
              <a:rPr lang="en-US" sz="2000" b="1" dirty="0"/>
              <a:t>that extends from the AV node. This fiber bundle receives the electrical signal from the AV node and carries it to the Purkinje fibers.</a:t>
            </a:r>
          </a:p>
          <a:p>
            <a:pPr marL="0" indent="0" algn="l" rtl="0">
              <a:buNone/>
            </a:pPr>
            <a:r>
              <a:rPr lang="en-US" sz="2000" b="1" dirty="0"/>
              <a:t>The bundle of His runs down the length of the interventricular septum, the structure that separates the right and left ventricles. The bundle of His has two branches:</a:t>
            </a:r>
          </a:p>
          <a:p>
            <a:pPr marL="0" indent="0" algn="l" rtl="0">
              <a:buNone/>
            </a:pPr>
            <a:r>
              <a:rPr lang="en-US" sz="2000" b="1" dirty="0"/>
              <a:t>-</a:t>
            </a:r>
            <a:r>
              <a:rPr lang="en-US" sz="2000" b="1" dirty="0">
                <a:solidFill>
                  <a:srgbClr val="FF0000"/>
                </a:solidFill>
              </a:rPr>
              <a:t>Left bundle </a:t>
            </a:r>
            <a:r>
              <a:rPr lang="en-US" sz="2000" b="1" dirty="0"/>
              <a:t>branch sends electrical signals through the Purkinje fibers to the left ventricle.</a:t>
            </a:r>
          </a:p>
          <a:p>
            <a:pPr marL="0" indent="0" algn="l" rtl="0">
              <a:buNone/>
            </a:pPr>
            <a:r>
              <a:rPr lang="en-US" sz="2000" b="1" dirty="0"/>
              <a:t>-</a:t>
            </a:r>
            <a:r>
              <a:rPr lang="en-US" sz="2000" b="1" dirty="0">
                <a:solidFill>
                  <a:srgbClr val="FF0000"/>
                </a:solidFill>
              </a:rPr>
              <a:t>Right bundle </a:t>
            </a:r>
            <a:r>
              <a:rPr lang="en-US" sz="2000" b="1" dirty="0"/>
              <a:t>branch sends electrical signals through the Purkinje fibers to the right ventricle.</a:t>
            </a:r>
          </a:p>
          <a:p>
            <a:pPr marL="0" indent="0" algn="l" rtl="0">
              <a:buNone/>
            </a:pPr>
            <a:endParaRPr lang="en-US" sz="2000" b="1" dirty="0"/>
          </a:p>
          <a:p>
            <a:pPr marL="0" indent="0" algn="l" rtl="0">
              <a:buNone/>
            </a:pPr>
            <a:endParaRPr lang="en-US" sz="2000" b="1" dirty="0"/>
          </a:p>
        </p:txBody>
      </p:sp>
    </p:spTree>
    <p:extLst>
      <p:ext uri="{BB962C8B-B14F-4D97-AF65-F5344CB8AC3E}">
        <p14:creationId xmlns:p14="http://schemas.microsoft.com/office/powerpoint/2010/main" val="1882101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0648"/>
            <a:ext cx="9144000" cy="6597352"/>
          </a:xfrm>
        </p:spPr>
        <p:txBody>
          <a:bodyPr>
            <a:normAutofit fontScale="40000" lnSpcReduction="20000"/>
          </a:bodyPr>
          <a:lstStyle/>
          <a:p>
            <a:pPr marL="0" indent="0" algn="l" rtl="0">
              <a:buNone/>
            </a:pPr>
            <a:r>
              <a:rPr lang="en-US" sz="5000" b="1" dirty="0">
                <a:solidFill>
                  <a:srgbClr val="FF0000"/>
                </a:solidFill>
              </a:rPr>
              <a:t>Purkinje fibers:- </a:t>
            </a:r>
            <a:r>
              <a:rPr lang="en-US" sz="4500" b="1" dirty="0"/>
              <a:t>These are  branches of specialized  nerves in the subendocardial  </a:t>
            </a:r>
          </a:p>
          <a:p>
            <a:pPr marL="0" indent="0" algn="l" rtl="0">
              <a:buNone/>
            </a:pPr>
            <a:r>
              <a:rPr lang="en-US" sz="4500" b="1" dirty="0"/>
              <a:t>surface of the ventricle walls. The subendocardial surface is part of the endocardium, the inner layer of tissue that lines the heart’s chambers .,when  the purkinje fibers deliver</a:t>
            </a:r>
          </a:p>
          <a:p>
            <a:pPr marL="0" indent="0" algn="l" rtl="0">
              <a:buNone/>
            </a:pPr>
            <a:r>
              <a:rPr lang="en-US" sz="4500" b="1" dirty="0"/>
              <a:t>electrical signals to the ventricles, the ventricles contract. As they contract, blood flows from the right ventricle to the pulmonary arteries and from the left ventricle to the aorta. The aorta is the body’s largest artery. It sends blood from the heart to the rest of the body. </a:t>
            </a:r>
          </a:p>
          <a:p>
            <a:pPr marL="0" indent="0" algn="l" rtl="0">
              <a:buNone/>
            </a:pPr>
            <a:r>
              <a:rPr lang="en-US" sz="4500" b="1" dirty="0"/>
              <a:t>A beating heart contracts and relaxes. </a:t>
            </a:r>
          </a:p>
          <a:p>
            <a:pPr marL="0" indent="0" algn="l" rtl="0">
              <a:buNone/>
            </a:pPr>
            <a:endParaRPr lang="en-US" sz="2000" b="1" dirty="0"/>
          </a:p>
          <a:p>
            <a:pPr marL="0" indent="0" algn="l" rtl="0">
              <a:buNone/>
            </a:pPr>
            <a:r>
              <a:rPr lang="en-US" sz="5000" b="1" dirty="0">
                <a:solidFill>
                  <a:srgbClr val="FF0000"/>
                </a:solidFill>
              </a:rPr>
              <a:t>Heart sounds </a:t>
            </a:r>
            <a:r>
              <a:rPr lang="en-US" sz="5000" b="1" dirty="0">
                <a:solidFill>
                  <a:srgbClr val="C00000"/>
                </a:solidFill>
              </a:rPr>
              <a:t>( heart beats</a:t>
            </a:r>
            <a:r>
              <a:rPr lang="en-US" sz="2400" b="1" dirty="0">
                <a:solidFill>
                  <a:srgbClr val="C00000"/>
                </a:solidFill>
              </a:rPr>
              <a:t>):- </a:t>
            </a:r>
            <a:r>
              <a:rPr lang="en-US" sz="4500" b="1" dirty="0">
                <a:solidFill>
                  <a:srgbClr val="C00000"/>
                </a:solidFill>
              </a:rPr>
              <a:t>are </a:t>
            </a:r>
            <a:r>
              <a:rPr lang="en-US" sz="4500" b="1" dirty="0"/>
              <a:t>the noises (sound) generated by the beating heart and the resultant flow of blood through it.. In cardiac auscultation, an examiner uses a stethoscope or put the ear on the chest to listen for these sounds, which provide important information about the condition of  heart</a:t>
            </a:r>
            <a:r>
              <a:rPr lang="en-US" sz="3800" b="1" dirty="0"/>
              <a:t>. </a:t>
            </a:r>
            <a:r>
              <a:rPr lang="en-US" sz="4500" b="1" dirty="0"/>
              <a:t>,in healthy adults  ,</a:t>
            </a:r>
            <a:r>
              <a:rPr lang="en-US" sz="5000" b="1" dirty="0"/>
              <a:t>there  are </a:t>
            </a:r>
            <a:r>
              <a:rPr lang="en-US" sz="5000" b="1" dirty="0">
                <a:solidFill>
                  <a:srgbClr val="FF0000"/>
                </a:solidFill>
              </a:rPr>
              <a:t>two heart sounds </a:t>
            </a:r>
            <a:r>
              <a:rPr lang="en-US" sz="5000" b="1" dirty="0"/>
              <a:t>often describe as</a:t>
            </a:r>
          </a:p>
          <a:p>
            <a:pPr marL="0" indent="0" algn="l" rtl="0">
              <a:buNone/>
            </a:pPr>
            <a:r>
              <a:rPr lang="en-US" sz="6000" b="1" dirty="0">
                <a:solidFill>
                  <a:srgbClr val="FF0000"/>
                </a:solidFill>
              </a:rPr>
              <a:t>A </a:t>
            </a:r>
            <a:r>
              <a:rPr lang="en-US" sz="6000" b="1" dirty="0" err="1">
                <a:solidFill>
                  <a:srgbClr val="FF0000"/>
                </a:solidFill>
              </a:rPr>
              <a:t>lub</a:t>
            </a:r>
            <a:r>
              <a:rPr lang="en-US" sz="4500" b="1" dirty="0"/>
              <a:t> and </a:t>
            </a:r>
            <a:r>
              <a:rPr lang="en-US" sz="6000" b="1" dirty="0">
                <a:solidFill>
                  <a:srgbClr val="FF0000"/>
                </a:solidFill>
              </a:rPr>
              <a:t>dub </a:t>
            </a:r>
            <a:r>
              <a:rPr lang="en-US" sz="4500" b="1" dirty="0"/>
              <a:t>(or </a:t>
            </a:r>
            <a:r>
              <a:rPr lang="en-US" sz="6000" b="1" dirty="0">
                <a:solidFill>
                  <a:srgbClr val="0070C0"/>
                </a:solidFill>
              </a:rPr>
              <a:t>dup</a:t>
            </a:r>
            <a:r>
              <a:rPr lang="en-US" sz="4500" b="1" dirty="0"/>
              <a:t>), that occur in sequence with each heart beat. These are</a:t>
            </a:r>
          </a:p>
          <a:p>
            <a:pPr marL="0" indent="0" algn="l" rtl="0">
              <a:buNone/>
            </a:pPr>
            <a:r>
              <a:rPr lang="en-US" sz="5000" b="1" dirty="0">
                <a:solidFill>
                  <a:srgbClr val="FF0000"/>
                </a:solidFill>
              </a:rPr>
              <a:t>The first heart sound </a:t>
            </a:r>
            <a:r>
              <a:rPr lang="en-US" sz="5000" b="1" dirty="0">
                <a:solidFill>
                  <a:srgbClr val="C00000"/>
                </a:solidFill>
              </a:rPr>
              <a:t>(S1)( </a:t>
            </a:r>
            <a:r>
              <a:rPr lang="en-US" sz="5500" b="1" dirty="0" err="1">
                <a:solidFill>
                  <a:srgbClr val="C00000"/>
                </a:solidFill>
              </a:rPr>
              <a:t>Lub</a:t>
            </a:r>
            <a:r>
              <a:rPr lang="en-US" sz="5000" b="1" dirty="0">
                <a:solidFill>
                  <a:srgbClr val="C00000"/>
                </a:solidFill>
              </a:rPr>
              <a:t>) </a:t>
            </a:r>
            <a:r>
              <a:rPr lang="en-US" sz="4500" b="1" dirty="0"/>
              <a:t>produced by </a:t>
            </a:r>
            <a:r>
              <a:rPr lang="en-US" sz="4500" b="1" dirty="0">
                <a:solidFill>
                  <a:srgbClr val="FF0000"/>
                </a:solidFill>
              </a:rPr>
              <a:t>closure of the AV valve</a:t>
            </a:r>
            <a:r>
              <a:rPr lang="en-US" sz="4500" b="1" dirty="0"/>
              <a:t>s(Tricuspid and mitral</a:t>
            </a:r>
          </a:p>
          <a:p>
            <a:pPr marL="0" indent="0" algn="l" rtl="0">
              <a:buNone/>
            </a:pPr>
            <a:r>
              <a:rPr lang="en-US" sz="4500" b="1" dirty="0"/>
              <a:t>Valv</a:t>
            </a:r>
            <a:r>
              <a:rPr lang="en-US" sz="5000" b="1" dirty="0"/>
              <a:t>es</a:t>
            </a:r>
            <a:r>
              <a:rPr lang="en-US" sz="4500" b="1" dirty="0"/>
              <a:t>) due to ventricles contraction forcing blood into the vessels going to the  lungs and</a:t>
            </a:r>
          </a:p>
          <a:p>
            <a:pPr marL="0" indent="0" algn="l" rtl="0">
              <a:buNone/>
            </a:pPr>
            <a:r>
              <a:rPr lang="en-US" sz="4500" b="1" dirty="0"/>
              <a:t>body resulting </a:t>
            </a:r>
            <a:r>
              <a:rPr lang="en-US" sz="5000" b="1" dirty="0">
                <a:solidFill>
                  <a:srgbClr val="FF0000"/>
                </a:solidFill>
              </a:rPr>
              <a:t>systole pressure </a:t>
            </a:r>
            <a:r>
              <a:rPr lang="en-US" sz="4500" b="1" dirty="0"/>
              <a:t>and  heard  on the </a:t>
            </a:r>
            <a:r>
              <a:rPr lang="en-US" sz="4500" b="1" dirty="0">
                <a:solidFill>
                  <a:srgbClr val="FF0000"/>
                </a:solidFill>
              </a:rPr>
              <a:t>apex of the heart </a:t>
            </a:r>
            <a:r>
              <a:rPr lang="en-US" sz="4500" b="1" dirty="0"/>
              <a:t>and lower l</a:t>
            </a:r>
            <a:r>
              <a:rPr lang="en-US" sz="4500" b="1" dirty="0">
                <a:solidFill>
                  <a:srgbClr val="FF0000"/>
                </a:solidFill>
              </a:rPr>
              <a:t>eft</a:t>
            </a:r>
            <a:r>
              <a:rPr lang="en-US" sz="4500" b="1" dirty="0"/>
              <a:t> </a:t>
            </a:r>
            <a:r>
              <a:rPr lang="en-US" sz="4500" b="1" dirty="0">
                <a:solidFill>
                  <a:srgbClr val="FF0000"/>
                </a:solidFill>
              </a:rPr>
              <a:t>sternal</a:t>
            </a:r>
          </a:p>
          <a:p>
            <a:pPr marL="0" indent="0" algn="l" rtl="0">
              <a:buNone/>
            </a:pPr>
            <a:r>
              <a:rPr lang="en-US" sz="5000" b="1" dirty="0">
                <a:solidFill>
                  <a:srgbClr val="FF0000"/>
                </a:solidFill>
              </a:rPr>
              <a:t>border</a:t>
            </a:r>
          </a:p>
          <a:p>
            <a:pPr marL="0" indent="0" algn="l" rtl="0">
              <a:buNone/>
            </a:pPr>
            <a:r>
              <a:rPr lang="en-US" sz="5000" b="1" dirty="0">
                <a:solidFill>
                  <a:srgbClr val="7030A0"/>
                </a:solidFill>
              </a:rPr>
              <a:t>The second heart sound </a:t>
            </a:r>
            <a:r>
              <a:rPr lang="en-US" sz="4500" b="1" dirty="0"/>
              <a:t>(</a:t>
            </a:r>
            <a:r>
              <a:rPr lang="en-US" sz="5000" b="1" dirty="0">
                <a:solidFill>
                  <a:srgbClr val="00B050"/>
                </a:solidFill>
              </a:rPr>
              <a:t>S2)</a:t>
            </a:r>
            <a:r>
              <a:rPr lang="en-US" sz="5000" b="1" dirty="0">
                <a:solidFill>
                  <a:srgbClr val="C00000"/>
                </a:solidFill>
              </a:rPr>
              <a:t>(dub</a:t>
            </a:r>
            <a:r>
              <a:rPr lang="en-US" sz="5000" b="1" dirty="0">
                <a:solidFill>
                  <a:srgbClr val="00B050"/>
                </a:solidFill>
              </a:rPr>
              <a:t>) </a:t>
            </a:r>
            <a:r>
              <a:rPr lang="en-US" sz="5500" b="1" dirty="0">
                <a:solidFill>
                  <a:srgbClr val="00B050"/>
                </a:solidFill>
              </a:rPr>
              <a:t>i</a:t>
            </a:r>
            <a:r>
              <a:rPr lang="en-US" sz="5500" b="1" dirty="0"/>
              <a:t>s</a:t>
            </a:r>
            <a:r>
              <a:rPr lang="en-US" sz="5500" b="1" dirty="0">
                <a:solidFill>
                  <a:srgbClr val="00B050"/>
                </a:solidFill>
              </a:rPr>
              <a:t> </a:t>
            </a:r>
            <a:r>
              <a:rPr lang="en-US" sz="4300" b="1" dirty="0"/>
              <a:t>produced by </a:t>
            </a:r>
            <a:r>
              <a:rPr lang="en-US" sz="4300" b="1" dirty="0">
                <a:solidFill>
                  <a:srgbClr val="7030A0"/>
                </a:solidFill>
              </a:rPr>
              <a:t>closure of the  semilunar valves </a:t>
            </a:r>
            <a:r>
              <a:rPr lang="en-US" sz="4500" b="1" dirty="0"/>
              <a:t>(aortic a</a:t>
            </a:r>
          </a:p>
          <a:p>
            <a:pPr marL="0" indent="0" algn="l" rtl="0">
              <a:buNone/>
            </a:pPr>
            <a:r>
              <a:rPr lang="en-US" sz="4500" b="1" dirty="0"/>
              <a:t>and  pulmonary valves) due to the ventricles relaxation allowing them to fill with blood from  right and left atria resulting </a:t>
            </a:r>
            <a:r>
              <a:rPr lang="en-US" sz="4500" b="1" dirty="0">
                <a:solidFill>
                  <a:srgbClr val="FF0000"/>
                </a:solidFill>
              </a:rPr>
              <a:t>diastole pressure </a:t>
            </a:r>
            <a:r>
              <a:rPr lang="en-US" sz="4500" b="1" dirty="0"/>
              <a:t>and</a:t>
            </a:r>
            <a:r>
              <a:rPr lang="en-US" sz="4500" b="1" dirty="0">
                <a:solidFill>
                  <a:srgbClr val="C00000"/>
                </a:solidFill>
              </a:rPr>
              <a:t> heard </a:t>
            </a:r>
            <a:r>
              <a:rPr lang="en-US" sz="4500" b="1" dirty="0">
                <a:solidFill>
                  <a:srgbClr val="FF0000"/>
                </a:solidFill>
              </a:rPr>
              <a:t>on the base of the heart.  </a:t>
            </a:r>
            <a:endParaRPr lang="en-US" sz="5000" b="1" dirty="0">
              <a:solidFill>
                <a:srgbClr val="FF0000"/>
              </a:solidFill>
            </a:endParaRPr>
          </a:p>
          <a:p>
            <a:pPr marL="0" indent="0" algn="l" rtl="0">
              <a:buNone/>
            </a:pPr>
            <a:r>
              <a:rPr lang="en-US" sz="5000" b="1" dirty="0">
                <a:solidFill>
                  <a:srgbClr val="FF0000"/>
                </a:solidFill>
              </a:rPr>
              <a:t> </a:t>
            </a:r>
            <a:endParaRPr lang="en-US" sz="4500" b="1" dirty="0">
              <a:solidFill>
                <a:srgbClr val="FF0000"/>
              </a:solidFill>
            </a:endParaRPr>
          </a:p>
          <a:p>
            <a:pPr marL="0" indent="0" algn="l" rtl="0">
              <a:buNone/>
            </a:pPr>
            <a:r>
              <a:rPr lang="en-US" sz="5000" b="1" dirty="0"/>
              <a:t> </a:t>
            </a:r>
            <a:r>
              <a:rPr lang="en-US" sz="4500" b="1" dirty="0"/>
              <a:t>In addition to these normal sounds, a variety of other sounds may be present including heart murmurs and adventitious sounds.</a:t>
            </a:r>
          </a:p>
          <a:p>
            <a:pPr marL="0" indent="0" algn="l" rtl="0">
              <a:buNone/>
            </a:pPr>
            <a:endParaRPr lang="en-US" sz="2500" b="1" dirty="0"/>
          </a:p>
          <a:p>
            <a:pPr marL="0" indent="0" algn="l" rtl="0">
              <a:buNone/>
            </a:pPr>
            <a:r>
              <a:rPr lang="en-US" sz="2400" b="1" dirty="0"/>
              <a:t>.</a:t>
            </a:r>
          </a:p>
          <a:p>
            <a:pPr marL="0" indent="0" algn="l" rtl="0">
              <a:buNone/>
            </a:pPr>
            <a:endParaRPr lang="en-US" sz="2000" b="1" dirty="0"/>
          </a:p>
        </p:txBody>
      </p:sp>
    </p:spTree>
    <p:extLst>
      <p:ext uri="{BB962C8B-B14F-4D97-AF65-F5344CB8AC3E}">
        <p14:creationId xmlns:p14="http://schemas.microsoft.com/office/powerpoint/2010/main" val="375562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شكل بيضاوي 6"/>
          <p:cNvSpPr/>
          <p:nvPr/>
        </p:nvSpPr>
        <p:spPr>
          <a:xfrm>
            <a:off x="6372200" y="5599566"/>
            <a:ext cx="2304256" cy="1202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solidFill>
                  <a:srgbClr val="FFC000"/>
                </a:solidFill>
              </a:rPr>
              <a:t>Thank You</a:t>
            </a:r>
          </a:p>
        </p:txBody>
      </p:sp>
    </p:spTree>
    <p:extLst>
      <p:ext uri="{BB962C8B-B14F-4D97-AF65-F5344CB8AC3E}">
        <p14:creationId xmlns:p14="http://schemas.microsoft.com/office/powerpoint/2010/main" val="179474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29638"/>
            <a:ext cx="7772400" cy="434302"/>
          </a:xfrm>
        </p:spPr>
        <p:txBody>
          <a:bodyPr>
            <a:normAutofit fontScale="90000"/>
          </a:bodyPr>
          <a:lstStyle/>
          <a:p>
            <a:r>
              <a:rPr lang="en-US" b="1" dirty="0">
                <a:solidFill>
                  <a:srgbClr val="FF0000"/>
                </a:solidFill>
              </a:rPr>
              <a:t>Heart</a:t>
            </a:r>
          </a:p>
        </p:txBody>
      </p:sp>
      <p:sp>
        <p:nvSpPr>
          <p:cNvPr id="3" name="عنوان فرعي 2"/>
          <p:cNvSpPr>
            <a:spLocks noGrp="1"/>
          </p:cNvSpPr>
          <p:nvPr>
            <p:ph type="subTitle" idx="1"/>
          </p:nvPr>
        </p:nvSpPr>
        <p:spPr>
          <a:xfrm>
            <a:off x="72142" y="404664"/>
            <a:ext cx="9071857" cy="6446958"/>
          </a:xfrm>
        </p:spPr>
        <p:txBody>
          <a:bodyPr>
            <a:normAutofit fontScale="70000" lnSpcReduction="20000"/>
          </a:bodyPr>
          <a:lstStyle/>
          <a:p>
            <a:pPr algn="l" rtl="0"/>
            <a:r>
              <a:rPr lang="en-US" b="1" dirty="0"/>
              <a:t> </a:t>
            </a:r>
            <a:r>
              <a:rPr lang="en-US" sz="2600" b="1" dirty="0">
                <a:solidFill>
                  <a:schemeClr val="tx1"/>
                </a:solidFill>
              </a:rPr>
              <a:t>The heart is a muscular organ that is situated between the</a:t>
            </a:r>
          </a:p>
          <a:p>
            <a:pPr algn="l" rtl="0"/>
            <a:r>
              <a:rPr lang="en-US" sz="2600" b="1" dirty="0">
                <a:solidFill>
                  <a:schemeClr val="tx1"/>
                </a:solidFill>
              </a:rPr>
              <a:t>lung in the thoracic cavity .The heart weight (200-325grams)</a:t>
            </a:r>
          </a:p>
          <a:p>
            <a:pPr algn="l" rtl="0"/>
            <a:r>
              <a:rPr lang="en-US" sz="2600" b="1" dirty="0">
                <a:solidFill>
                  <a:schemeClr val="tx1"/>
                </a:solidFill>
              </a:rPr>
              <a:t>By the end of a long life, a person’s heart beats more than</a:t>
            </a:r>
          </a:p>
          <a:p>
            <a:pPr algn="l" rtl="0"/>
            <a:r>
              <a:rPr lang="en-US" sz="2600" b="1" dirty="0">
                <a:solidFill>
                  <a:schemeClr val="tx1"/>
                </a:solidFill>
              </a:rPr>
              <a:t> 3.5 billion times. In fact  each day, the average heart</a:t>
            </a:r>
          </a:p>
          <a:p>
            <a:pPr algn="l" rtl="0"/>
            <a:r>
              <a:rPr lang="en-US" sz="2600" b="1" dirty="0">
                <a:solidFill>
                  <a:schemeClr val="tx1"/>
                </a:solidFill>
              </a:rPr>
              <a:t>beats100,000 times, pumping (7,500 liters) of blood.</a:t>
            </a:r>
          </a:p>
          <a:p>
            <a:pPr algn="l" rtl="0"/>
            <a:r>
              <a:rPr lang="en-US" sz="2600" b="1" dirty="0">
                <a:solidFill>
                  <a:schemeClr val="tx1"/>
                </a:solidFill>
              </a:rPr>
              <a:t>An adult heart beats about 60 to 80 times per minute, </a:t>
            </a:r>
          </a:p>
          <a:p>
            <a:pPr algn="l" rtl="0"/>
            <a:r>
              <a:rPr lang="en-US" sz="2600" b="1" dirty="0">
                <a:solidFill>
                  <a:schemeClr val="tx1"/>
                </a:solidFill>
              </a:rPr>
              <a:t>and newborn babies heart beats faster than an adult </a:t>
            </a:r>
          </a:p>
          <a:p>
            <a:pPr algn="l" rtl="0"/>
            <a:r>
              <a:rPr lang="en-US" sz="2600" b="1" dirty="0">
                <a:solidFill>
                  <a:schemeClr val="tx1"/>
                </a:solidFill>
              </a:rPr>
              <a:t> which is about 70 to 190 beats per minute</a:t>
            </a:r>
            <a:r>
              <a:rPr lang="en-US" sz="2200" b="1" dirty="0">
                <a:solidFill>
                  <a:schemeClr val="tx1"/>
                </a:solidFill>
              </a:rPr>
              <a:t>.</a:t>
            </a:r>
          </a:p>
          <a:p>
            <a:pPr algn="l" rtl="0"/>
            <a:r>
              <a:rPr lang="en-US" sz="3500" b="1" dirty="0">
                <a:solidFill>
                  <a:srgbClr val="FF0000"/>
                </a:solidFill>
              </a:rPr>
              <a:t>Pericardium</a:t>
            </a:r>
          </a:p>
          <a:p>
            <a:pPr algn="l" rtl="0"/>
            <a:r>
              <a:rPr lang="en-US" sz="2900" b="1" dirty="0">
                <a:solidFill>
                  <a:schemeClr val="tx1"/>
                </a:solidFill>
              </a:rPr>
              <a:t>It is a fibrous sac that encloses the heart</a:t>
            </a:r>
          </a:p>
          <a:p>
            <a:pPr algn="l" rtl="0"/>
            <a:r>
              <a:rPr lang="en-US" sz="2900" b="1" dirty="0">
                <a:solidFill>
                  <a:schemeClr val="tx1"/>
                </a:solidFill>
              </a:rPr>
              <a:t> and the roots of the great vessels. It lies within the</a:t>
            </a:r>
          </a:p>
          <a:p>
            <a:pPr algn="l" rtl="0"/>
            <a:r>
              <a:rPr lang="en-US" sz="2900" b="1" dirty="0">
                <a:solidFill>
                  <a:schemeClr val="tx1"/>
                </a:solidFill>
              </a:rPr>
              <a:t> middle mediastinum, posterior to the body of the</a:t>
            </a:r>
          </a:p>
          <a:p>
            <a:pPr algn="l" rtl="0"/>
            <a:r>
              <a:rPr lang="en-US" sz="2900" b="1" dirty="0">
                <a:solidFill>
                  <a:schemeClr val="tx1"/>
                </a:solidFill>
              </a:rPr>
              <a:t> sternum and the 2nd to the 6th costal cartilages.  </a:t>
            </a:r>
          </a:p>
          <a:p>
            <a:pPr algn="l" rtl="0"/>
            <a:r>
              <a:rPr lang="en-US" sz="2900" b="1" dirty="0">
                <a:solidFill>
                  <a:schemeClr val="tx1"/>
                </a:solidFill>
              </a:rPr>
              <a:t>There is pericardial cavity covering around the heart. </a:t>
            </a:r>
          </a:p>
          <a:p>
            <a:pPr algn="l" rtl="0"/>
            <a:r>
              <a:rPr lang="en-US" sz="2900" b="1" dirty="0">
                <a:solidFill>
                  <a:schemeClr val="tx1"/>
                </a:solidFill>
              </a:rPr>
              <a:t>It protects the heart by producing a serous fluid, </a:t>
            </a:r>
          </a:p>
          <a:p>
            <a:pPr algn="l" rtl="0"/>
            <a:r>
              <a:rPr lang="en-US" sz="2900" b="1" dirty="0">
                <a:solidFill>
                  <a:schemeClr val="tx1"/>
                </a:solidFill>
              </a:rPr>
              <a:t>which serves to lubricate the heart and prevent friction</a:t>
            </a:r>
          </a:p>
          <a:p>
            <a:pPr algn="l" rtl="0"/>
            <a:r>
              <a:rPr lang="en-US" sz="2900" b="1" dirty="0">
                <a:solidFill>
                  <a:schemeClr val="tx1"/>
                </a:solidFill>
              </a:rPr>
              <a:t> between the surrounding organs. Apart from the</a:t>
            </a:r>
          </a:p>
          <a:p>
            <a:pPr algn="l" rtl="0"/>
            <a:r>
              <a:rPr lang="en-US" sz="2900" b="1" dirty="0">
                <a:solidFill>
                  <a:schemeClr val="tx1"/>
                </a:solidFill>
              </a:rPr>
              <a:t> lubrication, the pericardium also helps by holding </a:t>
            </a:r>
          </a:p>
          <a:p>
            <a:pPr algn="l" rtl="0"/>
            <a:r>
              <a:rPr lang="en-US" sz="2900" b="1" dirty="0">
                <a:solidFill>
                  <a:schemeClr val="tx1"/>
                </a:solidFill>
              </a:rPr>
              <a:t>the heart in its position and by maintaining a hollow </a:t>
            </a:r>
          </a:p>
          <a:p>
            <a:pPr algn="l" rtl="0"/>
            <a:r>
              <a:rPr lang="en-US" sz="2900" b="1" dirty="0">
                <a:solidFill>
                  <a:schemeClr val="tx1"/>
                </a:solidFill>
              </a:rPr>
              <a:t>space for the heart to expand itself when it is full.</a:t>
            </a:r>
          </a:p>
          <a:p>
            <a:pPr algn="l" rtl="0"/>
            <a:r>
              <a:rPr lang="en-US" sz="2900" b="1" dirty="0">
                <a:solidFill>
                  <a:schemeClr val="tx1"/>
                </a:solidFill>
              </a:rPr>
              <a:t>                          </a:t>
            </a:r>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809" t="7618" r="5857" b="12381"/>
          <a:stretch/>
        </p:blipFill>
        <p:spPr bwMode="auto">
          <a:xfrm>
            <a:off x="6156176" y="188640"/>
            <a:ext cx="2880320"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463" t="26473" r="24940" b="19388"/>
          <a:stretch/>
        </p:blipFill>
        <p:spPr bwMode="auto">
          <a:xfrm>
            <a:off x="6082906" y="3329608"/>
            <a:ext cx="2952328" cy="333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89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144000" cy="6552728"/>
          </a:xfrm>
        </p:spPr>
        <p:txBody>
          <a:bodyPr>
            <a:normAutofit fontScale="70000" lnSpcReduction="20000"/>
          </a:bodyPr>
          <a:lstStyle/>
          <a:p>
            <a:pPr marL="0" indent="0" algn="l" rtl="0">
              <a:buNone/>
            </a:pPr>
            <a:r>
              <a:rPr lang="en-US" sz="3400" b="1" dirty="0">
                <a:solidFill>
                  <a:srgbClr val="FF0000"/>
                </a:solidFill>
              </a:rPr>
              <a:t>There are two layers of pericardium</a:t>
            </a:r>
          </a:p>
          <a:p>
            <a:pPr marL="0" indent="0" algn="l" rtl="0">
              <a:buNone/>
            </a:pPr>
            <a:r>
              <a:rPr lang="en-US" sz="2800" b="1" dirty="0">
                <a:solidFill>
                  <a:srgbClr val="FF0000"/>
                </a:solidFill>
              </a:rPr>
              <a:t>1-Visceral Layer </a:t>
            </a:r>
            <a:r>
              <a:rPr lang="en-US" sz="2400" b="1" dirty="0">
                <a:sym typeface="Wingdings" pitchFamily="2" charset="2"/>
              </a:rPr>
              <a:t>(</a:t>
            </a:r>
            <a:r>
              <a:rPr lang="en-US" sz="2900" b="1" dirty="0">
                <a:sym typeface="Wingdings" pitchFamily="2" charset="2"/>
              </a:rPr>
              <a:t>inner layer)</a:t>
            </a:r>
            <a:r>
              <a:rPr lang="en-US" sz="2900" b="1" dirty="0"/>
              <a:t> It directly covers the outside of the heart.</a:t>
            </a:r>
          </a:p>
          <a:p>
            <a:pPr marL="0" indent="0" algn="l" rtl="0">
              <a:buNone/>
            </a:pPr>
            <a:r>
              <a:rPr lang="en-US" sz="2900" b="1" dirty="0">
                <a:solidFill>
                  <a:srgbClr val="FF0000"/>
                </a:solidFill>
              </a:rPr>
              <a:t>2-Parietal Layer</a:t>
            </a:r>
            <a:r>
              <a:rPr lang="en-US" sz="2900" b="1" dirty="0"/>
              <a:t>: It forms a sac around the outer region of the heart that contains the fluid in the pericardial cavity for</a:t>
            </a:r>
          </a:p>
          <a:p>
            <a:pPr marL="0" indent="0" algn="l" rtl="0">
              <a:buNone/>
            </a:pPr>
            <a:r>
              <a:rPr lang="en-US" sz="2600" b="1" dirty="0"/>
              <a:t> </a:t>
            </a:r>
            <a:r>
              <a:rPr lang="en-US" sz="2900" b="1" dirty="0"/>
              <a:t>floating the heart and reduce friction. </a:t>
            </a:r>
          </a:p>
          <a:p>
            <a:pPr marL="0" indent="0" algn="l" rtl="0">
              <a:buNone/>
            </a:pPr>
            <a:r>
              <a:rPr lang="en-US" sz="2900" b="1" dirty="0"/>
              <a:t>It attach to sternum diaphragm and</a:t>
            </a:r>
          </a:p>
          <a:p>
            <a:pPr marL="0" indent="0" algn="l" rtl="0">
              <a:buNone/>
            </a:pPr>
            <a:r>
              <a:rPr lang="en-US" sz="2900" b="1" dirty="0"/>
              <a:t> thoracic vertebra</a:t>
            </a:r>
          </a:p>
          <a:p>
            <a:pPr marL="0" indent="0" algn="l" rtl="0">
              <a:buNone/>
            </a:pPr>
            <a:r>
              <a:rPr lang="en-US" sz="2900" b="1" dirty="0"/>
              <a:t>Structure of the Heart Wall</a:t>
            </a:r>
          </a:p>
          <a:p>
            <a:pPr marL="0" indent="0" algn="l" rtl="0">
              <a:buNone/>
            </a:pPr>
            <a:r>
              <a:rPr lang="en-US" sz="2900" b="1" dirty="0">
                <a:solidFill>
                  <a:srgbClr val="FF0000"/>
                </a:solidFill>
              </a:rPr>
              <a:t>The heart wall is made up of :-</a:t>
            </a:r>
            <a:endParaRPr lang="en-US" sz="2900" b="1" dirty="0"/>
          </a:p>
          <a:p>
            <a:pPr marL="0" indent="0" algn="l" rtl="0">
              <a:buNone/>
            </a:pPr>
            <a:r>
              <a:rPr lang="en-US" sz="2900" b="1" dirty="0"/>
              <a:t>1-</a:t>
            </a:r>
            <a:r>
              <a:rPr lang="en-US" sz="2900" b="1" dirty="0">
                <a:solidFill>
                  <a:srgbClr val="FF0000"/>
                </a:solidFill>
              </a:rPr>
              <a:t>Epicardium</a:t>
            </a:r>
            <a:r>
              <a:rPr lang="en-US" sz="2900" b="1" dirty="0"/>
              <a:t> is the outermost </a:t>
            </a:r>
          </a:p>
          <a:p>
            <a:pPr marL="0" indent="0" algn="l" rtl="0">
              <a:buNone/>
            </a:pPr>
            <a:r>
              <a:rPr lang="en-US" sz="2900" b="1" dirty="0"/>
              <a:t>layer of the heart ,It is composed of </a:t>
            </a:r>
          </a:p>
          <a:p>
            <a:pPr marL="0" indent="0" algn="l" rtl="0">
              <a:buNone/>
            </a:pPr>
            <a:r>
              <a:rPr lang="en-US" sz="2900" b="1" dirty="0"/>
              <a:t>a thin-layered membrane</a:t>
            </a:r>
          </a:p>
          <a:p>
            <a:pPr marL="0" indent="0" algn="l" rtl="0">
              <a:buNone/>
            </a:pPr>
            <a:r>
              <a:rPr lang="en-US" sz="2900" b="1" dirty="0"/>
              <a:t>protect the heart and produces fluid </a:t>
            </a:r>
          </a:p>
          <a:p>
            <a:pPr marL="0" indent="0" algn="l" rtl="0">
              <a:buNone/>
            </a:pPr>
            <a:r>
              <a:rPr lang="en-US" sz="2900" b="1" dirty="0"/>
              <a:t>to lubricate the heart and keep it</a:t>
            </a:r>
          </a:p>
          <a:p>
            <a:pPr marL="0" indent="0" algn="l" rtl="0">
              <a:buNone/>
            </a:pPr>
            <a:r>
              <a:rPr lang="en-US" sz="2900" b="1" dirty="0"/>
              <a:t>from rubbing against other organs</a:t>
            </a:r>
            <a:r>
              <a:rPr lang="en-US" sz="2400" b="1" dirty="0"/>
              <a:t>. </a:t>
            </a:r>
          </a:p>
          <a:p>
            <a:pPr marL="0" indent="0" algn="l" rtl="0">
              <a:buNone/>
            </a:pPr>
            <a:r>
              <a:rPr lang="en-US" sz="2900" b="1" dirty="0"/>
              <a:t>2</a:t>
            </a:r>
            <a:r>
              <a:rPr lang="en-US" sz="2900" b="1" dirty="0">
                <a:solidFill>
                  <a:srgbClr val="FF0000"/>
                </a:solidFill>
              </a:rPr>
              <a:t>-Myocardium</a:t>
            </a:r>
            <a:r>
              <a:rPr lang="en-US" sz="2900" b="1" dirty="0"/>
              <a:t> – This is a layer of </a:t>
            </a:r>
          </a:p>
          <a:p>
            <a:pPr marL="0" indent="0" algn="l" rtl="0">
              <a:buNone/>
            </a:pPr>
            <a:r>
              <a:rPr lang="en-US" sz="2900" b="1" dirty="0"/>
              <a:t>muscle tissue ,it  constitutes the middle</a:t>
            </a:r>
            <a:endParaRPr lang="en-US" sz="2900" dirty="0"/>
          </a:p>
          <a:p>
            <a:pPr marL="0" indent="0" algn="l" rtl="0">
              <a:buNone/>
            </a:pPr>
            <a:r>
              <a:rPr lang="en-US" sz="2900" b="1" dirty="0"/>
              <a:t>layer wall of the heart. It contributes to the thickness and is responsible for the pumping action. </a:t>
            </a:r>
          </a:p>
          <a:p>
            <a:pPr marL="0" indent="0" algn="l" rtl="0">
              <a:buNone/>
            </a:pPr>
            <a:r>
              <a:rPr lang="en-US" sz="2900" b="1" dirty="0"/>
              <a:t>3-</a:t>
            </a:r>
            <a:r>
              <a:rPr lang="en-US" sz="2900" b="1" dirty="0">
                <a:solidFill>
                  <a:srgbClr val="FF0000"/>
                </a:solidFill>
              </a:rPr>
              <a:t>Endocardium</a:t>
            </a:r>
            <a:r>
              <a:rPr lang="en-US" sz="2900" b="1" dirty="0"/>
              <a:t> – It is the innermost layer that lines the inner heart chambers and covers the heart valves. Furthermore, it prevents the blood from sticking to the inner walls, thereby preventing potentially fatal blood clot</a:t>
            </a:r>
          </a:p>
          <a:p>
            <a:pPr marL="0" indent="0" algn="l" rtl="0">
              <a:buNone/>
            </a:pPr>
            <a:endParaRPr lang="en-US" sz="29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752" r="6088" b="23988"/>
          <a:stretch/>
        </p:blipFill>
        <p:spPr bwMode="auto">
          <a:xfrm>
            <a:off x="4319462" y="1628800"/>
            <a:ext cx="4824537" cy="36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48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3" y="1034"/>
            <a:ext cx="9032819" cy="6856966"/>
          </a:xfrm>
        </p:spPr>
        <p:txBody>
          <a:bodyPr>
            <a:normAutofit fontScale="92500" lnSpcReduction="20000"/>
          </a:bodyPr>
          <a:lstStyle/>
          <a:p>
            <a:pPr marL="0" indent="0" algn="l" rtl="0">
              <a:buNone/>
            </a:pPr>
            <a:r>
              <a:rPr lang="en-US" sz="2400" b="1" dirty="0">
                <a:solidFill>
                  <a:srgbClr val="FF0000"/>
                </a:solidFill>
              </a:rPr>
              <a:t>Borders of the heart</a:t>
            </a:r>
          </a:p>
          <a:p>
            <a:pPr marL="0" indent="0" algn="l" rtl="0">
              <a:buNone/>
            </a:pPr>
            <a:r>
              <a:rPr lang="en-US" sz="2000" b="1" dirty="0">
                <a:solidFill>
                  <a:srgbClr val="FF0000"/>
                </a:solidFill>
              </a:rPr>
              <a:t>1- Superior border, </a:t>
            </a:r>
            <a:r>
              <a:rPr lang="en-US" sz="2000" b="1" dirty="0"/>
              <a:t>or </a:t>
            </a:r>
            <a:r>
              <a:rPr lang="en-US" sz="2000" b="1" dirty="0">
                <a:solidFill>
                  <a:srgbClr val="C00000"/>
                </a:solidFill>
              </a:rPr>
              <a:t>base of the heart </a:t>
            </a:r>
            <a:r>
              <a:rPr lang="en-US" sz="2000" b="1" dirty="0"/>
              <a:t>locates opposite</a:t>
            </a:r>
          </a:p>
          <a:p>
            <a:pPr marL="0" indent="0" algn="l" rtl="0">
              <a:buNone/>
            </a:pPr>
            <a:r>
              <a:rPr lang="en-US" sz="2000" b="1" dirty="0"/>
              <a:t>to the apex where big vessels enter and leave</a:t>
            </a:r>
          </a:p>
          <a:p>
            <a:pPr marL="0" indent="0" algn="l" rtl="0">
              <a:buNone/>
            </a:pPr>
            <a:r>
              <a:rPr lang="en-US" sz="2000" b="1" dirty="0"/>
              <a:t>The heart. It is a line that connects  the</a:t>
            </a:r>
          </a:p>
          <a:p>
            <a:pPr marL="0" indent="0" algn="l" rtl="0">
              <a:buNone/>
            </a:pPr>
            <a:r>
              <a:rPr lang="en-US" sz="2000" b="1" dirty="0"/>
              <a:t> inferior border of </a:t>
            </a:r>
          </a:p>
          <a:p>
            <a:pPr marL="0" indent="0" algn="l" rtl="0">
              <a:buNone/>
            </a:pPr>
            <a:r>
              <a:rPr lang="en-US" sz="2000" b="1" dirty="0">
                <a:solidFill>
                  <a:srgbClr val="FF0000"/>
                </a:solidFill>
              </a:rPr>
              <a:t>the</a:t>
            </a:r>
            <a:r>
              <a:rPr lang="en-US" sz="2000" b="1" dirty="0">
                <a:solidFill>
                  <a:srgbClr val="7030A0"/>
                </a:solidFill>
              </a:rPr>
              <a:t>2nth</a:t>
            </a:r>
            <a:r>
              <a:rPr lang="en-US" sz="2000" b="1" dirty="0">
                <a:solidFill>
                  <a:srgbClr val="FF0000"/>
                </a:solidFill>
              </a:rPr>
              <a:t> left costal cartilage </a:t>
            </a:r>
            <a:r>
              <a:rPr lang="en-US" sz="2000" b="1" dirty="0"/>
              <a:t>and superior border of </a:t>
            </a:r>
            <a:r>
              <a:rPr lang="en-US" sz="2000" b="1" dirty="0" err="1"/>
              <a:t>Rt</a:t>
            </a:r>
            <a:r>
              <a:rPr lang="en-US" sz="2000" b="1" dirty="0">
                <a:solidFill>
                  <a:srgbClr val="FF0000"/>
                </a:solidFill>
              </a:rPr>
              <a:t> 3rd </a:t>
            </a:r>
          </a:p>
          <a:p>
            <a:pPr marL="0" indent="0" algn="l" rtl="0">
              <a:buNone/>
            </a:pPr>
            <a:r>
              <a:rPr lang="en-US" sz="2000" b="1" dirty="0">
                <a:solidFill>
                  <a:srgbClr val="00B0F0"/>
                </a:solidFill>
              </a:rPr>
              <a:t>costal cartilage </a:t>
            </a:r>
            <a:r>
              <a:rPr lang="en-US" sz="2000" b="1" dirty="0">
                <a:solidFill>
                  <a:srgbClr val="FF0000"/>
                </a:solidFill>
              </a:rPr>
              <a:t>.</a:t>
            </a:r>
            <a:r>
              <a:rPr lang="en-US" sz="2000" b="1" dirty="0"/>
              <a:t>It is formed by right and left atria and </a:t>
            </a:r>
          </a:p>
          <a:p>
            <a:pPr marL="0" indent="0" algn="l" rtl="0">
              <a:buNone/>
            </a:pPr>
            <a:r>
              <a:rPr lang="en-US" sz="2000" b="1" dirty="0"/>
              <a:t>Great Vessels</a:t>
            </a:r>
          </a:p>
          <a:p>
            <a:pPr marL="0" indent="0" algn="l" rtl="0">
              <a:buNone/>
            </a:pPr>
            <a:r>
              <a:rPr lang="en-US" sz="2000" b="1" dirty="0">
                <a:solidFill>
                  <a:srgbClr val="FF0000"/>
                </a:solidFill>
              </a:rPr>
              <a:t>2- Right border </a:t>
            </a:r>
            <a:r>
              <a:rPr lang="en-US" sz="2000" b="1" dirty="0"/>
              <a:t>.It is  a line that convex </a:t>
            </a:r>
            <a:r>
              <a:rPr lang="en-US" sz="2000" b="1" dirty="0">
                <a:solidFill>
                  <a:srgbClr val="FF0000"/>
                </a:solidFill>
              </a:rPr>
              <a:t>to right </a:t>
            </a:r>
            <a:r>
              <a:rPr lang="en-US" sz="2000" b="1" dirty="0"/>
              <a:t>,</a:t>
            </a:r>
          </a:p>
          <a:p>
            <a:pPr marL="0" indent="0" algn="l" rtl="0">
              <a:buNone/>
            </a:pPr>
            <a:r>
              <a:rPr lang="en-US" sz="2000" b="1" dirty="0"/>
              <a:t>extends</a:t>
            </a:r>
            <a:r>
              <a:rPr lang="en-US" sz="2000" b="1" dirty="0">
                <a:solidFill>
                  <a:srgbClr val="FF0000"/>
                </a:solidFill>
              </a:rPr>
              <a:t> </a:t>
            </a:r>
            <a:r>
              <a:rPr lang="en-US" sz="2000" b="1" dirty="0"/>
              <a:t>from the </a:t>
            </a:r>
            <a:r>
              <a:rPr lang="en-US" sz="2000" b="1" dirty="0">
                <a:solidFill>
                  <a:srgbClr val="FF0000"/>
                </a:solidFill>
              </a:rPr>
              <a:t>3rd right costal cartilage</a:t>
            </a:r>
            <a:r>
              <a:rPr lang="en-US" sz="2000" b="1" dirty="0"/>
              <a:t> to </a:t>
            </a:r>
            <a:r>
              <a:rPr lang="en-US" sz="2000" b="1" dirty="0" err="1"/>
              <a:t>Rt</a:t>
            </a:r>
            <a:r>
              <a:rPr lang="en-US" sz="2000" b="1" dirty="0"/>
              <a:t> </a:t>
            </a:r>
            <a:r>
              <a:rPr lang="en-US" sz="2000" b="1" dirty="0">
                <a:solidFill>
                  <a:srgbClr val="FF0000"/>
                </a:solidFill>
              </a:rPr>
              <a:t>6th  </a:t>
            </a:r>
          </a:p>
          <a:p>
            <a:pPr marL="0" indent="0" algn="l" rtl="0">
              <a:buNone/>
            </a:pPr>
            <a:r>
              <a:rPr lang="en-US" sz="2000" b="1" dirty="0">
                <a:solidFill>
                  <a:srgbClr val="00B050"/>
                </a:solidFill>
              </a:rPr>
              <a:t>.costal cartilage </a:t>
            </a:r>
            <a:r>
              <a:rPr lang="en-US" sz="2000" b="1" dirty="0"/>
              <a:t>It is formed by </a:t>
            </a:r>
            <a:r>
              <a:rPr lang="en-US" sz="2000" b="1" dirty="0">
                <a:solidFill>
                  <a:srgbClr val="C00000"/>
                </a:solidFill>
              </a:rPr>
              <a:t>right atrium</a:t>
            </a:r>
          </a:p>
          <a:p>
            <a:pPr marL="0" indent="0" algn="l" rtl="0">
              <a:buNone/>
            </a:pPr>
            <a:r>
              <a:rPr lang="en-US" sz="2000" b="1" dirty="0">
                <a:solidFill>
                  <a:srgbClr val="FF0000"/>
                </a:solidFill>
              </a:rPr>
              <a:t>3- Inferior border </a:t>
            </a:r>
            <a:r>
              <a:rPr lang="en-US" sz="2000" b="1" dirty="0"/>
              <a:t>is marked by a line that  joins</a:t>
            </a:r>
          </a:p>
          <a:p>
            <a:pPr marL="0" indent="0" algn="l" rtl="0">
              <a:buNone/>
            </a:pPr>
            <a:r>
              <a:rPr lang="en-US" sz="2000" b="1" dirty="0"/>
              <a:t>the inferior end of the right border(6th costal </a:t>
            </a:r>
          </a:p>
          <a:p>
            <a:pPr marL="0" indent="0" algn="l" rtl="0">
              <a:buNone/>
            </a:pPr>
            <a:r>
              <a:rPr lang="en-US" sz="2000" b="1" dirty="0"/>
              <a:t>Cartilage) to the point where the 5th left </a:t>
            </a:r>
          </a:p>
          <a:p>
            <a:pPr marL="0" indent="0" algn="l" rtl="0">
              <a:buNone/>
            </a:pPr>
            <a:r>
              <a:rPr lang="en-US" sz="2000" b="1" dirty="0"/>
              <a:t>Intercostal space and midclavicular line </a:t>
            </a:r>
          </a:p>
          <a:p>
            <a:pPr marL="0" indent="0" algn="l" rtl="0">
              <a:buNone/>
            </a:pPr>
            <a:r>
              <a:rPr lang="en-US" sz="2000" b="1" dirty="0"/>
              <a:t>intersect. Also, this point of intersection</a:t>
            </a:r>
          </a:p>
          <a:p>
            <a:pPr marL="0" indent="0" algn="l" rtl="0">
              <a:buNone/>
            </a:pPr>
            <a:r>
              <a:rPr lang="en-US" sz="2000" b="1" dirty="0"/>
              <a:t> marks the apex of the heart. It is formed by</a:t>
            </a:r>
          </a:p>
          <a:p>
            <a:pPr marL="0" indent="0" algn="l" rtl="0">
              <a:buNone/>
            </a:pPr>
            <a:r>
              <a:rPr lang="en-US" sz="2000" b="1" dirty="0"/>
              <a:t> </a:t>
            </a:r>
            <a:r>
              <a:rPr lang="en-US" sz="2000" b="1" dirty="0">
                <a:solidFill>
                  <a:srgbClr val="FF0000"/>
                </a:solidFill>
              </a:rPr>
              <a:t>Left ventricle </a:t>
            </a:r>
            <a:r>
              <a:rPr lang="en-US" sz="2000" b="1" dirty="0"/>
              <a:t>and </a:t>
            </a:r>
            <a:r>
              <a:rPr lang="en-US" sz="2000" b="1" dirty="0">
                <a:solidFill>
                  <a:srgbClr val="00B050"/>
                </a:solidFill>
              </a:rPr>
              <a:t>right ventricle</a:t>
            </a:r>
          </a:p>
          <a:p>
            <a:pPr marL="0" indent="0" algn="l" rtl="0">
              <a:buNone/>
            </a:pPr>
            <a:r>
              <a:rPr lang="en-US" sz="2000" b="1" dirty="0">
                <a:solidFill>
                  <a:srgbClr val="FF0000"/>
                </a:solidFill>
              </a:rPr>
              <a:t>4-The left border </a:t>
            </a:r>
            <a:r>
              <a:rPr lang="en-US" sz="2000" b="1" dirty="0"/>
              <a:t>corresponds to a line drawn</a:t>
            </a:r>
          </a:p>
          <a:p>
            <a:pPr marL="0" indent="0" algn="l" rtl="0">
              <a:buNone/>
            </a:pPr>
            <a:r>
              <a:rPr lang="en-US" sz="2000" b="1" dirty="0"/>
              <a:t> from the inferior border of the second left costal</a:t>
            </a:r>
          </a:p>
          <a:p>
            <a:pPr marL="0" indent="0" algn="l" rtl="0">
              <a:buNone/>
            </a:pPr>
            <a:r>
              <a:rPr lang="en-US" sz="2000" b="1" dirty="0"/>
              <a:t> cartilage to the intersection point between the fifth left intercostal space and midclavicular line. More simply, the line interconnects the left ends of the superior and inferior borders of the heart. It is formed  by  </a:t>
            </a:r>
            <a:r>
              <a:rPr lang="en-US" sz="2000" b="1" dirty="0">
                <a:solidFill>
                  <a:srgbClr val="7030A0"/>
                </a:solidFill>
              </a:rPr>
              <a:t>Left ventricle (and some of the left atrium)</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07" t="13850" r="22011"/>
          <a:stretch/>
        </p:blipFill>
        <p:spPr bwMode="auto">
          <a:xfrm>
            <a:off x="5921279" y="548680"/>
            <a:ext cx="3203848"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45" t="20000" r="2787" b="6584"/>
          <a:stretch/>
        </p:blipFill>
        <p:spPr bwMode="auto">
          <a:xfrm>
            <a:off x="5292081" y="3057853"/>
            <a:ext cx="3851920" cy="271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3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9218951" cy="6741368"/>
          </a:xfrm>
        </p:spPr>
        <p:txBody>
          <a:bodyPr>
            <a:normAutofit/>
          </a:bodyPr>
          <a:lstStyle/>
          <a:p>
            <a:pPr marL="0" indent="0" algn="l" rtl="0">
              <a:buNone/>
            </a:pPr>
            <a:r>
              <a:rPr lang="en-US" sz="2800" b="1" dirty="0">
                <a:solidFill>
                  <a:srgbClr val="FF0000"/>
                </a:solidFill>
              </a:rPr>
              <a:t>Surfaces of the heart</a:t>
            </a:r>
            <a:r>
              <a:rPr lang="en-US" sz="2000" b="1" dirty="0">
                <a:solidFill>
                  <a:srgbClr val="FF0000"/>
                </a:solidFill>
              </a:rPr>
              <a:t>:-</a:t>
            </a:r>
          </a:p>
          <a:p>
            <a:pPr marL="0" indent="0" algn="l" rtl="0">
              <a:buNone/>
            </a:pPr>
            <a:r>
              <a:rPr lang="en-US" sz="1800" b="1" dirty="0"/>
              <a:t>The shape of the heart can be described as  a pyramid</a:t>
            </a:r>
          </a:p>
          <a:p>
            <a:pPr marL="0" indent="0" algn="l" rtl="0">
              <a:buNone/>
            </a:pPr>
            <a:r>
              <a:rPr lang="en-US" sz="1800" b="1" dirty="0"/>
              <a:t>which has fallen over“. the apex of this pyramid points </a:t>
            </a:r>
          </a:p>
          <a:p>
            <a:pPr marL="0" indent="0" algn="l" rtl="0">
              <a:buNone/>
            </a:pPr>
            <a:r>
              <a:rPr lang="en-US" sz="1800" b="1" dirty="0"/>
              <a:t>an anteroinferior direction   in the anatomical   position</a:t>
            </a:r>
          </a:p>
          <a:p>
            <a:pPr marL="0" indent="0" algn="l" rtl="0">
              <a:buNone/>
            </a:pPr>
            <a:r>
              <a:rPr lang="en-US" sz="1800" b="1" dirty="0"/>
              <a:t>It is formed by the left ventricle, Is directed downward </a:t>
            </a:r>
          </a:p>
          <a:p>
            <a:pPr marL="0" indent="0" algn="l" rtl="0">
              <a:buNone/>
            </a:pPr>
            <a:r>
              <a:rPr lang="en-US" sz="1800" b="1" dirty="0"/>
              <a:t>Forward ,and to the left  , It lies at level of the fifth left</a:t>
            </a:r>
          </a:p>
          <a:p>
            <a:pPr marL="0" indent="0" algn="l" rtl="0">
              <a:buNone/>
            </a:pPr>
            <a:r>
              <a:rPr lang="en-US" sz="1800" b="1" dirty="0"/>
              <a:t>Intercostal space,3.5 in(9cm) from mid line</a:t>
            </a:r>
          </a:p>
          <a:p>
            <a:pPr marL="0" indent="0" algn="l" rtl="0">
              <a:buNone/>
            </a:pPr>
            <a:r>
              <a:rPr lang="en-US" sz="1800" b="1" dirty="0"/>
              <a:t>The heart has five surfaces- each formed by the</a:t>
            </a:r>
          </a:p>
          <a:p>
            <a:pPr marL="0" indent="0" algn="l" rtl="0">
              <a:buNone/>
            </a:pPr>
            <a:r>
              <a:rPr lang="en-US" sz="1800" b="1" dirty="0"/>
              <a:t>different chambers of the heart</a:t>
            </a:r>
          </a:p>
          <a:p>
            <a:pPr marL="0" indent="0" algn="l" rtl="0">
              <a:buNone/>
            </a:pPr>
            <a:r>
              <a:rPr lang="en-US" sz="2400" b="1" dirty="0">
                <a:solidFill>
                  <a:srgbClr val="FF0000"/>
                </a:solidFill>
              </a:rPr>
              <a:t>Anterior</a:t>
            </a:r>
            <a:r>
              <a:rPr lang="en-US" sz="2400" b="1" dirty="0"/>
              <a:t> </a:t>
            </a:r>
            <a:r>
              <a:rPr lang="en-US" sz="1800" b="1" dirty="0"/>
              <a:t>(sternocostal) – Right ventricle.</a:t>
            </a:r>
          </a:p>
          <a:p>
            <a:pPr marL="0" indent="0" algn="l" rtl="0">
              <a:buNone/>
            </a:pPr>
            <a:r>
              <a:rPr lang="en-US" sz="2400" b="1" dirty="0">
                <a:solidFill>
                  <a:srgbClr val="C00000"/>
                </a:solidFill>
              </a:rPr>
              <a:t>Posterior</a:t>
            </a:r>
            <a:r>
              <a:rPr lang="en-US" sz="1800" b="1" dirty="0"/>
              <a:t> (base of the pyramid) – Left atrium.</a:t>
            </a:r>
          </a:p>
          <a:p>
            <a:pPr marL="0" indent="0" algn="l" rtl="0">
              <a:buNone/>
            </a:pPr>
            <a:r>
              <a:rPr lang="en-US" sz="2400" b="1" dirty="0">
                <a:solidFill>
                  <a:srgbClr val="FF0000"/>
                </a:solidFill>
              </a:rPr>
              <a:t>Inferior</a:t>
            </a:r>
            <a:r>
              <a:rPr lang="en-US" sz="1800" b="1" dirty="0"/>
              <a:t> (or diaphragmatic) – Left and right ventricles</a:t>
            </a:r>
          </a:p>
          <a:p>
            <a:pPr marL="0" indent="0" algn="l" rtl="0">
              <a:buNone/>
            </a:pPr>
            <a:r>
              <a:rPr lang="en-US" sz="2400" b="1" dirty="0">
                <a:solidFill>
                  <a:srgbClr val="C00000"/>
                </a:solidFill>
              </a:rPr>
              <a:t>Right</a:t>
            </a:r>
            <a:r>
              <a:rPr lang="en-US" sz="2400" b="1" dirty="0"/>
              <a:t> </a:t>
            </a:r>
            <a:r>
              <a:rPr lang="en-US" sz="2400" b="1" dirty="0">
                <a:solidFill>
                  <a:srgbClr val="FF0000"/>
                </a:solidFill>
              </a:rPr>
              <a:t>pulmonary</a:t>
            </a:r>
            <a:r>
              <a:rPr lang="en-US" sz="2400" b="1" dirty="0"/>
              <a:t> </a:t>
            </a:r>
            <a:r>
              <a:rPr lang="en-US" sz="1800" b="1" dirty="0"/>
              <a:t>– Right atrium. </a:t>
            </a:r>
          </a:p>
          <a:p>
            <a:pPr marL="0" indent="0" algn="l" rtl="0">
              <a:buNone/>
            </a:pPr>
            <a:r>
              <a:rPr lang="en-US" sz="2400" b="1" dirty="0">
                <a:solidFill>
                  <a:srgbClr val="FF0000"/>
                </a:solidFill>
              </a:rPr>
              <a:t>Left pulmonary </a:t>
            </a:r>
            <a:r>
              <a:rPr lang="en-US" sz="1800" b="1" dirty="0"/>
              <a:t>– Left ventricle</a:t>
            </a:r>
            <a:r>
              <a:rPr lang="en-US" sz="2000" dirty="0"/>
              <a:t>.</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53256"/>
          <a:stretch/>
        </p:blipFill>
        <p:spPr bwMode="auto">
          <a:xfrm>
            <a:off x="5498039" y="118492"/>
            <a:ext cx="3629518"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068961"/>
            <a:ext cx="3491880" cy="362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10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79512" y="260648"/>
            <a:ext cx="8964488" cy="6480720"/>
          </a:xfrm>
        </p:spPr>
        <p:txBody>
          <a:bodyPr>
            <a:normAutofit fontScale="92500" lnSpcReduction="10000"/>
          </a:bodyPr>
          <a:lstStyle/>
          <a:p>
            <a:pPr marL="0" indent="0" algn="l" rtl="0">
              <a:buNone/>
            </a:pPr>
            <a:r>
              <a:rPr lang="en-US" sz="2000" b="1" dirty="0"/>
              <a:t>The heart walls are the muscles that contract (squeeze) and relax to send blood throughout your body. A layer of muscular tissue called the </a:t>
            </a:r>
            <a:r>
              <a:rPr lang="en-US" sz="2000" b="1" dirty="0">
                <a:solidFill>
                  <a:srgbClr val="FF0000"/>
                </a:solidFill>
              </a:rPr>
              <a:t>septum</a:t>
            </a:r>
            <a:r>
              <a:rPr lang="en-US" sz="2000" b="1" dirty="0"/>
              <a:t> divides your heart walls into the left and right sides</a:t>
            </a:r>
            <a:r>
              <a:rPr lang="en-US" sz="2200" dirty="0"/>
              <a:t>.(</a:t>
            </a:r>
            <a:r>
              <a:rPr lang="en-US" sz="2200" b="1" dirty="0">
                <a:solidFill>
                  <a:srgbClr val="FF0000"/>
                </a:solidFill>
              </a:rPr>
              <a:t>4 chambers</a:t>
            </a:r>
            <a:r>
              <a:rPr lang="en-US" sz="2200" dirty="0"/>
              <a:t>)</a:t>
            </a:r>
          </a:p>
          <a:p>
            <a:pPr marL="0" indent="0" algn="l" rtl="0">
              <a:buNone/>
            </a:pPr>
            <a:r>
              <a:rPr lang="en-US" sz="2400" b="1" dirty="0">
                <a:solidFill>
                  <a:srgbClr val="FF0000"/>
                </a:solidFill>
              </a:rPr>
              <a:t>Heart chambers</a:t>
            </a:r>
          </a:p>
          <a:p>
            <a:pPr marL="0" indent="0" algn="l" rtl="0">
              <a:buNone/>
            </a:pPr>
            <a:r>
              <a:rPr lang="en-US" sz="2000" b="1" dirty="0"/>
              <a:t>The heart is divided into </a:t>
            </a:r>
            <a:r>
              <a:rPr lang="en-US" sz="2000" b="1" dirty="0">
                <a:solidFill>
                  <a:srgbClr val="FF0000"/>
                </a:solidFill>
              </a:rPr>
              <a:t>four</a:t>
            </a:r>
            <a:r>
              <a:rPr lang="en-US" sz="2000" b="1" dirty="0"/>
              <a:t> chambers </a:t>
            </a:r>
          </a:p>
          <a:p>
            <a:pPr marL="0" indent="0" algn="l" rtl="0">
              <a:buNone/>
            </a:pPr>
            <a:r>
              <a:rPr lang="en-US" sz="2000" b="1" dirty="0"/>
              <a:t>You have </a:t>
            </a:r>
            <a:r>
              <a:rPr lang="en-US" sz="2000" b="1" dirty="0">
                <a:solidFill>
                  <a:srgbClr val="FF0000"/>
                </a:solidFill>
              </a:rPr>
              <a:t>two</a:t>
            </a:r>
            <a:r>
              <a:rPr lang="en-US" sz="2000" b="1" dirty="0"/>
              <a:t> chambers on the </a:t>
            </a:r>
            <a:r>
              <a:rPr lang="en-US" sz="2000" b="1" dirty="0">
                <a:solidFill>
                  <a:srgbClr val="FF0000"/>
                </a:solidFill>
              </a:rPr>
              <a:t>top</a:t>
            </a:r>
          </a:p>
          <a:p>
            <a:pPr marL="0" indent="0" algn="l" rtl="0">
              <a:buNone/>
            </a:pPr>
            <a:r>
              <a:rPr lang="en-US" sz="2000" b="1" dirty="0"/>
              <a:t> (</a:t>
            </a:r>
            <a:r>
              <a:rPr lang="en-US" sz="2000" b="1" dirty="0">
                <a:solidFill>
                  <a:schemeClr val="tx2">
                    <a:lumMod val="60000"/>
                    <a:lumOff val="40000"/>
                  </a:schemeClr>
                </a:solidFill>
              </a:rPr>
              <a:t>atrium, plural atria</a:t>
            </a:r>
            <a:r>
              <a:rPr lang="en-US" sz="2000" b="1" dirty="0"/>
              <a:t>) and </a:t>
            </a:r>
            <a:r>
              <a:rPr lang="en-US" sz="2000" b="1" dirty="0">
                <a:solidFill>
                  <a:srgbClr val="FF0000"/>
                </a:solidFill>
              </a:rPr>
              <a:t>two </a:t>
            </a:r>
            <a:r>
              <a:rPr lang="en-US" sz="2000" b="1" dirty="0"/>
              <a:t>on the</a:t>
            </a:r>
          </a:p>
          <a:p>
            <a:pPr marL="0" indent="0" algn="l" rtl="0">
              <a:buNone/>
            </a:pPr>
            <a:r>
              <a:rPr lang="en-US" sz="2000" b="1" dirty="0"/>
              <a:t> </a:t>
            </a:r>
            <a:r>
              <a:rPr lang="en-US" sz="2000" b="1" dirty="0">
                <a:solidFill>
                  <a:srgbClr val="FF0000"/>
                </a:solidFill>
              </a:rPr>
              <a:t>bottom</a:t>
            </a:r>
            <a:r>
              <a:rPr lang="en-US" sz="2000" b="1" dirty="0"/>
              <a:t> (v</a:t>
            </a:r>
            <a:r>
              <a:rPr lang="en-US" sz="2000" b="1" dirty="0">
                <a:solidFill>
                  <a:srgbClr val="C00000"/>
                </a:solidFill>
              </a:rPr>
              <a:t>entricles</a:t>
            </a:r>
            <a:r>
              <a:rPr lang="en-US" sz="2000" b="1" dirty="0"/>
              <a:t>), one on each</a:t>
            </a:r>
          </a:p>
          <a:p>
            <a:pPr marL="0" indent="0" algn="l" rtl="0">
              <a:buNone/>
            </a:pPr>
            <a:r>
              <a:rPr lang="en-US" sz="2000" b="1" dirty="0"/>
              <a:t> side of the heart.</a:t>
            </a:r>
          </a:p>
          <a:p>
            <a:pPr marL="0" indent="0" algn="l" rtl="0">
              <a:buNone/>
            </a:pPr>
            <a:r>
              <a:rPr lang="en-US" sz="2000" b="1" dirty="0"/>
              <a:t> </a:t>
            </a:r>
          </a:p>
          <a:p>
            <a:pPr marL="0" indent="0" algn="l" rtl="0">
              <a:buNone/>
            </a:pPr>
            <a:r>
              <a:rPr lang="en-US" sz="2600" b="1" dirty="0">
                <a:solidFill>
                  <a:srgbClr val="FF0000"/>
                </a:solidFill>
              </a:rPr>
              <a:t>Right atrium</a:t>
            </a:r>
            <a:r>
              <a:rPr lang="en-US" sz="2000" b="1" dirty="0"/>
              <a:t>: Two large veins deliver</a:t>
            </a:r>
          </a:p>
          <a:p>
            <a:pPr marL="0" indent="0" algn="l" rtl="0">
              <a:buNone/>
            </a:pPr>
            <a:r>
              <a:rPr lang="en-US" sz="2000" b="1" dirty="0"/>
              <a:t> oxygen-poor blood to your right atrium.</a:t>
            </a:r>
          </a:p>
          <a:p>
            <a:pPr marL="0" indent="0" algn="l" rtl="0">
              <a:buNone/>
            </a:pPr>
            <a:r>
              <a:rPr lang="en-US" sz="2000" b="1" dirty="0"/>
              <a:t> </a:t>
            </a:r>
            <a:r>
              <a:rPr lang="en-US" sz="2000" b="1" dirty="0">
                <a:solidFill>
                  <a:srgbClr val="FF0000"/>
                </a:solidFill>
              </a:rPr>
              <a:t>The superior vena cava </a:t>
            </a:r>
            <a:r>
              <a:rPr lang="en-US" sz="2000" b="1" dirty="0"/>
              <a:t>carries blood </a:t>
            </a:r>
          </a:p>
          <a:p>
            <a:pPr marL="0" indent="0" algn="l" rtl="0">
              <a:buNone/>
            </a:pPr>
            <a:r>
              <a:rPr lang="en-US" sz="2000" b="1" dirty="0"/>
              <a:t>from your upper body. </a:t>
            </a:r>
            <a:r>
              <a:rPr lang="en-US" sz="2000" b="1" dirty="0">
                <a:solidFill>
                  <a:srgbClr val="FF0000"/>
                </a:solidFill>
              </a:rPr>
              <a:t>The inferior vena </a:t>
            </a:r>
          </a:p>
          <a:p>
            <a:pPr marL="0" indent="0" algn="l" rtl="0">
              <a:buNone/>
            </a:pPr>
            <a:r>
              <a:rPr lang="en-US" sz="2000" b="1" dirty="0">
                <a:solidFill>
                  <a:srgbClr val="FF0000"/>
                </a:solidFill>
              </a:rPr>
              <a:t>cava</a:t>
            </a:r>
            <a:r>
              <a:rPr lang="en-US" sz="2000" b="1" dirty="0"/>
              <a:t> brings blood from the lower body. </a:t>
            </a:r>
          </a:p>
          <a:p>
            <a:pPr marL="0" indent="0" algn="l" rtl="0">
              <a:buNone/>
            </a:pPr>
            <a:r>
              <a:rPr lang="en-US" sz="2000" b="1" dirty="0"/>
              <a:t>Then the right atrium pumps the</a:t>
            </a:r>
          </a:p>
          <a:p>
            <a:pPr marL="0" indent="0" algn="l" rtl="0">
              <a:buNone/>
            </a:pPr>
            <a:r>
              <a:rPr lang="en-US" sz="2000" b="1" dirty="0"/>
              <a:t> blood to the right ventricle.</a:t>
            </a:r>
          </a:p>
          <a:p>
            <a:pPr marL="0" indent="0" algn="l" rtl="0">
              <a:buNone/>
            </a:pPr>
            <a:r>
              <a:rPr lang="en-US" sz="2600" b="1" dirty="0">
                <a:solidFill>
                  <a:srgbClr val="FF0000"/>
                </a:solidFill>
              </a:rPr>
              <a:t>Right ventricle: </a:t>
            </a:r>
            <a:r>
              <a:rPr lang="en-US" sz="2000" b="1" dirty="0"/>
              <a:t>The lower right chamber pumps the oxygen-poor blood to your lungs through the pulmonary artery. The lungs reload blood with oxygen</a:t>
            </a:r>
          </a:p>
          <a:p>
            <a:pPr marL="0" indent="0" algn="l" rtl="0">
              <a:buNone/>
            </a:pPr>
            <a:endParaRPr lang="en-US" sz="20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539" y="836712"/>
            <a:ext cx="4133461"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61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31DE5B7-3F0A-62A8-8D5E-D7CA751C6288}"/>
              </a:ext>
            </a:extLst>
          </p:cNvPr>
          <p:cNvSpPr>
            <a:spLocks noGrp="1"/>
          </p:cNvSpPr>
          <p:nvPr>
            <p:ph type="title"/>
          </p:nvPr>
        </p:nvSpPr>
        <p:spPr/>
        <p:txBody>
          <a:bodyPr/>
          <a:lstStyle/>
          <a:p>
            <a:endParaRPr lang="ar-IQ"/>
          </a:p>
        </p:txBody>
      </p:sp>
      <p:pic>
        <p:nvPicPr>
          <p:cNvPr id="4" name="Picture 2">
            <a:extLst>
              <a:ext uri="{FF2B5EF4-FFF2-40B4-BE49-F238E27FC236}">
                <a16:creationId xmlns:a16="http://schemas.microsoft.com/office/drawing/2014/main" id="{19C55B98-22B2-1770-5638-4CC43962FF7C}"/>
              </a:ext>
            </a:extLst>
          </p:cNvPr>
          <p:cNvPicPr>
            <a:picLocks noGrp="1" noChangeAspect="1"/>
          </p:cNvPicPr>
          <p:nvPr>
            <p:ph idx="1"/>
          </p:nvPr>
        </p:nvPicPr>
        <p:blipFill>
          <a:blip r:embed="rId2"/>
          <a:stretch>
            <a:fillRect/>
          </a:stretch>
        </p:blipFill>
        <p:spPr>
          <a:xfrm>
            <a:off x="241176" y="113031"/>
            <a:ext cx="8661647" cy="6466730"/>
          </a:xfrm>
          <a:prstGeom prst="rect">
            <a:avLst/>
          </a:prstGeom>
        </p:spPr>
      </p:pic>
    </p:spTree>
    <p:extLst>
      <p:ext uri="{BB962C8B-B14F-4D97-AF65-F5344CB8AC3E}">
        <p14:creationId xmlns:p14="http://schemas.microsoft.com/office/powerpoint/2010/main" val="197211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9144000" cy="6552728"/>
          </a:xfrm>
        </p:spPr>
        <p:txBody>
          <a:bodyPr>
            <a:normAutofit fontScale="92500" lnSpcReduction="10000"/>
          </a:bodyPr>
          <a:lstStyle/>
          <a:p>
            <a:pPr marL="0" indent="0" algn="l" rtl="0">
              <a:buNone/>
            </a:pPr>
            <a:r>
              <a:rPr lang="en-US" sz="2400" b="1" dirty="0">
                <a:solidFill>
                  <a:srgbClr val="FF0000"/>
                </a:solidFill>
              </a:rPr>
              <a:t>Left atrium: </a:t>
            </a:r>
            <a:r>
              <a:rPr lang="en-US" sz="2000" b="1" dirty="0"/>
              <a:t>After the lungs fill blood with oxygen, the pulmonary veins carry the blood to the left atrium. This upper chamber pumps the blood to your left ventricle.</a:t>
            </a:r>
          </a:p>
          <a:p>
            <a:pPr marL="0" indent="0" algn="l" rtl="0">
              <a:buNone/>
            </a:pPr>
            <a:r>
              <a:rPr lang="en-US" sz="2400" b="1" dirty="0">
                <a:solidFill>
                  <a:srgbClr val="FF0000"/>
                </a:solidFill>
              </a:rPr>
              <a:t>Left ventricle: </a:t>
            </a:r>
            <a:r>
              <a:rPr lang="en-US" sz="2000" b="1" dirty="0"/>
              <a:t>The left ventricle is slightly larger</a:t>
            </a:r>
          </a:p>
          <a:p>
            <a:pPr marL="0" indent="0" algn="l" rtl="0">
              <a:buNone/>
            </a:pPr>
            <a:r>
              <a:rPr lang="en-US" sz="2000" b="1" dirty="0"/>
              <a:t> than the right. It pumps oxygen-rich blood</a:t>
            </a:r>
          </a:p>
          <a:p>
            <a:pPr marL="0" indent="0" algn="l" rtl="0">
              <a:buNone/>
            </a:pPr>
            <a:r>
              <a:rPr lang="en-US" sz="2000" b="1" dirty="0"/>
              <a:t> to the rest of your body.</a:t>
            </a:r>
          </a:p>
          <a:p>
            <a:pPr marL="0" indent="0" algn="l" rtl="0">
              <a:buNone/>
            </a:pPr>
            <a:r>
              <a:rPr lang="en-US" sz="2800" b="1" dirty="0">
                <a:solidFill>
                  <a:srgbClr val="FF0000"/>
                </a:solidFill>
              </a:rPr>
              <a:t>Heart valves</a:t>
            </a:r>
          </a:p>
          <a:p>
            <a:pPr marL="0" indent="0" algn="l" rtl="0">
              <a:buNone/>
            </a:pPr>
            <a:r>
              <a:rPr lang="en-US" sz="2000" b="1" dirty="0"/>
              <a:t>The heart valves are like doors between </a:t>
            </a:r>
          </a:p>
          <a:p>
            <a:pPr marL="0" indent="0" algn="l" rtl="0">
              <a:buNone/>
            </a:pPr>
            <a:r>
              <a:rPr lang="en-US" sz="2000" b="1" dirty="0"/>
              <a:t>The heart chambers. They open and close</a:t>
            </a:r>
          </a:p>
          <a:p>
            <a:pPr marL="0" indent="0" algn="l" rtl="0">
              <a:buNone/>
            </a:pPr>
            <a:r>
              <a:rPr lang="en-US" sz="2000" b="1" dirty="0"/>
              <a:t> to allow blood to flow through.</a:t>
            </a:r>
          </a:p>
          <a:p>
            <a:pPr marL="0" indent="0" algn="l" rtl="0">
              <a:buNone/>
            </a:pPr>
            <a:r>
              <a:rPr lang="en-US" sz="2400" b="1" dirty="0">
                <a:solidFill>
                  <a:srgbClr val="FF0000"/>
                </a:solidFill>
              </a:rPr>
              <a:t>The atrioventricular (</a:t>
            </a:r>
            <a:r>
              <a:rPr lang="en-US" sz="2400" b="1" dirty="0">
                <a:solidFill>
                  <a:srgbClr val="C00000"/>
                </a:solidFill>
              </a:rPr>
              <a:t>AV</a:t>
            </a:r>
            <a:r>
              <a:rPr lang="en-US" sz="2400" b="1" dirty="0"/>
              <a:t>) </a:t>
            </a:r>
            <a:r>
              <a:rPr lang="en-US" sz="2400" b="1" dirty="0">
                <a:solidFill>
                  <a:srgbClr val="FF0000"/>
                </a:solidFill>
              </a:rPr>
              <a:t>valves</a:t>
            </a:r>
          </a:p>
          <a:p>
            <a:pPr marL="0" indent="0" algn="l" rtl="0">
              <a:buNone/>
            </a:pPr>
            <a:r>
              <a:rPr lang="en-US" sz="2400" b="1" dirty="0"/>
              <a:t> </a:t>
            </a:r>
            <a:r>
              <a:rPr lang="en-US" sz="2000" b="1" dirty="0"/>
              <a:t>open between upper and lower heart</a:t>
            </a:r>
          </a:p>
          <a:p>
            <a:pPr marL="0" indent="0" algn="l" rtl="0">
              <a:buNone/>
            </a:pPr>
            <a:r>
              <a:rPr lang="en-US" sz="2000" b="1" dirty="0"/>
              <a:t> chambers. They include:</a:t>
            </a:r>
          </a:p>
          <a:p>
            <a:pPr marL="0" indent="0" algn="l" rtl="0">
              <a:buNone/>
            </a:pPr>
            <a:r>
              <a:rPr lang="en-US" sz="2000" b="1" dirty="0">
                <a:solidFill>
                  <a:srgbClr val="FF0000"/>
                </a:solidFill>
              </a:rPr>
              <a:t>1-Tricuspid valve</a:t>
            </a:r>
            <a:r>
              <a:rPr lang="en-US" sz="2000" b="1" dirty="0"/>
              <a:t>: Door between right atrium</a:t>
            </a:r>
          </a:p>
          <a:p>
            <a:pPr marL="0" indent="0" algn="l" rtl="0">
              <a:buNone/>
            </a:pPr>
            <a:r>
              <a:rPr lang="en-US" sz="2000" b="1" dirty="0"/>
              <a:t> and right ventricle.</a:t>
            </a:r>
          </a:p>
          <a:p>
            <a:pPr marL="0" indent="0" algn="l" rtl="0">
              <a:buNone/>
            </a:pPr>
            <a:r>
              <a:rPr lang="en-US" sz="2000" b="1" dirty="0">
                <a:solidFill>
                  <a:srgbClr val="FF0000"/>
                </a:solidFill>
              </a:rPr>
              <a:t>2-Mitral valve</a:t>
            </a:r>
            <a:r>
              <a:rPr lang="en-US" sz="2000" b="1" dirty="0"/>
              <a:t>: Door between left atrium and left ventricle</a:t>
            </a:r>
          </a:p>
          <a:p>
            <a:pPr marL="0" indent="0" algn="l" rtl="0">
              <a:buNone/>
            </a:pPr>
            <a:r>
              <a:rPr lang="en-US" sz="2400" b="1" dirty="0">
                <a:solidFill>
                  <a:srgbClr val="FF0000"/>
                </a:solidFill>
              </a:rPr>
              <a:t>Semilunar (SL) valves </a:t>
            </a:r>
            <a:r>
              <a:rPr lang="en-US" sz="2000" b="1" dirty="0"/>
              <a:t>open when blood flows out of the ventricles. They are </a:t>
            </a:r>
            <a:r>
              <a:rPr lang="en-US" sz="2400" b="1" dirty="0">
                <a:solidFill>
                  <a:srgbClr val="FF0000"/>
                </a:solidFill>
              </a:rPr>
              <a:t>                      </a:t>
            </a:r>
            <a:r>
              <a:rPr lang="en-US" sz="2000" b="1" dirty="0">
                <a:solidFill>
                  <a:srgbClr val="FF0000"/>
                </a:solidFill>
              </a:rPr>
              <a:t>1-Aortic     valve</a:t>
            </a:r>
            <a:r>
              <a:rPr lang="en-US" sz="2000" b="1" dirty="0"/>
              <a:t>:    Opens when blood flows out of your left ventricle to your aorta (artery that carries oxygen-rich blood to your body).</a:t>
            </a:r>
          </a:p>
          <a:p>
            <a:pPr marL="0" indent="0" algn="l" rtl="0">
              <a:buNone/>
            </a:pPr>
            <a:r>
              <a:rPr lang="en-US" sz="2000" b="1" dirty="0">
                <a:solidFill>
                  <a:srgbClr val="FF0000"/>
                </a:solidFill>
              </a:rPr>
              <a:t>2-Pulmonary valve</a:t>
            </a:r>
            <a:r>
              <a:rPr lang="en-US" sz="2000" b="1" dirty="0"/>
              <a:t>: Opens when blood flows from right ventricle to your pulmonary arteries (the only arteries that carry oxygen-poor blood to your lungs)</a:t>
            </a:r>
          </a:p>
          <a:p>
            <a:pPr marL="0" indent="0" algn="l" rtl="0">
              <a:buNone/>
            </a:pPr>
            <a:endParaRPr lang="en-US" sz="2800" b="1"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196752"/>
            <a:ext cx="453650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70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8928992" cy="6408712"/>
          </a:xfrm>
        </p:spPr>
        <p:txBody>
          <a:bodyPr>
            <a:normAutofit lnSpcReduction="10000"/>
          </a:bodyPr>
          <a:lstStyle/>
          <a:p>
            <a:pPr marL="0" indent="0" algn="l" rtl="0">
              <a:buNone/>
            </a:pPr>
            <a:r>
              <a:rPr lang="en-US" b="1" dirty="0">
                <a:solidFill>
                  <a:srgbClr val="FF0000"/>
                </a:solidFill>
              </a:rPr>
              <a:t>Blood vessels</a:t>
            </a:r>
          </a:p>
          <a:p>
            <a:pPr marL="0" indent="0" algn="l" rtl="0">
              <a:buNone/>
            </a:pPr>
            <a:r>
              <a:rPr lang="en-US" sz="2000" b="1" dirty="0"/>
              <a:t>The heart pumps blood through </a:t>
            </a:r>
            <a:r>
              <a:rPr lang="en-US" sz="2000" b="1" dirty="0">
                <a:solidFill>
                  <a:srgbClr val="FF0000"/>
                </a:solidFill>
              </a:rPr>
              <a:t>three </a:t>
            </a:r>
          </a:p>
          <a:p>
            <a:pPr marL="0" indent="0" algn="l" rtl="0">
              <a:buNone/>
            </a:pPr>
            <a:r>
              <a:rPr lang="en-US" sz="2000" b="1" dirty="0">
                <a:solidFill>
                  <a:srgbClr val="FF0000"/>
                </a:solidFill>
              </a:rPr>
              <a:t>types of blood vessels</a:t>
            </a:r>
          </a:p>
          <a:p>
            <a:pPr marL="0" indent="0" algn="l" rtl="0">
              <a:buNone/>
            </a:pPr>
            <a:r>
              <a:rPr lang="en-US" sz="2400" b="1" dirty="0">
                <a:solidFill>
                  <a:srgbClr val="FF0000"/>
                </a:solidFill>
              </a:rPr>
              <a:t>1</a:t>
            </a:r>
            <a:r>
              <a:rPr lang="en-US" sz="2400" b="1" dirty="0"/>
              <a:t>-</a:t>
            </a:r>
            <a:r>
              <a:rPr lang="en-US" sz="2400" b="1" dirty="0">
                <a:solidFill>
                  <a:srgbClr val="FF0000"/>
                </a:solidFill>
              </a:rPr>
              <a:t>Arteries</a:t>
            </a:r>
            <a:r>
              <a:rPr lang="en-US" sz="2000" b="1" dirty="0"/>
              <a:t> carry oxygen-rich blood </a:t>
            </a:r>
          </a:p>
          <a:p>
            <a:pPr marL="0" indent="0" algn="l" rtl="0">
              <a:buNone/>
            </a:pPr>
            <a:r>
              <a:rPr lang="en-US" sz="2000" b="1" dirty="0"/>
              <a:t>from your heart to your body’s tissues,</a:t>
            </a:r>
          </a:p>
          <a:p>
            <a:pPr marL="0" indent="0" algn="l" rtl="0">
              <a:buNone/>
            </a:pPr>
            <a:r>
              <a:rPr lang="en-US" sz="2000" b="1" dirty="0"/>
              <a:t> except the </a:t>
            </a:r>
            <a:r>
              <a:rPr lang="en-US" sz="2400" b="1" dirty="0">
                <a:solidFill>
                  <a:srgbClr val="FF0000"/>
                </a:solidFill>
              </a:rPr>
              <a:t>pulmonary arteries</a:t>
            </a:r>
            <a:r>
              <a:rPr lang="en-US" sz="2000" b="1" dirty="0"/>
              <a:t>, </a:t>
            </a:r>
          </a:p>
          <a:p>
            <a:pPr marL="0" indent="0" algn="l" rtl="0">
              <a:buNone/>
            </a:pPr>
            <a:r>
              <a:rPr lang="en-US" sz="2000" b="1" dirty="0"/>
              <a:t>which go to your lungs.</a:t>
            </a:r>
          </a:p>
          <a:p>
            <a:pPr marL="0" indent="0" algn="l" rtl="0">
              <a:buNone/>
            </a:pPr>
            <a:r>
              <a:rPr lang="en-US" sz="2000" b="1" dirty="0"/>
              <a:t>2-</a:t>
            </a:r>
            <a:r>
              <a:rPr lang="en-US" sz="2400" b="1" dirty="0">
                <a:solidFill>
                  <a:srgbClr val="FF0000"/>
                </a:solidFill>
              </a:rPr>
              <a:t>Veins</a:t>
            </a:r>
            <a:r>
              <a:rPr lang="en-US" sz="2000" b="1" dirty="0"/>
              <a:t> carry oxygen-poor blood back </a:t>
            </a:r>
          </a:p>
          <a:p>
            <a:pPr marL="0" indent="0" algn="l" rtl="0">
              <a:buNone/>
            </a:pPr>
            <a:r>
              <a:rPr lang="en-US" sz="2000" b="1" dirty="0"/>
              <a:t>to your heart.</a:t>
            </a:r>
          </a:p>
          <a:p>
            <a:pPr marL="0" indent="0" algn="l" rtl="0">
              <a:buNone/>
            </a:pPr>
            <a:r>
              <a:rPr lang="en-US" sz="2400" b="1" dirty="0">
                <a:solidFill>
                  <a:srgbClr val="FF0000"/>
                </a:solidFill>
              </a:rPr>
              <a:t>3-Capillaries</a:t>
            </a:r>
            <a:r>
              <a:rPr lang="en-US" sz="2000" b="1" dirty="0"/>
              <a:t> are small blood vessels</a:t>
            </a:r>
          </a:p>
          <a:p>
            <a:pPr marL="0" indent="0" algn="l" rtl="0">
              <a:buNone/>
            </a:pPr>
            <a:r>
              <a:rPr lang="en-US" sz="2000" b="1" dirty="0"/>
              <a:t> where the body exchanges </a:t>
            </a:r>
          </a:p>
          <a:p>
            <a:pPr marL="0" indent="0" algn="l" rtl="0">
              <a:buNone/>
            </a:pPr>
            <a:r>
              <a:rPr lang="en-US" sz="2000" b="1" dirty="0"/>
              <a:t> oxygen- rich and oxygen-poor blood.</a:t>
            </a:r>
          </a:p>
          <a:p>
            <a:pPr marL="0" indent="0" algn="l" rtl="0">
              <a:buNone/>
            </a:pPr>
            <a:r>
              <a:rPr lang="en-US" sz="2000" b="1" dirty="0"/>
              <a:t>The heart receives nutrients through </a:t>
            </a:r>
          </a:p>
          <a:p>
            <a:pPr marL="0" indent="0" algn="l" rtl="0">
              <a:buNone/>
            </a:pPr>
            <a:r>
              <a:rPr lang="en-US" sz="2000" b="1" dirty="0"/>
              <a:t>network of </a:t>
            </a:r>
            <a:r>
              <a:rPr lang="en-US" sz="2400" b="1" dirty="0">
                <a:solidFill>
                  <a:srgbClr val="FF0000"/>
                </a:solidFill>
              </a:rPr>
              <a:t>coronary arteries. </a:t>
            </a:r>
          </a:p>
          <a:p>
            <a:pPr marL="0" indent="0" algn="l" rtl="0">
              <a:buNone/>
            </a:pPr>
            <a:r>
              <a:rPr lang="en-US" sz="2000" b="1" dirty="0"/>
              <a:t>These arteries run along the heart s surface .They serve the heart itself.</a:t>
            </a:r>
          </a:p>
          <a:p>
            <a:pPr marL="0" indent="0" algn="l" rtl="0">
              <a:buNone/>
            </a:pPr>
            <a:r>
              <a:rPr lang="en-US" sz="2000" b="1" dirty="0">
                <a:solidFill>
                  <a:srgbClr val="FF0000"/>
                </a:solidFill>
              </a:rPr>
              <a:t>Left coronary artery</a:t>
            </a:r>
            <a:r>
              <a:rPr lang="en-US" sz="2000" b="1" dirty="0"/>
              <a:t>: Divides into </a:t>
            </a:r>
          </a:p>
          <a:p>
            <a:pPr marL="0" indent="0" algn="l" rtl="0">
              <a:buNone/>
            </a:pPr>
            <a:r>
              <a:rPr lang="en-US" sz="2000" b="1" dirty="0"/>
              <a:t>two branches (the circumflex artery and the left anterior descending artery).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27023"/>
            <a:ext cx="476250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61479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1797</TotalTime>
  <Words>2118</Words>
  <Application>Microsoft Office PowerPoint</Application>
  <PresentationFormat>عرض على الشاشة (4:3)</PresentationFormat>
  <Paragraphs>196</Paragraphs>
  <Slides>14</Slides>
  <Notes>1</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14</vt:i4>
      </vt:variant>
    </vt:vector>
  </HeadingPairs>
  <TitlesOfParts>
    <vt:vector size="18" baseType="lpstr">
      <vt:lpstr>Arial</vt:lpstr>
      <vt:lpstr>Calibri</vt:lpstr>
      <vt:lpstr>Wingdings</vt:lpstr>
      <vt:lpstr>نسق Office</vt:lpstr>
      <vt:lpstr>عرض تقديمي في PowerPoint</vt:lpstr>
      <vt:lpstr>Heart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dc:title>
  <dc:creator>Maher</dc:creator>
  <cp:lastModifiedBy>كريم حازم حازم</cp:lastModifiedBy>
  <cp:revision>193</cp:revision>
  <dcterms:created xsi:type="dcterms:W3CDTF">2024-01-24T18:31:22Z</dcterms:created>
  <dcterms:modified xsi:type="dcterms:W3CDTF">2025-03-13T05:35:46Z</dcterms:modified>
</cp:coreProperties>
</file>