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77" r:id="rId3"/>
    <p:sldId id="276" r:id="rId4"/>
    <p:sldId id="289" r:id="rId5"/>
    <p:sldId id="278" r:id="rId6"/>
    <p:sldId id="279" r:id="rId7"/>
    <p:sldId id="280" r:id="rId8"/>
    <p:sldId id="281" r:id="rId9"/>
    <p:sldId id="282" r:id="rId10"/>
    <p:sldId id="283" r:id="rId11"/>
    <p:sldId id="284" r:id="rId12"/>
    <p:sldId id="285" r:id="rId13"/>
    <p:sldId id="266" r:id="rId14"/>
    <p:sldId id="288" r:id="rId15"/>
    <p:sldId id="286" r:id="rId16"/>
    <p:sldId id="287" r:id="rId17"/>
    <p:sldId id="290" r:id="rId18"/>
    <p:sldId id="274"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20/07/1446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t>20/07/1446</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a:t>Professional Nursing </a:t>
            </a:r>
            <a:r>
              <a:rPr lang="en-US" b="1" dirty="0" smtClean="0"/>
              <a:t>Practice</a:t>
            </a:r>
            <a:endParaRPr lang="en-US" dirty="0"/>
          </a:p>
        </p:txBody>
      </p:sp>
      <p:sp>
        <p:nvSpPr>
          <p:cNvPr id="3" name="عنوان فرعي 2"/>
          <p:cNvSpPr>
            <a:spLocks noGrp="1"/>
          </p:cNvSpPr>
          <p:nvPr>
            <p:ph type="subTitle" idx="1"/>
          </p:nvPr>
        </p:nvSpPr>
        <p:spPr>
          <a:xfrm>
            <a:off x="1619672" y="3284984"/>
            <a:ext cx="7406640" cy="1752600"/>
          </a:xfrm>
        </p:spPr>
        <p:txBody>
          <a:bodyPr/>
          <a:lstStyle/>
          <a:p>
            <a:r>
              <a:rPr lang="en-US" dirty="0" smtClean="0"/>
              <a:t>Mahdi Al-</a:t>
            </a:r>
            <a:r>
              <a:rPr lang="en-US" dirty="0" err="1" smtClean="0"/>
              <a:t>Anawy</a:t>
            </a:r>
            <a:endParaRPr lang="en-US" dirty="0"/>
          </a:p>
        </p:txBody>
      </p:sp>
    </p:spTree>
    <p:extLst>
      <p:ext uri="{BB962C8B-B14F-4D97-AF65-F5344CB8AC3E}">
        <p14:creationId xmlns:p14="http://schemas.microsoft.com/office/powerpoint/2010/main" val="400941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 Characteristics of a Profession in </a:t>
            </a:r>
            <a:r>
              <a:rPr lang="en-US" b="1" dirty="0" smtClean="0"/>
              <a:t>Nursing</a:t>
            </a:r>
            <a:endParaRPr lang="en-US" dirty="0"/>
          </a:p>
        </p:txBody>
      </p:sp>
      <p:sp>
        <p:nvSpPr>
          <p:cNvPr id="3" name="Content Placeholder 2"/>
          <p:cNvSpPr>
            <a:spLocks noGrp="1"/>
          </p:cNvSpPr>
          <p:nvPr>
            <p:ph idx="1"/>
          </p:nvPr>
        </p:nvSpPr>
        <p:spPr/>
        <p:txBody>
          <a:bodyPr>
            <a:normAutofit fontScale="85000" lnSpcReduction="10000"/>
          </a:bodyPr>
          <a:lstStyle/>
          <a:p>
            <a:pPr marL="82296" indent="0" algn="just">
              <a:buNone/>
            </a:pPr>
            <a:r>
              <a:rPr lang="en-US" dirty="0"/>
              <a:t>Nursing is distinguished as a profession through the following characteristics:</a:t>
            </a:r>
          </a:p>
          <a:p>
            <a:pPr marL="82296" indent="0" algn="just">
              <a:buNone/>
            </a:pPr>
            <a:r>
              <a:rPr lang="en-US" b="1" dirty="0" smtClean="0"/>
              <a:t>1-Specialized </a:t>
            </a:r>
            <a:r>
              <a:rPr lang="en-US" b="1" dirty="0"/>
              <a:t>Body of Knowledge</a:t>
            </a:r>
            <a:endParaRPr lang="en-US" dirty="0"/>
          </a:p>
          <a:p>
            <a:pPr marL="402336" lvl="1" indent="0" algn="just">
              <a:buNone/>
            </a:pPr>
            <a:r>
              <a:rPr lang="en-US" dirty="0"/>
              <a:t>Nursing practice relies on an extensive and evolving body of scientific knowledge and clinical expertise.</a:t>
            </a:r>
          </a:p>
          <a:p>
            <a:pPr marL="82296" indent="0" algn="just">
              <a:buNone/>
            </a:pPr>
            <a:r>
              <a:rPr lang="en-US" b="1" dirty="0" smtClean="0"/>
              <a:t>2-Autonomy </a:t>
            </a:r>
            <a:r>
              <a:rPr lang="en-US" b="1" dirty="0"/>
              <a:t>and Accountability</a:t>
            </a:r>
            <a:endParaRPr lang="en-US" dirty="0"/>
          </a:p>
          <a:p>
            <a:pPr marL="402336" lvl="1" indent="0" algn="just">
              <a:buNone/>
            </a:pPr>
            <a:r>
              <a:rPr lang="en-US" dirty="0"/>
              <a:t>Nurses exercise professional judgment within their scope of practice and are accountable for their actions and decisions.</a:t>
            </a:r>
          </a:p>
          <a:p>
            <a:pPr marL="82296" indent="0" algn="just">
              <a:buNone/>
            </a:pPr>
            <a:r>
              <a:rPr lang="en-US" b="1" dirty="0" smtClean="0"/>
              <a:t>3-Commitment </a:t>
            </a:r>
            <a:r>
              <a:rPr lang="en-US" b="1" dirty="0"/>
              <a:t>to Service</a:t>
            </a:r>
            <a:endParaRPr lang="en-US" dirty="0"/>
          </a:p>
          <a:p>
            <a:pPr marL="402336" lvl="1" indent="0" algn="just">
              <a:buNone/>
            </a:pPr>
            <a:r>
              <a:rPr lang="en-US" dirty="0"/>
              <a:t>The profession prioritizes public welfare, addressing individual and community health needs.</a:t>
            </a:r>
          </a:p>
          <a:p>
            <a:pPr algn="just"/>
            <a:endParaRPr lang="en-US" dirty="0"/>
          </a:p>
        </p:txBody>
      </p:sp>
    </p:spTree>
    <p:extLst>
      <p:ext uri="{BB962C8B-B14F-4D97-AF65-F5344CB8AC3E}">
        <p14:creationId xmlns:p14="http://schemas.microsoft.com/office/powerpoint/2010/main" val="1478177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82296" indent="0" algn="just">
              <a:buNone/>
            </a:pPr>
            <a:r>
              <a:rPr lang="en-US" b="1" dirty="0" smtClean="0"/>
              <a:t>4-Ethical </a:t>
            </a:r>
            <a:r>
              <a:rPr lang="en-US" b="1" dirty="0"/>
              <a:t>Practice</a:t>
            </a:r>
            <a:endParaRPr lang="en-US" dirty="0"/>
          </a:p>
          <a:p>
            <a:pPr lvl="1" algn="just"/>
            <a:r>
              <a:rPr lang="en-US" dirty="0"/>
              <a:t>Guided by ethical principles, nurses ensure equitable and respectful care delivery.</a:t>
            </a:r>
          </a:p>
          <a:p>
            <a:pPr marL="82296" indent="0" algn="just">
              <a:buNone/>
            </a:pPr>
            <a:r>
              <a:rPr lang="en-US" b="1" dirty="0" smtClean="0"/>
              <a:t>5-Professional </a:t>
            </a:r>
            <a:r>
              <a:rPr lang="en-US" b="1" dirty="0"/>
              <a:t>Standards</a:t>
            </a:r>
            <a:endParaRPr lang="en-US" dirty="0"/>
          </a:p>
          <a:p>
            <a:pPr lvl="1" algn="just"/>
            <a:r>
              <a:rPr lang="en-US" dirty="0"/>
              <a:t>Nursing standards established by organizations like the ANA and ICN ensure consistent, high-quality care.</a:t>
            </a:r>
          </a:p>
          <a:p>
            <a:pPr marL="82296" indent="0" algn="just">
              <a:buNone/>
            </a:pPr>
            <a:r>
              <a:rPr lang="en-US" b="1" dirty="0" smtClean="0"/>
              <a:t>6-Licensing </a:t>
            </a:r>
            <a:r>
              <a:rPr lang="en-US" b="1" dirty="0"/>
              <a:t>and Regulation</a:t>
            </a:r>
            <a:endParaRPr lang="en-US" dirty="0"/>
          </a:p>
          <a:p>
            <a:pPr lvl="1" algn="just"/>
            <a:r>
              <a:rPr lang="en-US" dirty="0"/>
              <a:t>Licensure validates competence and ensures adherence to professional and legal standards.</a:t>
            </a:r>
          </a:p>
          <a:p>
            <a:pPr marL="82296" indent="0" algn="just">
              <a:buNone/>
            </a:pPr>
            <a:endParaRPr lang="en-US" dirty="0"/>
          </a:p>
        </p:txBody>
      </p:sp>
    </p:spTree>
    <p:extLst>
      <p:ext uri="{BB962C8B-B14F-4D97-AF65-F5344CB8AC3E}">
        <p14:creationId xmlns:p14="http://schemas.microsoft.com/office/powerpoint/2010/main" val="2065605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a:t>Lifelong Learning and Development</a:t>
            </a:r>
            <a:endParaRPr lang="en-US" dirty="0"/>
          </a:p>
          <a:p>
            <a:pPr lvl="1" algn="just"/>
            <a:r>
              <a:rPr lang="en-US" dirty="0"/>
              <a:t>Commitment to ongoing education fosters professional growth and adaptation to healthcare advancements.</a:t>
            </a:r>
          </a:p>
          <a:p>
            <a:pPr algn="just"/>
            <a:r>
              <a:rPr lang="en-US" b="1" dirty="0"/>
              <a:t>Collaboration and Advocacy</a:t>
            </a:r>
            <a:endParaRPr lang="en-US" dirty="0"/>
          </a:p>
          <a:p>
            <a:pPr lvl="1" algn="just"/>
            <a:r>
              <a:rPr lang="en-US" dirty="0"/>
              <a:t>Nurses work collaboratively with other healthcare professionals and advocate for patients’ rights and well-being</a:t>
            </a:r>
          </a:p>
          <a:p>
            <a:pPr algn="just"/>
            <a:endParaRPr lang="en-US" dirty="0"/>
          </a:p>
        </p:txBody>
      </p:sp>
    </p:spTree>
    <p:extLst>
      <p:ext uri="{BB962C8B-B14F-4D97-AF65-F5344CB8AC3E}">
        <p14:creationId xmlns:p14="http://schemas.microsoft.com/office/powerpoint/2010/main" val="628373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smtClean="0"/>
              <a:t>Advanced role of </a:t>
            </a:r>
            <a:r>
              <a:rPr lang="en-US" dirty="0"/>
              <a:t>the </a:t>
            </a:r>
            <a:r>
              <a:rPr lang="en-US" dirty="0" smtClean="0"/>
              <a:t>nurse</a:t>
            </a:r>
            <a:endParaRPr lang="en-US" dirty="0"/>
          </a:p>
        </p:txBody>
      </p:sp>
      <p:sp>
        <p:nvSpPr>
          <p:cNvPr id="3" name="عنصر نائب للمحتوى 2"/>
          <p:cNvSpPr>
            <a:spLocks noGrp="1"/>
          </p:cNvSpPr>
          <p:nvPr>
            <p:ph idx="1"/>
          </p:nvPr>
        </p:nvSpPr>
        <p:spPr/>
        <p:txBody>
          <a:bodyPr>
            <a:normAutofit fontScale="85000" lnSpcReduction="10000"/>
          </a:bodyPr>
          <a:lstStyle/>
          <a:p>
            <a:pPr marL="82296" indent="0" algn="just">
              <a:buNone/>
            </a:pPr>
            <a:r>
              <a:rPr lang="en-US" b="1" dirty="0"/>
              <a:t>1. Advanced Practice Registered Nurses (APRNs)</a:t>
            </a:r>
          </a:p>
          <a:p>
            <a:pPr algn="just"/>
            <a:r>
              <a:rPr lang="en-US" dirty="0"/>
              <a:t>APRNs are nurses who have completed advanced education (typically a master’s or doctorate) and clinical training. They are authorized to perform roles traditionally associated with physicians, such as diagnosing and managing health conditions. APRNs include:</a:t>
            </a:r>
          </a:p>
          <a:p>
            <a:pPr algn="just"/>
            <a:r>
              <a:rPr lang="en-US" b="1" dirty="0"/>
              <a:t>Nurse Practitioners (NPs):</a:t>
            </a:r>
            <a:r>
              <a:rPr lang="en-US" dirty="0"/>
              <a:t> Provide primary and specialty care, diagnose illnesses, prescribe medications, and develop treatment plans</a:t>
            </a:r>
            <a:r>
              <a:rPr lang="en-US" dirty="0" smtClean="0"/>
              <a:t>.</a:t>
            </a:r>
            <a:endParaRPr lang="en-US" dirty="0"/>
          </a:p>
        </p:txBody>
      </p:sp>
    </p:spTree>
    <p:extLst>
      <p:ext uri="{BB962C8B-B14F-4D97-AF65-F5344CB8AC3E}">
        <p14:creationId xmlns:p14="http://schemas.microsoft.com/office/powerpoint/2010/main" val="1224174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a:t>Clinical Nurse Specialists (CNSs):</a:t>
            </a:r>
            <a:r>
              <a:rPr lang="en-US" dirty="0"/>
              <a:t> Focus on improving healthcare delivery systems, providing expert consultation, and advancing nursing practices within specific specialties (e.g., oncology, pediatrics).</a:t>
            </a:r>
          </a:p>
          <a:p>
            <a:r>
              <a:rPr lang="en-US" b="1" dirty="0"/>
              <a:t>Certified Registered Nurse Anesthetists (CRNAs):</a:t>
            </a:r>
            <a:r>
              <a:rPr lang="en-US" dirty="0"/>
              <a:t> Administer anesthesia, manage pain, and ensure patient safety during surgical procedures.</a:t>
            </a:r>
          </a:p>
          <a:p>
            <a:r>
              <a:rPr lang="en-US" b="1" dirty="0"/>
              <a:t>Certified Nurse Midwives (CNMs):</a:t>
            </a:r>
            <a:r>
              <a:rPr lang="en-US" dirty="0"/>
              <a:t> Provide comprehensive care to women, including prenatal care, childbirth, and postpartum support.</a:t>
            </a:r>
          </a:p>
          <a:p>
            <a:pPr marL="82296" indent="0">
              <a:buNone/>
            </a:pPr>
            <a:endParaRPr lang="en-US" dirty="0"/>
          </a:p>
          <a:p>
            <a:endParaRPr lang="en-US" dirty="0"/>
          </a:p>
        </p:txBody>
      </p:sp>
    </p:spTree>
    <p:extLst>
      <p:ext uri="{BB962C8B-B14F-4D97-AF65-F5344CB8AC3E}">
        <p14:creationId xmlns:p14="http://schemas.microsoft.com/office/powerpoint/2010/main" val="1855091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82296" indent="0" algn="just">
              <a:buNone/>
            </a:pPr>
            <a:r>
              <a:rPr lang="en-US" b="1" dirty="0"/>
              <a:t>2. Nurse Educators</a:t>
            </a:r>
          </a:p>
          <a:p>
            <a:pPr marL="82296" indent="0" algn="just">
              <a:buNone/>
            </a:pPr>
            <a:r>
              <a:rPr lang="en-US" dirty="0"/>
              <a:t>Nurses in this role focus on preparing and mentoring the next generation of nurses. They teach in academic settings, develop educational materials, and ensure that nursing education aligns with current healthcare trends.</a:t>
            </a:r>
          </a:p>
          <a:p>
            <a:pPr marL="82296" indent="0" algn="just">
              <a:buNone/>
            </a:pPr>
            <a:r>
              <a:rPr lang="en-US" b="1" dirty="0"/>
              <a:t>3. Nurse Researchers</a:t>
            </a:r>
          </a:p>
          <a:p>
            <a:pPr marL="82296" indent="0" algn="just">
              <a:buNone/>
            </a:pPr>
            <a:r>
              <a:rPr lang="en-US" dirty="0"/>
              <a:t>Nurse researchers conduct studies to improve patient care, develop innovative treatments, and enhance healthcare systems. Their work contributes to evidence-based practices and the advancement of nursing science.</a:t>
            </a:r>
          </a:p>
          <a:p>
            <a:pPr algn="just"/>
            <a:endParaRPr lang="en-US" dirty="0"/>
          </a:p>
        </p:txBody>
      </p:sp>
    </p:spTree>
    <p:extLst>
      <p:ext uri="{BB962C8B-B14F-4D97-AF65-F5344CB8AC3E}">
        <p14:creationId xmlns:p14="http://schemas.microsoft.com/office/powerpoint/2010/main" val="722062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82296" indent="0" algn="just">
              <a:buNone/>
            </a:pPr>
            <a:r>
              <a:rPr lang="en-US" b="1" dirty="0"/>
              <a:t>4. Nurse Administrators and Leaders</a:t>
            </a:r>
          </a:p>
          <a:p>
            <a:pPr marL="82296" indent="0" algn="just">
              <a:buNone/>
            </a:pPr>
            <a:r>
              <a:rPr lang="en-US" dirty="0"/>
              <a:t>Nurses in administrative and leadership roles oversee healthcare organizations, manage nursing staff, develop policies, and ensure the efficient delivery of quality care. They advocate for systemic changes to enhance patient outcomes and staff well-being.</a:t>
            </a:r>
          </a:p>
          <a:p>
            <a:pPr marL="82296" indent="0" algn="just">
              <a:buNone/>
            </a:pPr>
            <a:r>
              <a:rPr lang="en-US" b="1" dirty="0"/>
              <a:t>5. Public Health Nurses</a:t>
            </a:r>
          </a:p>
          <a:p>
            <a:pPr marL="82296" indent="0" algn="just">
              <a:buNone/>
            </a:pPr>
            <a:r>
              <a:rPr lang="en-US" dirty="0"/>
              <a:t>These nurses address community health issues, focusing on disease prevention, health promotion, and education. They collaborate with government agencies and organizations to improve population health outcomes.</a:t>
            </a:r>
          </a:p>
          <a:p>
            <a:pPr algn="just"/>
            <a:endParaRPr lang="en-US" dirty="0"/>
          </a:p>
        </p:txBody>
      </p:sp>
    </p:spTree>
    <p:extLst>
      <p:ext uri="{BB962C8B-B14F-4D97-AF65-F5344CB8AC3E}">
        <p14:creationId xmlns:p14="http://schemas.microsoft.com/office/powerpoint/2010/main" val="2263507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a:t>
            </a:r>
            <a:endParaRPr lang="en-US" dirty="0"/>
          </a:p>
        </p:txBody>
      </p:sp>
      <p:sp>
        <p:nvSpPr>
          <p:cNvPr id="3" name="Content Placeholder 2"/>
          <p:cNvSpPr>
            <a:spLocks noGrp="1"/>
          </p:cNvSpPr>
          <p:nvPr>
            <p:ph idx="1"/>
          </p:nvPr>
        </p:nvSpPr>
        <p:spPr/>
        <p:txBody>
          <a:bodyPr/>
          <a:lstStyle/>
          <a:p>
            <a:r>
              <a:rPr lang="en-US" dirty="0"/>
              <a:t>Nursing as a </a:t>
            </a:r>
            <a:r>
              <a:rPr lang="en-US" dirty="0" smtClean="0"/>
              <a:t>Profession</a:t>
            </a:r>
          </a:p>
          <a:p>
            <a:r>
              <a:rPr lang="en-US" dirty="0"/>
              <a:t>Features of Nursing as a </a:t>
            </a:r>
            <a:r>
              <a:rPr lang="en-US" dirty="0" smtClean="0"/>
              <a:t>Profession</a:t>
            </a:r>
          </a:p>
          <a:p>
            <a:r>
              <a:rPr lang="en-US" dirty="0"/>
              <a:t>Dimensions of Nursing </a:t>
            </a:r>
            <a:r>
              <a:rPr lang="en-US" dirty="0" smtClean="0"/>
              <a:t>Practice</a:t>
            </a:r>
          </a:p>
          <a:p>
            <a:r>
              <a:rPr lang="en-US" dirty="0"/>
              <a:t>Characteristics of a Profession in </a:t>
            </a:r>
            <a:r>
              <a:rPr lang="en-US" dirty="0" smtClean="0"/>
              <a:t>Nursing</a:t>
            </a:r>
          </a:p>
          <a:p>
            <a:r>
              <a:rPr lang="en-US" dirty="0"/>
              <a:t>Advanced role of the nurse</a:t>
            </a:r>
            <a:endParaRPr lang="en-US" b="1" dirty="0" smtClean="0"/>
          </a:p>
          <a:p>
            <a:endParaRPr lang="en-US" dirty="0"/>
          </a:p>
        </p:txBody>
      </p:sp>
    </p:spTree>
    <p:extLst>
      <p:ext uri="{BB962C8B-B14F-4D97-AF65-F5344CB8AC3E}">
        <p14:creationId xmlns:p14="http://schemas.microsoft.com/office/powerpoint/2010/main" val="2705020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91680" y="2996952"/>
            <a:ext cx="6933456" cy="1143000"/>
          </a:xfrm>
        </p:spPr>
        <p:txBody>
          <a:bodyPr/>
          <a:lstStyle/>
          <a:p>
            <a:r>
              <a:rPr lang="en-US" dirty="0" smtClean="0"/>
              <a:t>Thank you for listening </a:t>
            </a:r>
            <a:endParaRPr lang="en-US" dirty="0"/>
          </a:p>
        </p:txBody>
      </p:sp>
    </p:spTree>
    <p:extLst>
      <p:ext uri="{BB962C8B-B14F-4D97-AF65-F5344CB8AC3E}">
        <p14:creationId xmlns:p14="http://schemas.microsoft.com/office/powerpoint/2010/main" val="3210673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Nursing</a:t>
            </a:r>
          </a:p>
        </p:txBody>
      </p:sp>
      <p:sp>
        <p:nvSpPr>
          <p:cNvPr id="3" name="عنصر نائب للمحتوى 2"/>
          <p:cNvSpPr>
            <a:spLocks noGrp="1"/>
          </p:cNvSpPr>
          <p:nvPr>
            <p:ph idx="1"/>
          </p:nvPr>
        </p:nvSpPr>
        <p:spPr/>
        <p:txBody>
          <a:bodyPr/>
          <a:lstStyle/>
          <a:p>
            <a:pPr algn="just" rtl="0"/>
            <a:r>
              <a:rPr lang="en-US" dirty="0"/>
              <a:t>Nursing is the </a:t>
            </a:r>
            <a:r>
              <a:rPr lang="en-US" b="1" dirty="0"/>
              <a:t>protection</a:t>
            </a:r>
            <a:r>
              <a:rPr lang="en-US" dirty="0"/>
              <a:t>, </a:t>
            </a:r>
            <a:r>
              <a:rPr lang="en-US" b="1" dirty="0"/>
              <a:t>promotion</a:t>
            </a:r>
            <a:r>
              <a:rPr lang="en-US" dirty="0"/>
              <a:t>, and </a:t>
            </a:r>
            <a:r>
              <a:rPr lang="en-US" b="1" dirty="0"/>
              <a:t>optimization</a:t>
            </a:r>
            <a:r>
              <a:rPr lang="en-US" dirty="0"/>
              <a:t> of health and </a:t>
            </a:r>
            <a:r>
              <a:rPr lang="en-US" b="1" dirty="0"/>
              <a:t>abilities</a:t>
            </a:r>
            <a:r>
              <a:rPr lang="en-US" dirty="0"/>
              <a:t>, </a:t>
            </a:r>
            <a:r>
              <a:rPr lang="en-US" b="1" dirty="0"/>
              <a:t>prevention</a:t>
            </a:r>
            <a:r>
              <a:rPr lang="en-US" dirty="0"/>
              <a:t> of illness and injury, </a:t>
            </a:r>
            <a:r>
              <a:rPr lang="en-US" b="1" dirty="0"/>
              <a:t>facilitation</a:t>
            </a:r>
            <a:r>
              <a:rPr lang="en-US" dirty="0"/>
              <a:t> of healing, </a:t>
            </a:r>
            <a:r>
              <a:rPr lang="en-US" b="1" dirty="0"/>
              <a:t>alleviation</a:t>
            </a:r>
            <a:r>
              <a:rPr lang="en-US" dirty="0"/>
              <a:t> of suffering through the diagnosis and treatment of human response, and advocacy in the care of individuals, families, groups, communities, and populations</a:t>
            </a:r>
          </a:p>
        </p:txBody>
      </p:sp>
    </p:spTree>
    <p:extLst>
      <p:ext uri="{BB962C8B-B14F-4D97-AF65-F5344CB8AC3E}">
        <p14:creationId xmlns:p14="http://schemas.microsoft.com/office/powerpoint/2010/main" val="189419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1. Nursing as a </a:t>
            </a:r>
            <a:r>
              <a:rPr lang="en-US" b="1" dirty="0" smtClean="0"/>
              <a:t>Profession</a:t>
            </a:r>
            <a:endParaRPr lang="en-US" dirty="0"/>
          </a:p>
        </p:txBody>
      </p:sp>
      <p:sp>
        <p:nvSpPr>
          <p:cNvPr id="3" name="Content Placeholder 2"/>
          <p:cNvSpPr>
            <a:spLocks noGrp="1"/>
          </p:cNvSpPr>
          <p:nvPr>
            <p:ph idx="1"/>
          </p:nvPr>
        </p:nvSpPr>
        <p:spPr/>
        <p:txBody>
          <a:bodyPr>
            <a:normAutofit/>
          </a:bodyPr>
          <a:lstStyle/>
          <a:p>
            <a:pPr marL="82296" indent="0" algn="just">
              <a:buNone/>
            </a:pPr>
            <a:r>
              <a:rPr lang="en-US" dirty="0" smtClean="0"/>
              <a:t>Nursing </a:t>
            </a:r>
            <a:r>
              <a:rPr lang="en-US" dirty="0"/>
              <a:t>is an esteemed profession that plays a vital role in healthcare by promoting health, preventing illness, and providing compassionate care to individuals, families, and communities. </a:t>
            </a:r>
            <a:endParaRPr lang="en-US" dirty="0" smtClean="0"/>
          </a:p>
          <a:p>
            <a:pPr marL="82296" indent="0" algn="just">
              <a:buNone/>
            </a:pPr>
            <a:r>
              <a:rPr lang="en-US" dirty="0" smtClean="0"/>
              <a:t>It </a:t>
            </a:r>
            <a:r>
              <a:rPr lang="en-US" dirty="0"/>
              <a:t>is grounded in scientific knowledge, technical skills, and ethical principles, making it a cornerstone of modern healthcare systems.</a:t>
            </a:r>
          </a:p>
          <a:p>
            <a:endParaRPr lang="en-US" dirty="0"/>
          </a:p>
        </p:txBody>
      </p:sp>
    </p:spTree>
    <p:extLst>
      <p:ext uri="{BB962C8B-B14F-4D97-AF65-F5344CB8AC3E}">
        <p14:creationId xmlns:p14="http://schemas.microsoft.com/office/powerpoint/2010/main" val="92321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background </a:t>
            </a:r>
            <a:endParaRPr lang="en-US" dirty="0"/>
          </a:p>
        </p:txBody>
      </p:sp>
      <p:sp>
        <p:nvSpPr>
          <p:cNvPr id="3" name="Content Placeholder 2"/>
          <p:cNvSpPr>
            <a:spLocks noGrp="1"/>
          </p:cNvSpPr>
          <p:nvPr>
            <p:ph idx="1"/>
          </p:nvPr>
        </p:nvSpPr>
        <p:spPr/>
        <p:txBody>
          <a:bodyPr>
            <a:normAutofit lnSpcReduction="10000"/>
          </a:bodyPr>
          <a:lstStyle/>
          <a:p>
            <a:pPr algn="just"/>
            <a:r>
              <a:rPr lang="en-US" dirty="0"/>
              <a:t>Nursing practice has evolved over the centuries, beginning with </a:t>
            </a:r>
            <a:r>
              <a:rPr lang="en-US" b="1" dirty="0"/>
              <a:t>Florence Nightingale</a:t>
            </a:r>
            <a:r>
              <a:rPr lang="en-US" dirty="0"/>
              <a:t> in the 19th century conducting her own research on caring for soldiers in the Crimean War, to contemporary nursing practice in the 21st century where healthcare delivery has become complex, requiring a highly educated nursing workforce to meet the needs of a diverse, aging population.</a:t>
            </a:r>
          </a:p>
          <a:p>
            <a:endParaRPr lang="en-US" dirty="0"/>
          </a:p>
        </p:txBody>
      </p:sp>
    </p:spTree>
    <p:extLst>
      <p:ext uri="{BB962C8B-B14F-4D97-AF65-F5344CB8AC3E}">
        <p14:creationId xmlns:p14="http://schemas.microsoft.com/office/powerpoint/2010/main" val="3560058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Features of Nursing as a </a:t>
            </a:r>
            <a:r>
              <a:rPr lang="en-US" b="1" dirty="0" smtClean="0"/>
              <a:t>Profession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smtClean="0"/>
              <a:t>Specialized </a:t>
            </a:r>
            <a:r>
              <a:rPr lang="en-US" b="1" dirty="0"/>
              <a:t>Knowledge</a:t>
            </a:r>
            <a:endParaRPr lang="en-US" dirty="0"/>
          </a:p>
          <a:p>
            <a:pPr lvl="1" algn="just"/>
            <a:r>
              <a:rPr lang="en-US" dirty="0"/>
              <a:t>Nursing is built on a foundation of evidence-based practice and research, ensuring that care provided is scientifically sound and effective.</a:t>
            </a:r>
          </a:p>
          <a:p>
            <a:pPr algn="just"/>
            <a:r>
              <a:rPr lang="en-US" b="1" dirty="0"/>
              <a:t>Formal Education and Training</a:t>
            </a:r>
            <a:endParaRPr lang="en-US" dirty="0"/>
          </a:p>
          <a:p>
            <a:pPr lvl="1" algn="just"/>
            <a:r>
              <a:rPr lang="en-US" dirty="0"/>
              <a:t>Nurses complete rigorous academic programs, including diplomas, associate degrees, bachelor's degrees, and advanced graduate degrees, alongside clinical training to develop their expertise.</a:t>
            </a:r>
          </a:p>
          <a:p>
            <a:pPr algn="just"/>
            <a:r>
              <a:rPr lang="en-US" b="1" dirty="0"/>
              <a:t>Ethical Practice</a:t>
            </a:r>
            <a:endParaRPr lang="en-US" dirty="0"/>
          </a:p>
          <a:p>
            <a:pPr lvl="1" algn="just"/>
            <a:r>
              <a:rPr lang="en-US" dirty="0"/>
              <a:t>Guided by a professional code of ethics, nursing emphasizes respect for human dignity, patient autonomy, and justice in care delivery.</a:t>
            </a:r>
          </a:p>
          <a:p>
            <a:pPr algn="just"/>
            <a:endParaRPr lang="en-US" dirty="0"/>
          </a:p>
        </p:txBody>
      </p:sp>
    </p:spTree>
    <p:extLst>
      <p:ext uri="{BB962C8B-B14F-4D97-AF65-F5344CB8AC3E}">
        <p14:creationId xmlns:p14="http://schemas.microsoft.com/office/powerpoint/2010/main" val="1284434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a:t>Professional Autonomy</a:t>
            </a:r>
            <a:endParaRPr lang="en-US" dirty="0"/>
          </a:p>
          <a:p>
            <a:pPr lvl="1"/>
            <a:r>
              <a:rPr lang="en-US" dirty="0"/>
              <a:t>Nurses make independent decisions within their scope of practice, including clinical judgment, patient advocacy, and care coordination.</a:t>
            </a:r>
          </a:p>
          <a:p>
            <a:r>
              <a:rPr lang="en-US" b="1" dirty="0"/>
              <a:t>Commitment to Lifelong Learning</a:t>
            </a:r>
            <a:endParaRPr lang="en-US" dirty="0"/>
          </a:p>
          <a:p>
            <a:pPr lvl="1"/>
            <a:r>
              <a:rPr lang="en-US" dirty="0"/>
              <a:t>Continuous professional development ensures nurses remain updated with evolving healthcare practices and technologies.</a:t>
            </a:r>
          </a:p>
          <a:p>
            <a:r>
              <a:rPr lang="en-US" b="1" dirty="0"/>
              <a:t>Service Orientation</a:t>
            </a:r>
            <a:endParaRPr lang="en-US" dirty="0"/>
          </a:p>
          <a:p>
            <a:pPr lvl="1"/>
            <a:r>
              <a:rPr lang="en-US" dirty="0"/>
              <a:t>Nursing is inherently altruistic, prioritizing the health and well-being of patients and communities above personal gain.</a:t>
            </a:r>
          </a:p>
          <a:p>
            <a:r>
              <a:rPr lang="en-US" b="1" dirty="0"/>
              <a:t>Professional Standards and Organizations</a:t>
            </a:r>
            <a:endParaRPr lang="en-US" dirty="0"/>
          </a:p>
          <a:p>
            <a:pPr lvl="1"/>
            <a:r>
              <a:rPr lang="en-US" dirty="0"/>
              <a:t>Bodies like the American Nurses Association (ANA) and the International Council of Nurses (ICN) establish guidelines, advocate for the profession, and promote excellence in nursing</a:t>
            </a:r>
            <a:r>
              <a:rPr lang="en-US" dirty="0" smtClean="0"/>
              <a:t>.</a:t>
            </a:r>
            <a:endParaRPr lang="en-US" dirty="0"/>
          </a:p>
        </p:txBody>
      </p:sp>
    </p:spTree>
    <p:extLst>
      <p:ext uri="{BB962C8B-B14F-4D97-AF65-F5344CB8AC3E}">
        <p14:creationId xmlns:p14="http://schemas.microsoft.com/office/powerpoint/2010/main" val="418973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Dimensions of Nursing </a:t>
            </a:r>
            <a:r>
              <a:rPr lang="en-US" b="1" dirty="0" smtClean="0"/>
              <a:t>Practice</a:t>
            </a:r>
            <a:endParaRPr lang="en-US" dirty="0"/>
          </a:p>
        </p:txBody>
      </p:sp>
      <p:sp>
        <p:nvSpPr>
          <p:cNvPr id="3" name="Content Placeholder 2"/>
          <p:cNvSpPr>
            <a:spLocks noGrp="1"/>
          </p:cNvSpPr>
          <p:nvPr>
            <p:ph idx="1"/>
          </p:nvPr>
        </p:nvSpPr>
        <p:spPr/>
        <p:txBody>
          <a:bodyPr>
            <a:normAutofit fontScale="85000" lnSpcReduction="20000"/>
          </a:bodyPr>
          <a:lstStyle/>
          <a:p>
            <a:pPr marL="82296" indent="0" algn="just">
              <a:buNone/>
            </a:pPr>
            <a:r>
              <a:rPr lang="en-US" dirty="0"/>
              <a:t>Nursing practice is multifaceted, focusing on holistic care that addresses the physical, emotional, social, and spiritual needs of patients.</a:t>
            </a:r>
          </a:p>
          <a:p>
            <a:pPr marL="82296" indent="0" algn="just">
              <a:buNone/>
            </a:pPr>
            <a:r>
              <a:rPr lang="en-US" b="1" dirty="0"/>
              <a:t>a. Clinical Dimension</a:t>
            </a:r>
          </a:p>
          <a:p>
            <a:pPr marL="82296" indent="0" algn="just">
              <a:buNone/>
            </a:pPr>
            <a:r>
              <a:rPr lang="en-US" dirty="0"/>
              <a:t>Involves direct patient care, including assessment, diagnosis, intervention, and evaluation.</a:t>
            </a:r>
          </a:p>
          <a:p>
            <a:pPr marL="82296" indent="0" algn="just">
              <a:buNone/>
            </a:pPr>
            <a:r>
              <a:rPr lang="en-US" dirty="0"/>
              <a:t>Management of acute and chronic conditions.</a:t>
            </a:r>
          </a:p>
          <a:p>
            <a:pPr marL="82296" indent="0" algn="just">
              <a:buNone/>
            </a:pPr>
            <a:r>
              <a:rPr lang="en-US" b="1" dirty="0"/>
              <a:t>b. Ethical and Legal Dimension</a:t>
            </a:r>
          </a:p>
          <a:p>
            <a:pPr marL="82296" indent="0" algn="just">
              <a:buNone/>
            </a:pPr>
            <a:r>
              <a:rPr lang="en-US" dirty="0"/>
              <a:t>Ensures adherence to ethical principles like beneficence, </a:t>
            </a:r>
            <a:r>
              <a:rPr lang="en-US" dirty="0" err="1"/>
              <a:t>nonmaleficence</a:t>
            </a:r>
            <a:r>
              <a:rPr lang="en-US" dirty="0"/>
              <a:t>, autonomy, and justice.</a:t>
            </a:r>
          </a:p>
          <a:p>
            <a:pPr marL="82296" indent="0" algn="just">
              <a:buNone/>
            </a:pPr>
            <a:r>
              <a:rPr lang="en-US" dirty="0"/>
              <a:t>Compliance with legal standards, including informed consent, patient rights, and confidentiality.</a:t>
            </a:r>
          </a:p>
          <a:p>
            <a:pPr algn="just"/>
            <a:endParaRPr lang="en-US" dirty="0"/>
          </a:p>
        </p:txBody>
      </p:sp>
    </p:spTree>
    <p:extLst>
      <p:ext uri="{BB962C8B-B14F-4D97-AF65-F5344CB8AC3E}">
        <p14:creationId xmlns:p14="http://schemas.microsoft.com/office/powerpoint/2010/main" val="4186377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82296" indent="0">
              <a:buNone/>
            </a:pPr>
            <a:r>
              <a:rPr lang="en-US" b="1" dirty="0"/>
              <a:t>c. Communication Dimension</a:t>
            </a:r>
          </a:p>
          <a:p>
            <a:pPr marL="82296" indent="0">
              <a:buNone/>
            </a:pPr>
            <a:r>
              <a:rPr lang="en-US" dirty="0"/>
              <a:t>Effective interaction with patients, families, and interdisciplinary teams to promote understanding and collaboration.</a:t>
            </a:r>
          </a:p>
          <a:p>
            <a:pPr marL="82296" indent="0">
              <a:buNone/>
            </a:pPr>
            <a:r>
              <a:rPr lang="en-US" dirty="0"/>
              <a:t>Accurate documentation and patient education.</a:t>
            </a:r>
          </a:p>
          <a:p>
            <a:pPr marL="82296" indent="0">
              <a:buNone/>
            </a:pPr>
            <a:r>
              <a:rPr lang="en-US" b="1" dirty="0"/>
              <a:t>d. Cultural and Diversity Dimension</a:t>
            </a:r>
          </a:p>
          <a:p>
            <a:pPr marL="82296" indent="0">
              <a:buNone/>
            </a:pPr>
            <a:r>
              <a:rPr lang="en-US" dirty="0"/>
              <a:t>Provides culturally competent care, respecting patients' beliefs, values, and practices.</a:t>
            </a:r>
          </a:p>
          <a:p>
            <a:pPr marL="82296" indent="0">
              <a:buNone/>
            </a:pPr>
            <a:r>
              <a:rPr lang="en-US" b="1" dirty="0"/>
              <a:t>e. Leadership and Management Dimension</a:t>
            </a:r>
          </a:p>
          <a:p>
            <a:pPr marL="82296" indent="0">
              <a:buNone/>
            </a:pPr>
            <a:r>
              <a:rPr lang="en-US" dirty="0"/>
              <a:t>Coordination of care delivery, delegation of tasks, and supervision of healthcare teams.</a:t>
            </a:r>
          </a:p>
          <a:p>
            <a:pPr marL="82296" indent="0">
              <a:buNone/>
            </a:pPr>
            <a:r>
              <a:rPr lang="en-US" dirty="0"/>
              <a:t>Advocacy for patients and participation in healthcare policy development.</a:t>
            </a:r>
          </a:p>
          <a:p>
            <a:endParaRPr lang="en-US" dirty="0"/>
          </a:p>
        </p:txBody>
      </p:sp>
    </p:spTree>
    <p:extLst>
      <p:ext uri="{BB962C8B-B14F-4D97-AF65-F5344CB8AC3E}">
        <p14:creationId xmlns:p14="http://schemas.microsoft.com/office/powerpoint/2010/main" val="2731165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f. Research and Evidence-Based Practice</a:t>
            </a:r>
          </a:p>
          <a:p>
            <a:r>
              <a:rPr lang="en-US" dirty="0"/>
              <a:t>Integration of current research findings into clinical practice to improve patient outcomes and advance nursing standards.</a:t>
            </a:r>
          </a:p>
          <a:p>
            <a:r>
              <a:rPr lang="en-US" b="1" dirty="0"/>
              <a:t>g. Health Promotion and Education</a:t>
            </a:r>
          </a:p>
          <a:p>
            <a:r>
              <a:rPr lang="en-US" dirty="0"/>
              <a:t>Educating individuals and communities on disease prevention, health maintenance, and lifestyle modifications</a:t>
            </a:r>
          </a:p>
          <a:p>
            <a:endParaRPr lang="en-US" dirty="0"/>
          </a:p>
        </p:txBody>
      </p:sp>
    </p:spTree>
    <p:extLst>
      <p:ext uri="{BB962C8B-B14F-4D97-AF65-F5344CB8AC3E}">
        <p14:creationId xmlns:p14="http://schemas.microsoft.com/office/powerpoint/2010/main" val="2177418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153</TotalTime>
  <Words>1067</Words>
  <Application>Microsoft Office PowerPoint</Application>
  <PresentationFormat>On-screen Show (4:3)</PresentationFormat>
  <Paragraphs>84</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Gill Sans MT</vt:lpstr>
      <vt:lpstr>Majalla UI</vt:lpstr>
      <vt:lpstr>Verdana</vt:lpstr>
      <vt:lpstr>Wingdings 2</vt:lpstr>
      <vt:lpstr>انقلاب</vt:lpstr>
      <vt:lpstr>Professional Nursing Practice</vt:lpstr>
      <vt:lpstr>Nursing</vt:lpstr>
      <vt:lpstr>1. Nursing as a Profession</vt:lpstr>
      <vt:lpstr>Historical background </vt:lpstr>
      <vt:lpstr>Features of Nursing as a Profession</vt:lpstr>
      <vt:lpstr>PowerPoint Presentation</vt:lpstr>
      <vt:lpstr>2. Dimensions of Nursing Practice</vt:lpstr>
      <vt:lpstr>PowerPoint Presentation</vt:lpstr>
      <vt:lpstr>PowerPoint Presentation</vt:lpstr>
      <vt:lpstr>3. Characteristics of a Profession in Nursing</vt:lpstr>
      <vt:lpstr>PowerPoint Presentation</vt:lpstr>
      <vt:lpstr>PowerPoint Presentation</vt:lpstr>
      <vt:lpstr>Advanced role of the nurse</vt:lpstr>
      <vt:lpstr>PowerPoint Presentation</vt:lpstr>
      <vt:lpstr>PowerPoint Presentation</vt:lpstr>
      <vt:lpstr>PowerPoint Presentation</vt:lpstr>
      <vt:lpstr>Remember !</vt:lpstr>
      <vt:lpstr>Thank you for listening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Nursing Practice</dc:title>
  <dc:creator>dell</dc:creator>
  <cp:lastModifiedBy>pc</cp:lastModifiedBy>
  <cp:revision>16</cp:revision>
  <dcterms:created xsi:type="dcterms:W3CDTF">2024-09-30T19:11:48Z</dcterms:created>
  <dcterms:modified xsi:type="dcterms:W3CDTF">2025-01-19T06:00:06Z</dcterms:modified>
</cp:coreProperties>
</file>