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889A67E-002B-4A07-B196-E1120D328EB5}" type="datetimeFigureOut">
              <a:rPr lang="en-US" smtClean="0"/>
              <a:t>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4FF375-B18D-4892-8F44-BE2AC10FC4FD}" type="slidenum">
              <a:rPr lang="en-US" smtClean="0"/>
              <a:t>‹#›</a:t>
            </a:fld>
            <a:endParaRPr lang="en-US"/>
          </a:p>
        </p:txBody>
      </p:sp>
    </p:spTree>
    <p:extLst>
      <p:ext uri="{BB962C8B-B14F-4D97-AF65-F5344CB8AC3E}">
        <p14:creationId xmlns:p14="http://schemas.microsoft.com/office/powerpoint/2010/main" val="3272396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IQ" dirty="0" smtClean="0"/>
              <a:t>الاخلاص</a:t>
            </a:r>
            <a:endParaRPr lang="en-US" dirty="0"/>
          </a:p>
        </p:txBody>
      </p:sp>
      <p:sp>
        <p:nvSpPr>
          <p:cNvPr id="4" name="Slide Number Placeholder 3"/>
          <p:cNvSpPr>
            <a:spLocks noGrp="1"/>
          </p:cNvSpPr>
          <p:nvPr>
            <p:ph type="sldNum" sz="quarter" idx="10"/>
          </p:nvPr>
        </p:nvSpPr>
        <p:spPr/>
        <p:txBody>
          <a:bodyPr/>
          <a:lstStyle/>
          <a:p>
            <a:fld id="{BE4FF375-B18D-4892-8F44-BE2AC10FC4FD}" type="slidenum">
              <a:rPr lang="en-US" smtClean="0"/>
              <a:t>11</a:t>
            </a:fld>
            <a:endParaRPr lang="en-US"/>
          </a:p>
        </p:txBody>
      </p:sp>
    </p:spTree>
    <p:extLst>
      <p:ext uri="{BB962C8B-B14F-4D97-AF65-F5344CB8AC3E}">
        <p14:creationId xmlns:p14="http://schemas.microsoft.com/office/powerpoint/2010/main" val="294142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ar-IQ" dirty="0" smtClean="0"/>
              <a:t>الصدق</a:t>
            </a:r>
            <a:endParaRPr lang="en-US" dirty="0"/>
          </a:p>
        </p:txBody>
      </p:sp>
      <p:sp>
        <p:nvSpPr>
          <p:cNvPr id="4" name="Slide Number Placeholder 3"/>
          <p:cNvSpPr>
            <a:spLocks noGrp="1"/>
          </p:cNvSpPr>
          <p:nvPr>
            <p:ph type="sldNum" sz="quarter" idx="10"/>
          </p:nvPr>
        </p:nvSpPr>
        <p:spPr/>
        <p:txBody>
          <a:bodyPr/>
          <a:lstStyle/>
          <a:p>
            <a:fld id="{BE4FF375-B18D-4892-8F44-BE2AC10FC4FD}" type="slidenum">
              <a:rPr lang="en-US" smtClean="0"/>
              <a:t>12</a:t>
            </a:fld>
            <a:endParaRPr lang="en-US"/>
          </a:p>
        </p:txBody>
      </p:sp>
    </p:spTree>
    <p:extLst>
      <p:ext uri="{BB962C8B-B14F-4D97-AF65-F5344CB8AC3E}">
        <p14:creationId xmlns:p14="http://schemas.microsoft.com/office/powerpoint/2010/main" val="25420881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1B8ABB09-4A1D-463E-8065-109CC2B7EFAA}" type="datetimeFigureOut">
              <a:rPr lang="ar-SA" smtClean="0"/>
              <a:t>11/08/1446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1B8ABB09-4A1D-463E-8065-109CC2B7EFAA}" type="datetimeFigureOut">
              <a:rPr lang="ar-SA" smtClean="0"/>
              <a:t>11/08/1446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1B8ABB09-4A1D-463E-8065-109CC2B7EFAA}" type="datetimeFigureOut">
              <a:rPr lang="ar-SA" smtClean="0"/>
              <a:t>11/08/1446</a:t>
            </a:fld>
            <a:endParaRPr lang="ar-SA"/>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1B8ABB09-4A1D-463E-8065-109CC2B7EFAA}" type="datetimeFigureOut">
              <a:rPr lang="ar-SA" smtClean="0"/>
              <a:t>11/08/1446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7" name="Date Placeholder 6"/>
          <p:cNvSpPr>
            <a:spLocks noGrp="1"/>
          </p:cNvSpPr>
          <p:nvPr>
            <p:ph type="dt" sz="half" idx="10"/>
          </p:nvPr>
        </p:nvSpPr>
        <p:spPr/>
        <p:txBody>
          <a:bodyPr/>
          <a:lstStyle/>
          <a:p>
            <a:fld id="{1B8ABB09-4A1D-463E-8065-109CC2B7EFAA}" type="datetimeFigureOut">
              <a:rPr lang="ar-SA" smtClean="0"/>
              <a:t>11/08/1446</a:t>
            </a:fld>
            <a:endParaRPr lang="ar-SA"/>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1B8ABB09-4A1D-463E-8065-109CC2B7EFAA}" type="datetimeFigureOut">
              <a:rPr lang="ar-SA" smtClean="0"/>
              <a:t>11/08/1446</a:t>
            </a:fld>
            <a:endParaRPr lang="ar-SA"/>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8ABB09-4A1D-463E-8065-109CC2B7EFAA}" type="datetimeFigureOut">
              <a:rPr lang="ar-SA" smtClean="0"/>
              <a:t>11/08/1446</a:t>
            </a:fld>
            <a:endParaRPr lang="ar-SA"/>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1B8ABB09-4A1D-463E-8065-109CC2B7EFAA}" type="datetimeFigureOut">
              <a:rPr lang="ar-SA" smtClean="0"/>
              <a:t>11/08/1446</a:t>
            </a:fld>
            <a:endParaRPr lang="ar-SA"/>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fld id="{0B34F065-1154-456A-91E3-76DE8E75E17B}" type="slidenum">
              <a:rPr lang="ar-SA" smtClean="0"/>
              <a:t>‹#›</a:t>
            </a:fld>
            <a:endParaRPr lang="ar-SA"/>
          </a:p>
        </p:txBody>
      </p:sp>
      <p:sp>
        <p:nvSpPr>
          <p:cNvPr id="9" name="Content Placeholder 8"/>
          <p:cNvSpPr>
            <a:spLocks noGrp="1"/>
          </p:cNvSpPr>
          <p:nvPr>
            <p:ph sz="quarter" idx="13"/>
          </p:nvPr>
        </p:nvSpPr>
        <p:spPr>
          <a:xfrm>
            <a:off x="304800" y="381000"/>
            <a:ext cx="7772400" cy="494284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8" name="Date Placeholder 7"/>
          <p:cNvSpPr>
            <a:spLocks noGrp="1"/>
          </p:cNvSpPr>
          <p:nvPr>
            <p:ph type="dt" sz="half" idx="10"/>
          </p:nvPr>
        </p:nvSpPr>
        <p:spPr/>
        <p:txBody>
          <a:bodyPr/>
          <a:lstStyle/>
          <a:p>
            <a:fld id="{1B8ABB09-4A1D-463E-8065-109CC2B7EFAA}" type="datetimeFigureOut">
              <a:rPr lang="ar-SA" smtClean="0"/>
              <a:t>11/08/1446</a:t>
            </a:fld>
            <a:endParaRPr lang="ar-SA"/>
          </a:p>
        </p:txBody>
      </p:sp>
      <p:sp>
        <p:nvSpPr>
          <p:cNvPr id="9" name="Slide Number Placeholder 8"/>
          <p:cNvSpPr>
            <a:spLocks noGrp="1"/>
          </p:cNvSpPr>
          <p:nvPr>
            <p:ph type="sldNum" sz="quarter" idx="11"/>
          </p:nvPr>
        </p:nvSpPr>
        <p:spPr/>
        <p:txBody>
          <a:bodyPr/>
          <a:lstStyle/>
          <a:p>
            <a:fld id="{0B34F065-1154-456A-91E3-76DE8E75E17B}" type="slidenum">
              <a:rPr lang="ar-SA" smtClean="0"/>
              <a:t>‹#›</a:t>
            </a:fld>
            <a:endParaRPr lang="ar-SA"/>
          </a:p>
        </p:txBody>
      </p:sp>
      <p:sp>
        <p:nvSpPr>
          <p:cNvPr id="10" name="Footer Placeholder 9"/>
          <p:cNvSpPr>
            <a:spLocks noGrp="1"/>
          </p:cNvSpPr>
          <p:nvPr>
            <p:ph type="ftr" sz="quarter" idx="12"/>
          </p:nvPr>
        </p:nvSpPr>
        <p:spPr/>
        <p:txBody>
          <a:bodyPr/>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0B34F065-1154-456A-91E3-76DE8E75E17B}" type="slidenum">
              <a:rPr lang="ar-SA" smtClean="0"/>
              <a:t>‹#›</a:t>
            </a:fld>
            <a:endParaRPr lang="ar-S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ar-S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B8ABB09-4A1D-463E-8065-109CC2B7EFAA}" type="datetimeFigureOut">
              <a:rPr lang="ar-SA" smtClean="0"/>
              <a:t>11/08/1446</a:t>
            </a:fld>
            <a:endParaRPr lang="ar-SA"/>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827584" y="332656"/>
            <a:ext cx="7543800" cy="2593975"/>
          </a:xfrm>
        </p:spPr>
        <p:txBody>
          <a:bodyPr/>
          <a:lstStyle/>
          <a:p>
            <a:r>
              <a:rPr lang="en-US" dirty="0"/>
              <a:t>Ethical dimensions of nursing and health care</a:t>
            </a:r>
          </a:p>
        </p:txBody>
      </p:sp>
      <p:sp>
        <p:nvSpPr>
          <p:cNvPr id="3" name="عنوان فرعي 2"/>
          <p:cNvSpPr>
            <a:spLocks noGrp="1"/>
          </p:cNvSpPr>
          <p:nvPr>
            <p:ph type="subTitle" idx="1"/>
          </p:nvPr>
        </p:nvSpPr>
        <p:spPr>
          <a:xfrm>
            <a:off x="6300192" y="5661248"/>
            <a:ext cx="2177792" cy="1066800"/>
          </a:xfrm>
        </p:spPr>
        <p:txBody>
          <a:bodyPr/>
          <a:lstStyle/>
          <a:p>
            <a:r>
              <a:rPr lang="en-US" dirty="0" smtClean="0">
                <a:solidFill>
                  <a:schemeClr val="tx1"/>
                </a:solidFill>
              </a:rPr>
              <a:t>Mahdi Al-</a:t>
            </a:r>
            <a:r>
              <a:rPr lang="en-US" dirty="0" err="1" smtClean="0">
                <a:solidFill>
                  <a:schemeClr val="tx1"/>
                </a:solidFill>
              </a:rPr>
              <a:t>Anawy</a:t>
            </a:r>
            <a:endParaRPr lang="en-US" dirty="0">
              <a:solidFill>
                <a:schemeClr val="tx1"/>
              </a:solidFill>
            </a:endParaRPr>
          </a:p>
        </p:txBody>
      </p:sp>
      <p:pic>
        <p:nvPicPr>
          <p:cNvPr id="2052" name="Picture 4" descr="An overview of the legal and ethical issues in healthcare | StPatric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67" y="2852937"/>
            <a:ext cx="5909076" cy="40050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320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Justice</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0" algn="just">
              <a:buNone/>
            </a:pPr>
            <a:r>
              <a:rPr lang="en-US" sz="2800" b="1" dirty="0" smtClean="0"/>
              <a:t>Definition</a:t>
            </a:r>
            <a:r>
              <a:rPr lang="en-US" sz="2800" dirty="0"/>
              <a:t>:</a:t>
            </a:r>
          </a:p>
          <a:p>
            <a:pPr marL="114300" indent="0" algn="just">
              <a:buNone/>
            </a:pPr>
            <a:r>
              <a:rPr lang="en-US" sz="2800" dirty="0" smtClean="0"/>
              <a:t>Fair </a:t>
            </a:r>
            <a:r>
              <a:rPr lang="en-US" sz="2800" dirty="0"/>
              <a:t>and equitable treatment to all patients.</a:t>
            </a:r>
          </a:p>
          <a:p>
            <a:pPr marL="114300" indent="0" algn="just">
              <a:buNone/>
            </a:pPr>
            <a:endParaRPr lang="en-US" sz="2800" dirty="0"/>
          </a:p>
          <a:p>
            <a:pPr marL="114300" indent="0" algn="just">
              <a:buNone/>
            </a:pPr>
            <a:r>
              <a:rPr lang="en-US" sz="2800" b="1" dirty="0"/>
              <a:t>Role of nurse</a:t>
            </a:r>
            <a:r>
              <a:rPr lang="en-US" sz="2800" b="1" dirty="0" smtClean="0"/>
              <a:t>:</a:t>
            </a:r>
            <a:endParaRPr lang="en-US" sz="2800" b="1" dirty="0"/>
          </a:p>
          <a:p>
            <a:pPr marL="114300" indent="0" algn="just">
              <a:buNone/>
            </a:pPr>
            <a:r>
              <a:rPr lang="en-US" sz="2800" dirty="0"/>
              <a:t>The nurse must treat all people fairly without considering socioeconomic status, personal characteristics, or the basis for the patient's health problems.</a:t>
            </a:r>
          </a:p>
        </p:txBody>
      </p:sp>
    </p:spTree>
    <p:extLst>
      <p:ext uri="{BB962C8B-B14F-4D97-AF65-F5344CB8AC3E}">
        <p14:creationId xmlns:p14="http://schemas.microsoft.com/office/powerpoint/2010/main" val="29430089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Fidelity</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0" algn="just">
              <a:buNone/>
            </a:pPr>
            <a:r>
              <a:rPr lang="en-US" sz="2800" b="1" dirty="0" smtClean="0"/>
              <a:t>Definition</a:t>
            </a:r>
            <a:r>
              <a:rPr lang="en-US" sz="2800" dirty="0"/>
              <a:t>:</a:t>
            </a:r>
          </a:p>
          <a:p>
            <a:pPr marL="114300" indent="0" algn="just">
              <a:buNone/>
            </a:pPr>
            <a:r>
              <a:rPr lang="en-US" sz="2800" dirty="0" smtClean="0"/>
              <a:t>Being </a:t>
            </a:r>
            <a:r>
              <a:rPr lang="en-US" sz="2800" dirty="0"/>
              <a:t>loyal to commitments and accountable for responsibilities.</a:t>
            </a:r>
          </a:p>
          <a:p>
            <a:pPr marL="114300" indent="0" algn="just">
              <a:buNone/>
            </a:pPr>
            <a:endParaRPr lang="en-US" sz="2800" dirty="0"/>
          </a:p>
          <a:p>
            <a:pPr marL="114300" indent="0" algn="just">
              <a:buNone/>
            </a:pPr>
            <a:r>
              <a:rPr lang="en-US" sz="2800" b="1" dirty="0"/>
              <a:t>Role of nurse</a:t>
            </a:r>
            <a:r>
              <a:rPr lang="en-US" sz="2800" b="1" dirty="0" smtClean="0"/>
              <a:t>:</a:t>
            </a:r>
            <a:endParaRPr lang="en-US" sz="2800" b="1" dirty="0"/>
          </a:p>
          <a:p>
            <a:pPr marL="114300" indent="0" algn="just">
              <a:buNone/>
            </a:pPr>
            <a:r>
              <a:rPr lang="en-US" sz="2800" dirty="0"/>
              <a:t>The nurse will stay faithful to the nurse-patient relationship that has been forged with the patient.</a:t>
            </a:r>
          </a:p>
        </p:txBody>
      </p:sp>
    </p:spTree>
    <p:extLst>
      <p:ext uri="{BB962C8B-B14F-4D97-AF65-F5344CB8AC3E}">
        <p14:creationId xmlns:p14="http://schemas.microsoft.com/office/powerpoint/2010/main" val="2725679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Veracity</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0" algn="just">
              <a:buNone/>
            </a:pPr>
            <a:r>
              <a:rPr lang="en-US" sz="2800" b="1" dirty="0" smtClean="0"/>
              <a:t>Definition</a:t>
            </a:r>
            <a:r>
              <a:rPr lang="en-US" sz="2800" dirty="0"/>
              <a:t>:</a:t>
            </a:r>
          </a:p>
          <a:p>
            <a:pPr marL="114300" indent="0" algn="just">
              <a:buNone/>
            </a:pPr>
            <a:r>
              <a:rPr lang="en-US" sz="2800" dirty="0" smtClean="0"/>
              <a:t>Avoiding </a:t>
            </a:r>
            <a:r>
              <a:rPr lang="en-US" sz="2800" dirty="0"/>
              <a:t>misleading patients.</a:t>
            </a:r>
          </a:p>
          <a:p>
            <a:pPr marL="114300" indent="0" algn="just">
              <a:buNone/>
            </a:pPr>
            <a:endParaRPr lang="en-US" sz="2800" dirty="0"/>
          </a:p>
          <a:p>
            <a:pPr marL="114300" indent="0" algn="just">
              <a:buNone/>
            </a:pPr>
            <a:r>
              <a:rPr lang="en-US" sz="2800" b="1" dirty="0" smtClean="0"/>
              <a:t>Role of nurse:</a:t>
            </a:r>
          </a:p>
          <a:p>
            <a:pPr marL="114300" indent="0" algn="just">
              <a:buNone/>
            </a:pPr>
            <a:r>
              <a:rPr lang="en-US" sz="2800" dirty="0" smtClean="0"/>
              <a:t>The </a:t>
            </a:r>
            <a:r>
              <a:rPr lang="en-US" sz="2800" dirty="0"/>
              <a:t>nurse provides the patient with truthful information; this will allow the patient to make evidence-based decisions about his health care.</a:t>
            </a:r>
          </a:p>
        </p:txBody>
      </p:sp>
    </p:spTree>
    <p:extLst>
      <p:ext uri="{BB962C8B-B14F-4D97-AF65-F5344CB8AC3E}">
        <p14:creationId xmlns:p14="http://schemas.microsoft.com/office/powerpoint/2010/main" val="21777828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Confidentiality</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0" algn="just">
              <a:buNone/>
            </a:pPr>
            <a:r>
              <a:rPr lang="en-US" sz="2800" b="1" dirty="0" smtClean="0"/>
              <a:t>Definition</a:t>
            </a:r>
            <a:r>
              <a:rPr lang="en-US" sz="2800" dirty="0" smtClean="0"/>
              <a:t>:</a:t>
            </a:r>
            <a:endParaRPr lang="en-US" sz="2800" dirty="0"/>
          </a:p>
          <a:p>
            <a:pPr marL="114300" indent="604838" algn="just">
              <a:buNone/>
            </a:pPr>
            <a:r>
              <a:rPr lang="en-US" sz="2800" dirty="0"/>
              <a:t>Pertains to the amount of information that can be disclosed about a patient without his/her consent.</a:t>
            </a:r>
          </a:p>
          <a:p>
            <a:pPr marL="114300" indent="0" algn="just">
              <a:buNone/>
            </a:pPr>
            <a:endParaRPr lang="en-US" sz="2800" dirty="0"/>
          </a:p>
          <a:p>
            <a:pPr marL="114300" indent="0" algn="just">
              <a:buNone/>
            </a:pPr>
            <a:r>
              <a:rPr lang="en-US" sz="2800" b="1" dirty="0"/>
              <a:t>Role of nurse</a:t>
            </a:r>
            <a:r>
              <a:rPr lang="en-US" sz="2800" b="1" dirty="0" smtClean="0"/>
              <a:t>:</a:t>
            </a:r>
            <a:endParaRPr lang="en-US" sz="2800" b="1" dirty="0"/>
          </a:p>
          <a:p>
            <a:pPr marL="114300" indent="604838" algn="just">
              <a:buNone/>
            </a:pPr>
            <a:r>
              <a:rPr lang="en-US" sz="2800" dirty="0"/>
              <a:t>The nurse will not allow protected health information to be released about the patient.</a:t>
            </a:r>
          </a:p>
        </p:txBody>
      </p:sp>
    </p:spTree>
    <p:extLst>
      <p:ext uri="{BB962C8B-B14F-4D97-AF65-F5344CB8AC3E}">
        <p14:creationId xmlns:p14="http://schemas.microsoft.com/office/powerpoint/2010/main" val="1521543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Privacy</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0" algn="just">
              <a:buNone/>
            </a:pPr>
            <a:r>
              <a:rPr lang="en-US" sz="2800" b="1" dirty="0" smtClean="0"/>
              <a:t>Definition</a:t>
            </a:r>
            <a:r>
              <a:rPr lang="en-US" sz="2800" dirty="0" smtClean="0"/>
              <a:t>:</a:t>
            </a:r>
            <a:endParaRPr lang="en-US" sz="2800" dirty="0"/>
          </a:p>
          <a:p>
            <a:pPr marL="114300" indent="420688" algn="just">
              <a:buNone/>
            </a:pPr>
            <a:r>
              <a:rPr lang="en-US" sz="2800" dirty="0"/>
              <a:t>Limiting the amount of information to disclose about oneself.</a:t>
            </a:r>
          </a:p>
          <a:p>
            <a:pPr marL="114300" indent="0" algn="just">
              <a:buNone/>
            </a:pPr>
            <a:endParaRPr lang="en-US" sz="2800" dirty="0"/>
          </a:p>
          <a:p>
            <a:pPr marL="114300" indent="0" algn="just">
              <a:buNone/>
            </a:pPr>
            <a:r>
              <a:rPr lang="en-US" sz="2800" b="1" dirty="0"/>
              <a:t>Role of nurse</a:t>
            </a:r>
            <a:r>
              <a:rPr lang="en-US" sz="2800" b="1" dirty="0" smtClean="0"/>
              <a:t>:</a:t>
            </a:r>
            <a:endParaRPr lang="en-US" sz="2800" dirty="0"/>
          </a:p>
          <a:p>
            <a:pPr marL="114300" indent="420688" algn="just">
              <a:buNone/>
            </a:pPr>
            <a:r>
              <a:rPr lang="en-US" sz="2800" dirty="0"/>
              <a:t>The patient expects the nurse to guard his privacy, and the nurse protects him from harm that could result from a breach of his privacy.</a:t>
            </a:r>
          </a:p>
        </p:txBody>
      </p:sp>
    </p:spTree>
    <p:extLst>
      <p:ext uri="{BB962C8B-B14F-4D97-AF65-F5344CB8AC3E}">
        <p14:creationId xmlns:p14="http://schemas.microsoft.com/office/powerpoint/2010/main" val="14168718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When to use ethical principles?</a:t>
            </a:r>
            <a:br>
              <a:rPr lang="en-US" dirty="0"/>
            </a:br>
            <a:endParaRPr lang="en-US" dirty="0"/>
          </a:p>
        </p:txBody>
      </p:sp>
      <p:sp>
        <p:nvSpPr>
          <p:cNvPr id="3" name="عنصر نائب للمحتوى 2"/>
          <p:cNvSpPr>
            <a:spLocks noGrp="1"/>
          </p:cNvSpPr>
          <p:nvPr>
            <p:ph idx="1"/>
          </p:nvPr>
        </p:nvSpPr>
        <p:spPr/>
        <p:txBody>
          <a:bodyPr>
            <a:normAutofit/>
          </a:bodyPr>
          <a:lstStyle/>
          <a:p>
            <a:pPr marL="114300" indent="512763" algn="just">
              <a:buNone/>
            </a:pPr>
            <a:r>
              <a:rPr lang="en-US" sz="3600" dirty="0" smtClean="0"/>
              <a:t>When </a:t>
            </a:r>
            <a:r>
              <a:rPr lang="en-US" sz="3600" dirty="0"/>
              <a:t>facing decisions that have no easy answers, nurses can consider options against each of the principles of health care ethics.</a:t>
            </a:r>
          </a:p>
        </p:txBody>
      </p:sp>
    </p:spTree>
    <p:extLst>
      <p:ext uri="{BB962C8B-B14F-4D97-AF65-F5344CB8AC3E}">
        <p14:creationId xmlns:p14="http://schemas.microsoft.com/office/powerpoint/2010/main" val="42271052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2276872"/>
            <a:ext cx="7620000" cy="1143000"/>
          </a:xfrm>
        </p:spPr>
        <p:txBody>
          <a:bodyPr/>
          <a:lstStyle/>
          <a:p>
            <a:pPr algn="ctr"/>
            <a:r>
              <a:rPr lang="en-US" sz="4800" b="1" i="1" dirty="0" smtClean="0"/>
              <a:t>Have a nice day </a:t>
            </a:r>
            <a:endParaRPr lang="en-US" sz="4800" b="1" i="1" dirty="0"/>
          </a:p>
        </p:txBody>
      </p:sp>
    </p:spTree>
    <p:extLst>
      <p:ext uri="{BB962C8B-B14F-4D97-AF65-F5344CB8AC3E}">
        <p14:creationId xmlns:p14="http://schemas.microsoft.com/office/powerpoint/2010/main" val="16127103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Outline</a:t>
            </a:r>
            <a:r>
              <a:rPr lang="en-US" dirty="0" smtClean="0"/>
              <a:t>:</a:t>
            </a:r>
            <a:endParaRPr lang="en-US" dirty="0"/>
          </a:p>
        </p:txBody>
      </p:sp>
      <p:sp>
        <p:nvSpPr>
          <p:cNvPr id="3" name="عنصر نائب للمحتوى 2"/>
          <p:cNvSpPr>
            <a:spLocks noGrp="1"/>
          </p:cNvSpPr>
          <p:nvPr>
            <p:ph idx="1"/>
          </p:nvPr>
        </p:nvSpPr>
        <p:spPr/>
        <p:txBody>
          <a:bodyPr>
            <a:normAutofit lnSpcReduction="10000"/>
          </a:bodyPr>
          <a:lstStyle/>
          <a:p>
            <a:pPr marL="114300" indent="0">
              <a:buNone/>
            </a:pPr>
            <a:endParaRPr lang="en-US" dirty="0"/>
          </a:p>
          <a:p>
            <a:pPr marL="114300" indent="0">
              <a:buNone/>
            </a:pPr>
            <a:r>
              <a:rPr lang="en-US" dirty="0"/>
              <a:t>• </a:t>
            </a:r>
            <a:r>
              <a:rPr lang="en-US" b="1" dirty="0"/>
              <a:t>Introduction.</a:t>
            </a:r>
          </a:p>
          <a:p>
            <a:pPr marL="114300" indent="0">
              <a:buNone/>
            </a:pPr>
            <a:endParaRPr lang="en-US" b="1" dirty="0"/>
          </a:p>
          <a:p>
            <a:pPr marL="114300" indent="0">
              <a:buNone/>
            </a:pPr>
            <a:r>
              <a:rPr lang="en-US" b="1" dirty="0"/>
              <a:t>• Definition of ethical action.</a:t>
            </a:r>
          </a:p>
          <a:p>
            <a:pPr marL="114300" indent="0">
              <a:buNone/>
            </a:pPr>
            <a:endParaRPr lang="en-US" b="1" dirty="0"/>
          </a:p>
          <a:p>
            <a:pPr marL="114300" indent="0">
              <a:buNone/>
            </a:pPr>
            <a:r>
              <a:rPr lang="en-US" b="1" dirty="0"/>
              <a:t>• Definition of ethical principle.</a:t>
            </a:r>
          </a:p>
          <a:p>
            <a:pPr marL="114300" indent="0">
              <a:buNone/>
            </a:pPr>
            <a:endParaRPr lang="en-US" b="1" dirty="0"/>
          </a:p>
          <a:p>
            <a:pPr marL="114300" indent="0">
              <a:buNone/>
            </a:pPr>
            <a:r>
              <a:rPr lang="en-US" b="1" dirty="0"/>
              <a:t>• Ethical principles used in nursing.</a:t>
            </a:r>
          </a:p>
          <a:p>
            <a:pPr marL="114300" indent="0">
              <a:buNone/>
            </a:pPr>
            <a:endParaRPr lang="en-US" b="1" dirty="0"/>
          </a:p>
          <a:p>
            <a:pPr marL="114300" indent="0">
              <a:buNone/>
            </a:pPr>
            <a:r>
              <a:rPr lang="en-US" b="1" dirty="0"/>
              <a:t>• When to use ethical principles?</a:t>
            </a:r>
          </a:p>
          <a:p>
            <a:pPr marL="114300" indent="0">
              <a:buNone/>
            </a:pPr>
            <a:endParaRPr lang="en-US" b="1" dirty="0"/>
          </a:p>
          <a:p>
            <a:pPr marL="114300" indent="0">
              <a:buNone/>
            </a:pPr>
            <a:r>
              <a:rPr lang="en-US" b="1" dirty="0"/>
              <a:t>• Summary.</a:t>
            </a:r>
          </a:p>
        </p:txBody>
      </p:sp>
    </p:spTree>
    <p:extLst>
      <p:ext uri="{BB962C8B-B14F-4D97-AF65-F5344CB8AC3E}">
        <p14:creationId xmlns:p14="http://schemas.microsoft.com/office/powerpoint/2010/main" val="16108506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Introduction</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604838" algn="just">
              <a:buNone/>
            </a:pPr>
            <a:r>
              <a:rPr lang="en-US" sz="3200" dirty="0" smtClean="0"/>
              <a:t>Ethical </a:t>
            </a:r>
            <a:r>
              <a:rPr lang="en-US" sz="3200" dirty="0"/>
              <a:t>principles are useful strategies for members of the health care team (e.g., </a:t>
            </a:r>
            <a:r>
              <a:rPr lang="en-US" sz="3200" dirty="0" smtClean="0"/>
              <a:t>nurse, physician</a:t>
            </a:r>
            <a:r>
              <a:rPr lang="en-US" sz="3200" dirty="0"/>
              <a:t>, </a:t>
            </a:r>
            <a:r>
              <a:rPr lang="en-US" sz="3200" dirty="0" smtClean="0"/>
              <a:t>pharmacist) </a:t>
            </a:r>
            <a:r>
              <a:rPr lang="en-US" sz="3200" dirty="0"/>
              <a:t>and include standards or truths on which ethical actions are made.</a:t>
            </a:r>
          </a:p>
        </p:txBody>
      </p:sp>
    </p:spTree>
    <p:extLst>
      <p:ext uri="{BB962C8B-B14F-4D97-AF65-F5344CB8AC3E}">
        <p14:creationId xmlns:p14="http://schemas.microsoft.com/office/powerpoint/2010/main" val="20609177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Definition of ethical action</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604838" algn="just">
              <a:buNone/>
            </a:pPr>
            <a:r>
              <a:rPr lang="en-US" sz="3600" dirty="0" smtClean="0"/>
              <a:t>Ethical </a:t>
            </a:r>
            <a:r>
              <a:rPr lang="en-US" sz="3600" dirty="0"/>
              <a:t>action means how that person or group acts according to ethics</a:t>
            </a:r>
            <a:r>
              <a:rPr lang="en-US" sz="3600" dirty="0" smtClean="0"/>
              <a:t>.</a:t>
            </a:r>
            <a:endParaRPr lang="en-US" sz="3600" dirty="0"/>
          </a:p>
        </p:txBody>
      </p:sp>
    </p:spTree>
    <p:extLst>
      <p:ext uri="{BB962C8B-B14F-4D97-AF65-F5344CB8AC3E}">
        <p14:creationId xmlns:p14="http://schemas.microsoft.com/office/powerpoint/2010/main" val="1827949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Definition of ethical principle</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604838" algn="just">
              <a:buNone/>
            </a:pPr>
            <a:r>
              <a:rPr lang="en-US" sz="3600" dirty="0" smtClean="0"/>
              <a:t>An </a:t>
            </a:r>
            <a:r>
              <a:rPr lang="en-US" sz="3600" dirty="0"/>
              <a:t>ethical principle is a sort of "rule of thumb" on how one should or shouldn't behave. It's like a general rule that defines good or bad behavior.</a:t>
            </a:r>
          </a:p>
        </p:txBody>
      </p:sp>
    </p:spTree>
    <p:extLst>
      <p:ext uri="{BB962C8B-B14F-4D97-AF65-F5344CB8AC3E}">
        <p14:creationId xmlns:p14="http://schemas.microsoft.com/office/powerpoint/2010/main" val="3619314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pic>
        <p:nvPicPr>
          <p:cNvPr id="1026" name="Picture 2" descr="C:\Users\dell\Desktop\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32656"/>
            <a:ext cx="8108967" cy="60486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7704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Autonomy</a:t>
            </a:r>
            <a:r>
              <a:rPr lang="en-US" dirty="0" smtClean="0"/>
              <a:t>:</a:t>
            </a:r>
            <a:endParaRPr lang="en-US" dirty="0"/>
          </a:p>
        </p:txBody>
      </p:sp>
      <p:sp>
        <p:nvSpPr>
          <p:cNvPr id="3" name="عنصر نائب للمحتوى 2"/>
          <p:cNvSpPr>
            <a:spLocks noGrp="1"/>
          </p:cNvSpPr>
          <p:nvPr>
            <p:ph idx="1"/>
          </p:nvPr>
        </p:nvSpPr>
        <p:spPr/>
        <p:txBody>
          <a:bodyPr>
            <a:normAutofit lnSpcReduction="10000"/>
          </a:bodyPr>
          <a:lstStyle/>
          <a:p>
            <a:pPr marL="114300" indent="0">
              <a:buNone/>
            </a:pPr>
            <a:r>
              <a:rPr lang="en-US" sz="2800" b="1" dirty="0" smtClean="0"/>
              <a:t>Definition</a:t>
            </a:r>
            <a:r>
              <a:rPr lang="en-US" sz="2800" dirty="0" smtClean="0"/>
              <a:t>:</a:t>
            </a:r>
            <a:endParaRPr lang="en-US" sz="2800" dirty="0"/>
          </a:p>
          <a:p>
            <a:pPr marL="114300" indent="512763" algn="just">
              <a:buNone/>
            </a:pPr>
            <a:r>
              <a:rPr lang="en-US" sz="2800" dirty="0"/>
              <a:t>The patient has the right to make his/her own decision</a:t>
            </a:r>
            <a:r>
              <a:rPr lang="en-US" sz="2800" dirty="0" smtClean="0"/>
              <a:t>.</a:t>
            </a:r>
          </a:p>
          <a:p>
            <a:pPr marL="114300" indent="0">
              <a:buNone/>
            </a:pPr>
            <a:endParaRPr lang="en-US" sz="2800" dirty="0"/>
          </a:p>
          <a:p>
            <a:pPr marL="114300" indent="0">
              <a:buNone/>
            </a:pPr>
            <a:r>
              <a:rPr lang="en-US" sz="2800" b="1" dirty="0"/>
              <a:t>Role of nurse</a:t>
            </a:r>
            <a:r>
              <a:rPr lang="en-US" sz="2800" b="1" dirty="0" smtClean="0"/>
              <a:t>:</a:t>
            </a:r>
            <a:endParaRPr lang="en-US" sz="2800" b="1" dirty="0"/>
          </a:p>
          <a:p>
            <a:pPr marL="114300" indent="420688" algn="just">
              <a:buNone/>
            </a:pPr>
            <a:r>
              <a:rPr lang="en-US" sz="2800" dirty="0"/>
              <a:t>The nurse helps the patient understand the nature and extent of his disease process and the possible outcomes of treatment. This will enable the patient to make the best possible decision about his health care based on all available information.</a:t>
            </a:r>
          </a:p>
        </p:txBody>
      </p:sp>
    </p:spTree>
    <p:extLst>
      <p:ext uri="{BB962C8B-B14F-4D97-AF65-F5344CB8AC3E}">
        <p14:creationId xmlns:p14="http://schemas.microsoft.com/office/powerpoint/2010/main" val="7182282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a:t>Beneficence</a:t>
            </a:r>
            <a:r>
              <a:rPr lang="en-US" dirty="0" smtClean="0"/>
              <a:t>:</a:t>
            </a:r>
            <a:endParaRPr lang="en-US" dirty="0"/>
          </a:p>
        </p:txBody>
      </p:sp>
      <p:sp>
        <p:nvSpPr>
          <p:cNvPr id="3" name="عنصر نائب للمحتوى 2"/>
          <p:cNvSpPr>
            <a:spLocks noGrp="1"/>
          </p:cNvSpPr>
          <p:nvPr>
            <p:ph idx="1"/>
          </p:nvPr>
        </p:nvSpPr>
        <p:spPr/>
        <p:txBody>
          <a:bodyPr>
            <a:normAutofit/>
          </a:bodyPr>
          <a:lstStyle/>
          <a:p>
            <a:pPr marL="114300" indent="0" algn="just">
              <a:buNone/>
            </a:pPr>
            <a:r>
              <a:rPr lang="en-US" sz="2800" b="1" dirty="0" smtClean="0"/>
              <a:t>Definition</a:t>
            </a:r>
            <a:r>
              <a:rPr lang="en-US" sz="2800" dirty="0" smtClean="0"/>
              <a:t>:</a:t>
            </a:r>
            <a:endParaRPr lang="en-US" sz="2800" dirty="0"/>
          </a:p>
          <a:p>
            <a:pPr marL="114300" indent="604838" algn="just">
              <a:buNone/>
            </a:pPr>
            <a:r>
              <a:rPr lang="en-US" sz="2800" dirty="0"/>
              <a:t>The nurse wants to do good for the patient; the potential benefit to the patient is weighed against the potential risk.</a:t>
            </a:r>
          </a:p>
          <a:p>
            <a:pPr marL="114300" indent="0" algn="just">
              <a:buNone/>
            </a:pPr>
            <a:endParaRPr lang="en-US" sz="2800" dirty="0"/>
          </a:p>
          <a:p>
            <a:pPr marL="114300" indent="0" algn="just">
              <a:buNone/>
            </a:pPr>
            <a:r>
              <a:rPr lang="en-US" sz="2800" b="1" dirty="0" smtClean="0"/>
              <a:t>Role of nurse:</a:t>
            </a:r>
            <a:endParaRPr lang="en-US" sz="2800" dirty="0"/>
          </a:p>
          <a:p>
            <a:pPr marL="114300" indent="604838" algn="just">
              <a:buNone/>
            </a:pPr>
            <a:r>
              <a:rPr lang="en-US" sz="2800" dirty="0"/>
              <a:t>The nurse will provide the patient with the information that will help him reduce the risk of harm by making choices based on all available information.</a:t>
            </a:r>
          </a:p>
        </p:txBody>
      </p:sp>
    </p:spTree>
    <p:extLst>
      <p:ext uri="{BB962C8B-B14F-4D97-AF65-F5344CB8AC3E}">
        <p14:creationId xmlns:p14="http://schemas.microsoft.com/office/powerpoint/2010/main" val="1038471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dirty="0" smtClean="0"/>
              <a:t>Non-maleficence:</a:t>
            </a:r>
            <a:endParaRPr lang="en-US" dirty="0"/>
          </a:p>
        </p:txBody>
      </p:sp>
      <p:sp>
        <p:nvSpPr>
          <p:cNvPr id="3" name="عنصر نائب للمحتوى 2"/>
          <p:cNvSpPr>
            <a:spLocks noGrp="1"/>
          </p:cNvSpPr>
          <p:nvPr>
            <p:ph idx="1"/>
          </p:nvPr>
        </p:nvSpPr>
        <p:spPr/>
        <p:txBody>
          <a:bodyPr>
            <a:normAutofit/>
          </a:bodyPr>
          <a:lstStyle/>
          <a:p>
            <a:pPr marL="114300" indent="0" algn="just">
              <a:buNone/>
            </a:pPr>
            <a:r>
              <a:rPr lang="en-US" sz="2800" b="1" dirty="0" smtClean="0"/>
              <a:t>Definition</a:t>
            </a:r>
            <a:r>
              <a:rPr lang="en-US" sz="2800" dirty="0" smtClean="0"/>
              <a:t>:</a:t>
            </a:r>
            <a:endParaRPr lang="en-US" sz="2800" dirty="0"/>
          </a:p>
          <a:p>
            <a:pPr marL="114300" indent="0" algn="just">
              <a:buNone/>
            </a:pPr>
            <a:r>
              <a:rPr lang="en-US" sz="2800" dirty="0"/>
              <a:t>Avoiding doing harm to the patient.</a:t>
            </a:r>
          </a:p>
          <a:p>
            <a:pPr marL="114300" indent="0" algn="just">
              <a:buNone/>
            </a:pPr>
            <a:endParaRPr lang="en-US" sz="2800" dirty="0"/>
          </a:p>
          <a:p>
            <a:pPr marL="114300" indent="0" algn="just">
              <a:buNone/>
            </a:pPr>
            <a:r>
              <a:rPr lang="en-US" sz="2800" b="1" dirty="0"/>
              <a:t>Role of nurse</a:t>
            </a:r>
            <a:r>
              <a:rPr lang="en-US" sz="2800" b="1" dirty="0" smtClean="0"/>
              <a:t>:</a:t>
            </a:r>
            <a:endParaRPr lang="en-US" sz="2800" dirty="0"/>
          </a:p>
          <a:p>
            <a:pPr marL="114300" indent="0" algn="just">
              <a:buNone/>
            </a:pPr>
            <a:r>
              <a:rPr lang="en-US" sz="2800" dirty="0"/>
              <a:t>The nurse will make every effort to protect the well-being of the patient and will not allow actions that could cause harm to the patient.</a:t>
            </a:r>
          </a:p>
        </p:txBody>
      </p:sp>
    </p:spTree>
    <p:extLst>
      <p:ext uri="{BB962C8B-B14F-4D97-AF65-F5344CB8AC3E}">
        <p14:creationId xmlns:p14="http://schemas.microsoft.com/office/powerpoint/2010/main" val="38910881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جاور">
  <a:themeElements>
    <a:clrScheme name="تجاور">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تجاور">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Adjacency</Template>
  <TotalTime>27</TotalTime>
  <Words>524</Words>
  <Application>Microsoft Office PowerPoint</Application>
  <PresentationFormat>On-screen Show (4:3)</PresentationFormat>
  <Paragraphs>76</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Cambria</vt:lpstr>
      <vt:lpstr>Times New Roman</vt:lpstr>
      <vt:lpstr>تجاور</vt:lpstr>
      <vt:lpstr>Ethical dimensions of nursing and health care</vt:lpstr>
      <vt:lpstr>Outline:</vt:lpstr>
      <vt:lpstr>Introduction:</vt:lpstr>
      <vt:lpstr>Definition of ethical action:</vt:lpstr>
      <vt:lpstr>Definition of ethical principle:</vt:lpstr>
      <vt:lpstr>PowerPoint Presentation</vt:lpstr>
      <vt:lpstr>Autonomy:</vt:lpstr>
      <vt:lpstr>Beneficence:</vt:lpstr>
      <vt:lpstr>Non-maleficence:</vt:lpstr>
      <vt:lpstr>Justice:</vt:lpstr>
      <vt:lpstr>Fidelity:</vt:lpstr>
      <vt:lpstr>Veracity:</vt:lpstr>
      <vt:lpstr>Confidentiality:</vt:lpstr>
      <vt:lpstr>Privacy:</vt:lpstr>
      <vt:lpstr>When to use ethical principles? </vt:lpstr>
      <vt:lpstr>Have a nice day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dimensions of nursing and health care</dc:title>
  <dc:creator>dell</dc:creator>
  <cp:lastModifiedBy>pc</cp:lastModifiedBy>
  <cp:revision>7</cp:revision>
  <dcterms:created xsi:type="dcterms:W3CDTF">2024-10-19T18:24:17Z</dcterms:created>
  <dcterms:modified xsi:type="dcterms:W3CDTF">2025-02-09T05:24:28Z</dcterms:modified>
</cp:coreProperties>
</file>