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  <p:sldMasterId id="2147483678" r:id="rId3"/>
  </p:sldMasterIdLst>
  <p:sldIdLst>
    <p:sldId id="259" r:id="rId4"/>
    <p:sldId id="262" r:id="rId5"/>
    <p:sldId id="268" r:id="rId6"/>
    <p:sldId id="271" r:id="rId7"/>
    <p:sldId id="274" r:id="rId8"/>
    <p:sldId id="277" r:id="rId9"/>
    <p:sldId id="280" r:id="rId10"/>
    <p:sldId id="283" r:id="rId11"/>
    <p:sldId id="286" r:id="rId12"/>
    <p:sldId id="289" r:id="rId13"/>
    <p:sldId id="292" r:id="rId14"/>
    <p:sldId id="295" r:id="rId15"/>
    <p:sldId id="298" r:id="rId16"/>
    <p:sldId id="301" r:id="rId17"/>
    <p:sldId id="304" r:id="rId18"/>
    <p:sldId id="307" r:id="rId19"/>
    <p:sldId id="310" r:id="rId20"/>
    <p:sldId id="313" r:id="rId21"/>
    <p:sldId id="319" r:id="rId22"/>
    <p:sldId id="328" r:id="rId23"/>
    <p:sldId id="331" r:id="rId24"/>
    <p:sldId id="334" r:id="rId25"/>
    <p:sldId id="337" r:id="rId26"/>
    <p:sldId id="340" r:id="rId27"/>
    <p:sldId id="355" r:id="rId28"/>
    <p:sldId id="364" r:id="rId29"/>
    <p:sldId id="367" r:id="rId30"/>
    <p:sldId id="370" r:id="rId31"/>
    <p:sldId id="373" r:id="rId32"/>
    <p:sldId id="382" r:id="rId33"/>
  </p:sldIdLst>
  <p:sldSz cx="9144000" cy="6858000" type="screen4x3"/>
  <p:notesSz cx="6858000" cy="9144000"/>
  <p:custDataLst>
    <p:tags r:id="rId3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/>
    <p:restoredTop sz="0"/>
  </p:normalViewPr>
  <p:slideViewPr>
    <p:cSldViewPr>
      <p:cViewPr varScale="1">
        <p:scale>
          <a:sx n="82" d="100"/>
          <a:sy n="82" d="100"/>
        </p:scale>
        <p:origin x="145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tags" Target="tags/tag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FAB5290-875A-48DD-8245-39B386EDBE81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BACA39D-B41C-4F3C-A8F2-7AC88B5DC235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6402062-7F93-4D64-8D7E-DD8018A90E7C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49F33-E4FB-AA24-29D0-FC55CA3CEC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4EAFB6-B7F4-4FD7-9DAE-7352E5B4C4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C06DD6-878B-4CCB-0046-C3DCB7228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9E9CA-2E3F-4B68-9C23-F44E6C0C6C2C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67D725-0EAC-C1FC-4C50-1198ADC26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7775C9-48AA-04FC-6D31-CC818E228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A3EB-76D9-4E36-90F3-8F6671DA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33892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8D418-957C-D40A-E645-1466B04CA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568ED3-2110-03F2-92B2-A62DDB29E6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17C87B-89D9-E6E2-8B6B-E22D1A5D6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9E9CA-2E3F-4B68-9C23-F44E6C0C6C2C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12B9BE-1AE7-ABC4-6218-27B7E896F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96848-A390-126B-E735-613DB346C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A3EB-76D9-4E36-90F3-8F6671DA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87352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0CA0A-CE91-7182-9C97-89A9958E0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8AB909-8708-7C0E-6A49-30871BAE10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A1CE14-0485-2D1D-8B5C-7A7E84B1D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9E9CA-2E3F-4B68-9C23-F44E6C0C6C2C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F844BB-DC0D-E4EE-AC83-A52AEC96A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BCBEE7-458B-4F2D-D159-DCAEEB62F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A3EB-76D9-4E36-90F3-8F6671DA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63224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ED34E0E-9A9A-4031-9E5B-0AB66B17D596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8F603-45CB-AC74-076C-5BD6B5AE0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C125BE-6C3C-1692-06EF-D221BF0A7A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105E74-3D27-CE33-4F2B-FA28B73DB8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A14021-2ED2-7702-11D9-3A5D3901B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9E9CA-2E3F-4B68-9C23-F44E6C0C6C2C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C873FC-3881-D0DA-7F8C-09DC49771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54EE55-AFDE-9EB4-DA8C-F1FB393DA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A3EB-76D9-4E36-90F3-8F6671DA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76476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96883-6400-2BFC-A93A-C08F861DE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2D8C72-28D2-050C-6077-B879C9408D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E0397C-45B6-2955-97AB-243A35DE4E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5FD55F-865C-0B6C-5A4E-35805A8CDA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AD7441-8C0F-0C58-6ABE-079448CB02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A8CFF2-1B18-33A6-FD84-BBB721DB4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9E9CA-2E3F-4B68-9C23-F44E6C0C6C2C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9BE986-FEDF-88D9-FDD1-0A1AFFFF5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28C25E-0330-0882-673C-319395011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A3EB-76D9-4E36-90F3-8F6671DA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21947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312B5-8B92-47E2-91A3-3258E7B58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C781FD-42B4-FC12-5AF4-6D563245F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9E9CA-2E3F-4B68-9C23-F44E6C0C6C2C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3E39B4-FED7-5DB2-D2C1-D4EA97BE8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22CFB5-41BC-1083-1C34-04BD4A835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A3EB-76D9-4E36-90F3-8F6671DA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80961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61F546-BF7E-AC72-B58F-4C38C64D5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9E9CA-2E3F-4B68-9C23-F44E6C0C6C2C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186891-7517-09B7-4D5E-BB22CABBD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F73A22-98AF-5735-1211-A1D864B25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A3EB-76D9-4E36-90F3-8F6671DA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9930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DC846-8E14-359F-4209-AAF4DED5D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528F55-E234-BBA9-5323-F6B9A7F02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4B9B85-EE2B-5237-7C5F-94AE8E0CB0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B6828B-D99C-3C08-3924-D2ADC9F73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9E9CA-2E3F-4B68-9C23-F44E6C0C6C2C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F5A03F-C1CA-90AA-D0F2-F7A4E4C20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589A7C-B050-51BD-69D5-01A2A6399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A3EB-76D9-4E36-90F3-8F6671DA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57687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CE702-12A9-583A-29EC-91D8B9063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732F66-EA77-2F2D-5C44-074E537071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1C4393-EE29-B03F-59B5-D22E49F425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E7A75F-D52A-0BB7-E428-51C9064F4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9E9CA-2E3F-4B68-9C23-F44E6C0C6C2C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BA3861-CC4A-9BFC-F629-102CC4DD0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88D3ED-86B4-8A53-3031-5F68E440B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A3EB-76D9-4E36-90F3-8F6671DA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297663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C1D39-33E3-981A-257C-5B607DC4A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36F48F-7362-ED6A-B03C-49BAF4F3BC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9E924A-8D79-4F10-1055-9324BBD8A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9E9CA-2E3F-4B68-9C23-F44E6C0C6C2C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11EF8D-4ACF-46C2-4A13-A51EE1BEB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A8D20A-AF48-D53E-B85A-4FA95D283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A3EB-76D9-4E36-90F3-8F6671DA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286856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FD5C99-E672-4BC2-7BCC-7F6F13F0F9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63A32E-2315-54F4-1A1F-99B702C339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E5CEEC-AA70-7835-48FD-DC976B423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9E9CA-2E3F-4B68-9C23-F44E6C0C6C2C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521E22-8EB3-6469-5194-4B2ADFD7E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F1BD09-6712-ADE6-8B6E-23F4B7E40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A3EB-76D9-4E36-90F3-8F6671DA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52384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07F3609-68E9-4117-8A88-0F636183154F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C7D24FD7-A5BF-415C-85A0-63839A39667A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5"/>
          </p:nvPr>
        </p:nvSpPr>
        <p:spPr/>
        <p:txBody>
          <a:bodyPr/>
          <a:lstStyle/>
          <a:p>
            <a:fld id="{5A873247-78A6-44C9-8DA2-DC3466C6513D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"/>
          </p:nvPr>
        </p:nvSpPr>
        <p:spPr/>
        <p:txBody>
          <a:bodyPr/>
          <a:lstStyle/>
          <a:p>
            <a:fld id="{CDFE823E-15FA-4539-A3F7-3D80BFBF2522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35BCF9E6-C209-4FD9-A6AB-331D43244FC4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DA528843-00FE-400A-999A-CAFE4A26FBB0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8050EFB7-296A-4D95-95C7-BDD5914D0D69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68452" y="-12203"/>
            <a:ext cx="5407095" cy="629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5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64082" y="1421920"/>
            <a:ext cx="8015834" cy="3599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8BD707-D9CF-40AE-B4C6-C98DA3205C09}" type="datetimeFigureOut">
              <a:rPr lang="en-US"/>
              <a:t>2/2/2025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63" r:id="rId3"/>
    <p:sldLayoutId id="2147483664" r:id="rId4"/>
    <p:sldLayoutId id="2147483665" r:id="rId5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FF8672-B768-3731-71A5-75D77715B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38F2E5-1886-1077-3285-AFB9CDD614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376F20-D3EB-AC29-D2AE-EC22D49616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49E9CA-2E3F-4B68-9C23-F44E6C0C6C2C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758966-018C-7EE0-4A1D-52ACD4C9C0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180969-AFD1-C85A-B7AA-A2ACC9DC3D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62DA3EB-76D9-4E36-90F3-8F6671DA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138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BBB9FCB-1E6D-0DA6-78F6-B8038E47598B}"/>
              </a:ext>
            </a:extLst>
          </p:cNvPr>
          <p:cNvSpPr txBox="1"/>
          <p:nvPr/>
        </p:nvSpPr>
        <p:spPr>
          <a:xfrm>
            <a:off x="1905000" y="457200"/>
            <a:ext cx="5334000" cy="630223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7314" marR="0" lvl="0" indent="0" algn="ctr" defTabSz="914400" rtl="1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ar-IQ" sz="2400" b="1" i="0" u="none" strike="noStrike" kern="0" cap="none" spc="0" normalizeH="0" baseline="0" noProof="0" dirty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07314" marR="0" lvl="0" indent="0" algn="ctr" defTabSz="914400" rtl="1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Lecture# 1</a:t>
            </a:r>
          </a:p>
          <a:p>
            <a:pPr marL="107314" marR="0" lvl="0" indent="0" algn="ctr" defTabSz="914400" rtl="1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endParaRPr kumimoji="0" lang="ar-IQ" sz="2400" b="1" i="0" u="none" strike="noStrike" kern="0" cap="none" spc="0" normalizeH="0" baseline="0" noProof="0" dirty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  <a:p>
            <a:pPr marL="107314" marR="0" lvl="0" indent="0" algn="ctr" defTabSz="914400" rtl="1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ar-IQ" sz="2400" b="1" i="0" u="none" strike="noStrike" kern="0" cap="none" spc="0" normalizeH="0" baseline="0" noProof="0" dirty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  <a:p>
            <a:pPr marL="107314" marR="0" lvl="0" indent="0" algn="ctr" defTabSz="914400" rtl="1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3200" b="1" kern="0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Anatomy and physiology of The Heart</a:t>
            </a:r>
            <a:endParaRPr kumimoji="0" lang="ar-IQ" sz="2400" b="1" i="0" u="none" strike="noStrike" kern="0" cap="none" spc="0" normalizeH="0" baseline="0" noProof="0" dirty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  <a:p>
            <a:pPr marL="107314" marR="0" lvl="0" indent="0" algn="ctr" defTabSz="914400" rtl="1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by</a:t>
            </a:r>
          </a:p>
          <a:p>
            <a:pPr marL="107314" marR="0" lvl="0" indent="0" algn="ctr" defTabSz="914400" rtl="1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lecturer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E2841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07314" marR="0" lvl="0" indent="0" algn="ctr" defTabSz="914400" rtl="1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E2841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M.Sc.N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E2841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Ali J. Mohammed</a:t>
            </a:r>
          </a:p>
          <a:p>
            <a:pPr marL="107314" marR="0" lvl="0" indent="0" algn="ctr" defTabSz="914400" rtl="1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ar-IQ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107314" marR="0" lvl="0" indent="0" algn="ctr" defTabSz="914400" rtl="1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1180" y="413808"/>
            <a:ext cx="7982584" cy="467757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4640" marR="5080" indent="-281940">
              <a:lnSpc>
                <a:spcPts val="3829"/>
              </a:lnSpc>
              <a:spcBef>
                <a:spcPts val="235"/>
              </a:spcBef>
              <a:buFont typeface="Arial"/>
              <a:buChar char="•"/>
              <a:tabLst>
                <a:tab pos="294640" algn="l"/>
              </a:tabLst>
            </a:pPr>
            <a:endParaRPr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62D55F-959C-A178-F8D8-91B164E816F7}"/>
              </a:ext>
            </a:extLst>
          </p:cNvPr>
          <p:cNvSpPr txBox="1"/>
          <p:nvPr/>
        </p:nvSpPr>
        <p:spPr>
          <a:xfrm>
            <a:off x="304800" y="443305"/>
            <a:ext cx="838200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3- Left Atrium: </a:t>
            </a:r>
          </a:p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Receives oxygenated blood from the lungs through the pulmonary veins.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- Passes this oxygen-rich blood to the left ventricle through the mitral (bicuspid) valve.</a:t>
            </a:r>
          </a:p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4- Left Ventricle:</a:t>
            </a:r>
          </a:p>
          <a:p>
            <a:pPr marL="342900" indent="-342900"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Pumps oxygenated blood it receives from the left atrium to the rest of the body via the aorta.</a:t>
            </a:r>
          </a:p>
          <a:p>
            <a:pPr marL="342900" indent="-342900"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This chamber has the thickest walls because it needs to generate high pressure to propel blood throughout the entire body.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/>
          <a:stretch>
            <a:fillRect/>
          </a:stretch>
        </p:blipFill>
        <p:spPr>
          <a:xfrm>
            <a:off x="395536" y="548680"/>
            <a:ext cx="4392487" cy="547260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/>
          <a:stretch>
            <a:fillRect/>
          </a:stretch>
        </p:blipFill>
        <p:spPr>
          <a:xfrm>
            <a:off x="4841789" y="622608"/>
            <a:ext cx="3871150" cy="5396759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44371" y="295259"/>
            <a:ext cx="245491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>
                <a:latin typeface="Times New Roman" pitchFamily="18" charset="0"/>
                <a:cs typeface="Times New Roman" pitchFamily="18" charset="0"/>
              </a:rPr>
              <a:t>The</a:t>
            </a:r>
            <a:r>
              <a:rPr sz="3600" spc="-9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spc="-5">
                <a:latin typeface="Times New Roman" pitchFamily="18" charset="0"/>
                <a:cs typeface="Times New Roman" pitchFamily="18" charset="0"/>
              </a:rPr>
              <a:t>valves</a:t>
            </a:r>
            <a:endParaRPr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A636DD1-A609-501E-AD65-313418BA87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26" y="428178"/>
            <a:ext cx="8610600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altLang="en-US" sz="2400" b="1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kumimoji="0" lang="en-US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1- Tricuspid Valve</a:t>
            </a: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(Right Atrioventricular Valve):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Located between the right atrium and the right ventricle.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Prevents backflow of blood into the right atrium when the right ventricle contracts.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Has three cusps (flaps) that open to allow blood to flow from the atrium to the ventricle and close to prevent backflow.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kumimoji="0" lang="en-US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2- Pulmonary Valve</a:t>
            </a: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(Right Semilunar Valve):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Located between the right ventricle and the pulmonary artery.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Prevents blood from flowing back into the right ventricle after it is pumped into the pulmonary artery.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Has three crescent-shaped cusps that open when the right ventricle contracts and close when it relaxes.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22A0C8-5676-307E-8A6C-E7593AAF3B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4082" y="609600"/>
            <a:ext cx="8275118" cy="5170646"/>
          </a:xfrm>
        </p:spPr>
        <p:txBody>
          <a:bodyPr/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3- Mitral Valve (Left Atrioventricular Valve or Bicuspid Valve):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0">
                <a:latin typeface="Times New Roman" pitchFamily="18" charset="0"/>
                <a:cs typeface="Times New Roman" pitchFamily="18" charset="0"/>
              </a:rPr>
              <a:t>Located between the left atrium and the left ventricle.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0">
                <a:latin typeface="Times New Roman" pitchFamily="18" charset="0"/>
                <a:cs typeface="Times New Roman" pitchFamily="18" charset="0"/>
              </a:rPr>
              <a:t>Prevents backflow of blood into the left atrium when the left ventricle contracts.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0">
                <a:latin typeface="Times New Roman" pitchFamily="18" charset="0"/>
                <a:cs typeface="Times New Roman" pitchFamily="18" charset="0"/>
              </a:rPr>
              <a:t>Has two cusps that function similarly to the tricuspid valve but in the left side of the heart.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b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3- Aortic Valve (Left Semilunar Valve):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0">
                <a:latin typeface="Times New Roman" pitchFamily="18" charset="0"/>
                <a:cs typeface="Times New Roman" pitchFamily="18" charset="0"/>
              </a:rPr>
              <a:t>Located between the left ventricle and the aorta.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0">
                <a:latin typeface="Times New Roman" pitchFamily="18" charset="0"/>
                <a:cs typeface="Times New Roman" pitchFamily="18" charset="0"/>
              </a:rPr>
              <a:t>Prevents blood from flowing back into the left ventricle after it is pumped into the aorta.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0">
                <a:latin typeface="Times New Roman" pitchFamily="18" charset="0"/>
                <a:cs typeface="Times New Roman" pitchFamily="18" charset="0"/>
              </a:rPr>
              <a:t>Also has three cusps that open during ventricular contraction and close when the ventricle relaxes.</a:t>
            </a:r>
          </a:p>
        </p:txBody>
      </p:sp>
    </p:spTree>
    <p:extLst>
      <p:ext uri="{BB962C8B-B14F-4D97-AF65-F5344CB8AC3E}">
        <p14:creationId xmlns:p14="http://schemas.microsoft.com/office/powerpoint/2010/main" val="291042894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6621" y="559043"/>
            <a:ext cx="7963534" cy="4633961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9085" marR="31750" indent="-287020">
              <a:lnSpc>
                <a:spcPct val="99700"/>
              </a:lnSpc>
              <a:spcBef>
                <a:spcPts val="459"/>
              </a:spcBef>
              <a:buFont typeface="Arial"/>
              <a:buChar char="•"/>
              <a:tabLst>
                <a:tab pos="299720" algn="l"/>
              </a:tabLst>
            </a:pPr>
            <a:r>
              <a:rPr sz="2800" b="1" spc="-5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Papillary</a:t>
            </a:r>
            <a:r>
              <a:rPr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muscles</a:t>
            </a:r>
            <a:r>
              <a:rPr sz="2800" b="1">
                <a:latin typeface="Times New Roman" pitchFamily="18" charset="0"/>
                <a:cs typeface="Times New Roman" pitchFamily="18" charset="0"/>
              </a:rPr>
              <a:t>: </a:t>
            </a:r>
            <a:r>
              <a:rPr sz="2800" spc="-5">
                <a:latin typeface="Times New Roman" pitchFamily="18" charset="0"/>
                <a:cs typeface="Times New Roman" pitchFamily="18" charset="0"/>
              </a:rPr>
              <a:t>these</a:t>
            </a:r>
            <a:r>
              <a:rPr sz="2800">
                <a:latin typeface="Times New Roman" pitchFamily="18" charset="0"/>
                <a:cs typeface="Times New Roman" pitchFamily="18" charset="0"/>
              </a:rPr>
              <a:t> muscles</a:t>
            </a:r>
            <a:r>
              <a:rPr sz="2800" spc="-5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>
                <a:latin typeface="Times New Roman" pitchFamily="18" charset="0"/>
                <a:cs typeface="Times New Roman" pitchFamily="18" charset="0"/>
              </a:rPr>
              <a:t>are</a:t>
            </a:r>
            <a:r>
              <a:rPr sz="2800" spc="5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>
                <a:latin typeface="Times New Roman" pitchFamily="18" charset="0"/>
                <a:cs typeface="Times New Roman" pitchFamily="18" charset="0"/>
              </a:rPr>
              <a:t>cone</a:t>
            </a:r>
            <a:r>
              <a:rPr sz="2800" spc="-5">
                <a:latin typeface="Times New Roman" pitchFamily="18" charset="0"/>
                <a:cs typeface="Times New Roman" pitchFamily="18" charset="0"/>
              </a:rPr>
              <a:t> shaped </a:t>
            </a:r>
            <a:r>
              <a:rPr sz="2800" spc="-65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>
                <a:latin typeface="Times New Roman" pitchFamily="18" charset="0"/>
                <a:cs typeface="Times New Roman" pitchFamily="18" charset="0"/>
              </a:rPr>
              <a:t>which </a:t>
            </a:r>
            <a:r>
              <a:rPr sz="2800" spc="-5">
                <a:latin typeface="Times New Roman" pitchFamily="18" charset="0"/>
                <a:cs typeface="Times New Roman" pitchFamily="18" charset="0"/>
              </a:rPr>
              <a:t>originated</a:t>
            </a:r>
            <a:r>
              <a:rPr sz="2800" spc="1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>
                <a:latin typeface="Times New Roman" pitchFamily="18" charset="0"/>
                <a:cs typeface="Times New Roman" pitchFamily="18" charset="0"/>
              </a:rPr>
              <a:t>from</a:t>
            </a:r>
            <a:r>
              <a:rPr sz="2800" spc="5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>
                <a:latin typeface="Times New Roman" pitchFamily="18" charset="0"/>
                <a:cs typeface="Times New Roman" pitchFamily="18" charset="0"/>
              </a:rPr>
              <a:t>the</a:t>
            </a:r>
            <a:r>
              <a:rPr sz="2800" spc="5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>
                <a:latin typeface="Times New Roman" pitchFamily="18" charset="0"/>
                <a:cs typeface="Times New Roman" pitchFamily="18" charset="0"/>
              </a:rPr>
              <a:t>ventricular</a:t>
            </a:r>
            <a:r>
              <a:rPr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>
                <a:latin typeface="Times New Roman" pitchFamily="18" charset="0"/>
                <a:cs typeface="Times New Roman" pitchFamily="18" charset="0"/>
              </a:rPr>
              <a:t>wall.</a:t>
            </a:r>
            <a:r>
              <a:rPr sz="2800" spc="5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>
                <a:latin typeface="Times New Roman" pitchFamily="18" charset="0"/>
                <a:cs typeface="Times New Roman" pitchFamily="18" charset="0"/>
              </a:rPr>
              <a:t>There </a:t>
            </a:r>
            <a:r>
              <a:rPr sz="2800">
                <a:latin typeface="Times New Roman" pitchFamily="18" charset="0"/>
                <a:cs typeface="Times New Roman" pitchFamily="18" charset="0"/>
              </a:rPr>
              <a:t> apex</a:t>
            </a:r>
            <a:r>
              <a:rPr sz="2800" spc="-5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>
                <a:latin typeface="Times New Roman" pitchFamily="18" charset="0"/>
                <a:cs typeface="Times New Roman" pitchFamily="18" charset="0"/>
              </a:rPr>
              <a:t>are connected</a:t>
            </a:r>
            <a:r>
              <a:rPr sz="2800" spc="-5">
                <a:latin typeface="Times New Roman" pitchFamily="18" charset="0"/>
                <a:cs typeface="Times New Roman" pitchFamily="18" charset="0"/>
              </a:rPr>
              <a:t> to </a:t>
            </a:r>
            <a:r>
              <a:rPr sz="2800">
                <a:latin typeface="Times New Roman" pitchFamily="18" charset="0"/>
                <a:cs typeface="Times New Roman" pitchFamily="18" charset="0"/>
              </a:rPr>
              <a:t>cordae</a:t>
            </a:r>
            <a:r>
              <a:rPr sz="2800" spc="-5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10">
                <a:latin typeface="Times New Roman" pitchFamily="18" charset="0"/>
                <a:cs typeface="Times New Roman" pitchFamily="18" charset="0"/>
              </a:rPr>
              <a:t>tendineae.</a:t>
            </a:r>
            <a:endParaRPr lang="en-US" sz="2800" spc="-10">
              <a:latin typeface="Times New Roman" pitchFamily="18" charset="0"/>
              <a:cs typeface="Times New Roman" pitchFamily="18" charset="0"/>
            </a:endParaRPr>
          </a:p>
          <a:p>
            <a:pPr marL="12065" marR="31750">
              <a:lnSpc>
                <a:spcPct val="99700"/>
              </a:lnSpc>
              <a:spcBef>
                <a:spcPts val="459"/>
              </a:spcBef>
              <a:tabLst>
                <a:tab pos="299720" algn="l"/>
              </a:tabLst>
            </a:pP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299085" marR="5080" indent="-287020" algn="just">
              <a:lnSpc>
                <a:spcPct val="99700"/>
              </a:lnSpc>
              <a:spcBef>
                <a:spcPts val="590"/>
              </a:spcBef>
              <a:buFont typeface="Arial"/>
              <a:buChar char="•"/>
              <a:tabLst>
                <a:tab pos="299720" algn="l"/>
              </a:tabLst>
            </a:pPr>
            <a:r>
              <a:rPr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Cordae tendineae</a:t>
            </a:r>
            <a:r>
              <a:rPr sz="2800" b="1">
                <a:latin typeface="Times New Roman" pitchFamily="18" charset="0"/>
                <a:cs typeface="Times New Roman" pitchFamily="18" charset="0"/>
              </a:rPr>
              <a:t>: </a:t>
            </a:r>
            <a:r>
              <a:rPr sz="2800">
                <a:latin typeface="Times New Roman" pitchFamily="18" charset="0"/>
                <a:cs typeface="Times New Roman" pitchFamily="18" charset="0"/>
              </a:rPr>
              <a:t>are fine </a:t>
            </a:r>
            <a:r>
              <a:rPr sz="2800" spc="-5">
                <a:latin typeface="Times New Roman" pitchFamily="18" charset="0"/>
                <a:cs typeface="Times New Roman" pitchFamily="18" charset="0"/>
              </a:rPr>
              <a:t>tendinous </a:t>
            </a:r>
            <a:r>
              <a:rPr sz="2800">
                <a:latin typeface="Times New Roman" pitchFamily="18" charset="0"/>
                <a:cs typeface="Times New Roman" pitchFamily="18" charset="0"/>
              </a:rPr>
              <a:t>cords </a:t>
            </a:r>
            <a:r>
              <a:rPr sz="2800" spc="-5">
                <a:latin typeface="Times New Roman" pitchFamily="18" charset="0"/>
                <a:cs typeface="Times New Roman" pitchFamily="18" charset="0"/>
              </a:rPr>
              <a:t>which </a:t>
            </a:r>
            <a:r>
              <a:rPr sz="2800" spc="-655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>
                <a:latin typeface="Times New Roman" pitchFamily="18" charset="0"/>
                <a:cs typeface="Times New Roman" pitchFamily="18" charset="0"/>
              </a:rPr>
              <a:t>are attached from </a:t>
            </a:r>
            <a:r>
              <a:rPr sz="2800" spc="-5">
                <a:latin typeface="Times New Roman" pitchFamily="18" charset="0"/>
                <a:cs typeface="Times New Roman" pitchFamily="18" charset="0"/>
              </a:rPr>
              <a:t>papillary </a:t>
            </a:r>
            <a:r>
              <a:rPr sz="2800">
                <a:latin typeface="Times New Roman" pitchFamily="18" charset="0"/>
                <a:cs typeface="Times New Roman" pitchFamily="18" charset="0"/>
              </a:rPr>
              <a:t>muscles </a:t>
            </a:r>
            <a:r>
              <a:rPr sz="2800" spc="-5">
                <a:latin typeface="Times New Roman" pitchFamily="18" charset="0"/>
                <a:cs typeface="Times New Roman" pitchFamily="18" charset="0"/>
              </a:rPr>
              <a:t>to the border </a:t>
            </a:r>
            <a:r>
              <a:rPr sz="2800" spc="-655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>
                <a:latin typeface="Times New Roman" pitchFamily="18" charset="0"/>
                <a:cs typeface="Times New Roman" pitchFamily="18" charset="0"/>
              </a:rPr>
              <a:t>of</a:t>
            </a:r>
            <a:r>
              <a:rPr sz="2800" spc="-5">
                <a:latin typeface="Times New Roman" pitchFamily="18" charset="0"/>
                <a:cs typeface="Times New Roman" pitchFamily="18" charset="0"/>
              </a:rPr>
              <a:t> cusps.</a:t>
            </a:r>
            <a:endParaRPr lang="en-US" sz="2800" spc="-5">
              <a:latin typeface="Times New Roman" pitchFamily="18" charset="0"/>
              <a:cs typeface="Times New Roman" pitchFamily="18" charset="0"/>
            </a:endParaRPr>
          </a:p>
          <a:p>
            <a:pPr marL="12065" marR="5080" algn="just">
              <a:lnSpc>
                <a:spcPct val="99700"/>
              </a:lnSpc>
              <a:spcBef>
                <a:spcPts val="590"/>
              </a:spcBef>
              <a:tabLst>
                <a:tab pos="299720" algn="l"/>
              </a:tabLst>
            </a:pP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299085" marR="387985" indent="-287020" algn="just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299720" algn="l"/>
              </a:tabLst>
            </a:pPr>
            <a:r>
              <a:rPr sz="2800">
                <a:latin typeface="Times New Roman" pitchFamily="18" charset="0"/>
                <a:cs typeface="Times New Roman" pitchFamily="18" charset="0"/>
              </a:rPr>
              <a:t>This attachment is </a:t>
            </a:r>
            <a:r>
              <a:rPr sz="2800" spc="-5">
                <a:latin typeface="Times New Roman" pitchFamily="18" charset="0"/>
                <a:cs typeface="Times New Roman" pitchFamily="18" charset="0"/>
              </a:rPr>
              <a:t>to </a:t>
            </a:r>
            <a:r>
              <a:rPr sz="2800" u="heavy">
                <a:uFill>
                  <a:solidFill>
                    <a:srgbClr val="000000"/>
                  </a:solidFill>
                </a:uFill>
                <a:latin typeface="Times New Roman" pitchFamily="18" charset="0"/>
                <a:cs typeface="Times New Roman" pitchFamily="18" charset="0"/>
              </a:rPr>
              <a:t>prevent </a:t>
            </a:r>
            <a:r>
              <a:rPr sz="2800" u="heavy" spc="-5">
                <a:uFill>
                  <a:solidFill>
                    <a:srgbClr val="000000"/>
                  </a:solidFill>
                </a:u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2800" u="heavy">
                <a:uFill>
                  <a:solidFill>
                    <a:srgbClr val="000000"/>
                  </a:solidFill>
                </a:uFill>
                <a:latin typeface="Times New Roman" pitchFamily="18" charset="0"/>
                <a:cs typeface="Times New Roman" pitchFamily="18" charset="0"/>
              </a:rPr>
              <a:t>bulging of </a:t>
            </a:r>
            <a:r>
              <a:rPr sz="2800" u="heavy" spc="-5">
                <a:uFill>
                  <a:solidFill>
                    <a:srgbClr val="000000"/>
                  </a:solidFill>
                </a:u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2800" spc="-655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u="heavy">
                <a:uFill>
                  <a:solidFill>
                    <a:srgbClr val="000000"/>
                  </a:solidFill>
                </a:uFill>
                <a:latin typeface="Times New Roman" pitchFamily="18" charset="0"/>
                <a:cs typeface="Times New Roman" pitchFamily="18" charset="0"/>
              </a:rPr>
              <a:t>valves</a:t>
            </a:r>
            <a:r>
              <a:rPr sz="2800" u="heavy" spc="-5">
                <a:uFill>
                  <a:solidFill>
                    <a:srgbClr val="000000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u="heavy">
                <a:uFill>
                  <a:solidFill>
                    <a:srgbClr val="000000"/>
                  </a:solidFill>
                </a:uFill>
                <a:latin typeface="Times New Roman" pitchFamily="18" charset="0"/>
                <a:cs typeface="Times New Roman" pitchFamily="18" charset="0"/>
              </a:rPr>
              <a:t>into</a:t>
            </a:r>
            <a:r>
              <a:rPr sz="2800" u="heavy" spc="-5">
                <a:uFill>
                  <a:solidFill>
                    <a:srgbClr val="000000"/>
                  </a:solidFill>
                </a:uFill>
                <a:latin typeface="Times New Roman" pitchFamily="18" charset="0"/>
                <a:cs typeface="Times New Roman" pitchFamily="18" charset="0"/>
              </a:rPr>
              <a:t> the </a:t>
            </a:r>
            <a:r>
              <a:rPr sz="2800" u="heavy">
                <a:uFill>
                  <a:solidFill>
                    <a:srgbClr val="000000"/>
                  </a:solidFill>
                </a:uFill>
                <a:latin typeface="Times New Roman" pitchFamily="18" charset="0"/>
                <a:cs typeface="Times New Roman" pitchFamily="18" charset="0"/>
              </a:rPr>
              <a:t>atria</a:t>
            </a:r>
            <a:r>
              <a:rPr sz="2800" u="heavy" spc="5">
                <a:uFill>
                  <a:solidFill>
                    <a:srgbClr val="000000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u="heavy">
                <a:uFill>
                  <a:solidFill>
                    <a:srgbClr val="000000"/>
                  </a:solidFill>
                </a:uFill>
                <a:latin typeface="Times New Roman" pitchFamily="18" charset="0"/>
                <a:cs typeface="Times New Roman" pitchFamily="18" charset="0"/>
              </a:rPr>
              <a:t>during</a:t>
            </a:r>
            <a:r>
              <a:rPr sz="2800" u="heavy" spc="-5">
                <a:uFill>
                  <a:solidFill>
                    <a:srgbClr val="000000"/>
                  </a:solidFill>
                </a:uFill>
                <a:latin typeface="Times New Roman" pitchFamily="18" charset="0"/>
                <a:cs typeface="Times New Roman" pitchFamily="18" charset="0"/>
              </a:rPr>
              <a:t> ventricles contract.</a:t>
            </a:r>
            <a:endParaRPr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/>
          <a:stretch>
            <a:fillRect/>
          </a:stretch>
        </p:blipFill>
        <p:spPr>
          <a:xfrm>
            <a:off x="251520" y="692696"/>
            <a:ext cx="4248472" cy="576063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/>
          <a:stretch>
            <a:fillRect/>
          </a:stretch>
        </p:blipFill>
        <p:spPr>
          <a:xfrm>
            <a:off x="4572000" y="764704"/>
            <a:ext cx="4248471" cy="547260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/>
          <a:stretch>
            <a:fillRect/>
          </a:stretch>
        </p:blipFill>
        <p:spPr>
          <a:xfrm>
            <a:off x="683568" y="548680"/>
            <a:ext cx="7920879" cy="590465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71088" y="160821"/>
            <a:ext cx="5321935" cy="50654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200">
                <a:latin typeface="Times New Roman" pitchFamily="18" charset="0"/>
                <a:cs typeface="Times New Roman" pitchFamily="18" charset="0"/>
              </a:rPr>
              <a:t>Blood</a:t>
            </a:r>
            <a:r>
              <a:rPr sz="3200" spc="-2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5">
                <a:latin typeface="Times New Roman" pitchFamily="18" charset="0"/>
                <a:cs typeface="Times New Roman" pitchFamily="18" charset="0"/>
              </a:rPr>
              <a:t>supply</a:t>
            </a:r>
            <a:r>
              <a:rPr sz="3200" spc="-2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5">
                <a:latin typeface="Times New Roman" pitchFamily="18" charset="0"/>
                <a:cs typeface="Times New Roman" pitchFamily="18" charset="0"/>
              </a:rPr>
              <a:t>to</a:t>
            </a:r>
            <a:r>
              <a:rPr sz="3200" spc="-15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5">
                <a:latin typeface="Times New Roman" pitchFamily="18" charset="0"/>
                <a:cs typeface="Times New Roman" pitchFamily="18" charset="0"/>
              </a:rPr>
              <a:t>the</a:t>
            </a:r>
            <a:r>
              <a:rPr sz="3200" spc="-2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5">
                <a:latin typeface="Times New Roman" pitchFamily="18" charset="0"/>
                <a:cs typeface="Times New Roman" pitchFamily="18" charset="0"/>
              </a:rPr>
              <a:t>heart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14251" y="993941"/>
            <a:ext cx="8152130" cy="2294859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9880" indent="-297815">
              <a:lnSpc>
                <a:spcPct val="100000"/>
              </a:lnSpc>
              <a:spcBef>
                <a:spcPts val="595"/>
              </a:spcBef>
              <a:buFont typeface="Arial"/>
              <a:buChar char="•"/>
              <a:tabLst>
                <a:tab pos="309245" algn="l"/>
                <a:tab pos="310515" algn="l"/>
              </a:tabLst>
            </a:pPr>
            <a:r>
              <a:rPr sz="2800" b="1" spc="-5" dirty="0">
                <a:latin typeface="Times New Roman" pitchFamily="18" charset="0"/>
                <a:cs typeface="Times New Roman" pitchFamily="18" charset="0"/>
              </a:rPr>
              <a:t>Arteries</a:t>
            </a:r>
            <a:endParaRPr sz="2800" dirty="0">
              <a:latin typeface="Times New Roman" pitchFamily="18" charset="0"/>
              <a:cs typeface="Times New Roman" pitchFamily="18" charset="0"/>
            </a:endParaRPr>
          </a:p>
          <a:p>
            <a:pPr marL="12065">
              <a:lnSpc>
                <a:spcPct val="100000"/>
              </a:lnSpc>
              <a:spcBef>
                <a:spcPts val="495"/>
              </a:spcBef>
              <a:tabLst>
                <a:tab pos="309245" algn="l"/>
                <a:tab pos="310515" algn="l"/>
              </a:tabLst>
            </a:pPr>
            <a:r>
              <a:rPr lang="en-US" sz="2800" b="1" spc="-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1- </a:t>
            </a:r>
            <a:r>
              <a:rPr sz="2800" b="1" spc="-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Right</a:t>
            </a:r>
            <a:r>
              <a:rPr sz="2800" b="1" spc="-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coronary</a:t>
            </a:r>
            <a:r>
              <a:rPr sz="2800" b="1" spc="-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artery</a:t>
            </a:r>
            <a:r>
              <a:rPr sz="2800" b="1" spc="4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it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supplies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the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right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border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of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the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heart.</a:t>
            </a:r>
            <a:endParaRPr sz="2800" dirty="0">
              <a:latin typeface="Times New Roman" pitchFamily="18" charset="0"/>
              <a:cs typeface="Times New Roman" pitchFamily="18" charset="0"/>
            </a:endParaRPr>
          </a:p>
          <a:p>
            <a:pPr marL="309880" indent="-297815">
              <a:lnSpc>
                <a:spcPct val="100000"/>
              </a:lnSpc>
              <a:buFont typeface="Arial"/>
              <a:buChar char="•"/>
              <a:tabLst>
                <a:tab pos="309245" algn="l"/>
                <a:tab pos="310515" algn="l"/>
              </a:tabLst>
            </a:pPr>
            <a:r>
              <a:rPr lang="en-US" sz="2800" b="1" spc="-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2- </a:t>
            </a:r>
            <a:r>
              <a:rPr sz="2800" b="1" spc="-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Left</a:t>
            </a:r>
            <a:r>
              <a:rPr sz="2800" b="1" spc="-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coronary</a:t>
            </a:r>
            <a:r>
              <a:rPr sz="2800" b="1" spc="-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artery</a:t>
            </a:r>
            <a:r>
              <a:rPr sz="2800" b="1" spc="4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it</a:t>
            </a:r>
            <a:r>
              <a:rPr sz="28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gives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the</a:t>
            </a:r>
            <a:r>
              <a:rPr sz="28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following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branches:</a:t>
            </a:r>
            <a:endParaRPr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/>
          <a:stretch>
            <a:fillRect/>
          </a:stretch>
        </p:blipFill>
        <p:spPr>
          <a:xfrm>
            <a:off x="611560" y="188640"/>
            <a:ext cx="8280919" cy="633670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16414" y="349077"/>
            <a:ext cx="5407095" cy="50654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1590">
              <a:lnSpc>
                <a:spcPct val="100000"/>
              </a:lnSpc>
              <a:spcBef>
                <a:spcPts val="110"/>
              </a:spcBef>
            </a:pPr>
            <a:r>
              <a:rPr sz="3200" spc="-5">
                <a:latin typeface="Times New Roman" pitchFamily="18" charset="0"/>
                <a:cs typeface="Times New Roman" pitchFamily="18" charset="0"/>
              </a:rPr>
              <a:t>Nerve</a:t>
            </a:r>
            <a:r>
              <a:rPr sz="3200" spc="-15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5">
                <a:latin typeface="Times New Roman" pitchFamily="18" charset="0"/>
                <a:cs typeface="Times New Roman" pitchFamily="18" charset="0"/>
              </a:rPr>
              <a:t>Supply</a:t>
            </a:r>
            <a:r>
              <a:rPr sz="3200" spc="-15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5">
                <a:latin typeface="Times New Roman" pitchFamily="18" charset="0"/>
                <a:cs typeface="Times New Roman" pitchFamily="18" charset="0"/>
              </a:rPr>
              <a:t>to</a:t>
            </a:r>
            <a:r>
              <a:rPr sz="3200" spc="-15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5">
                <a:latin typeface="Times New Roman" pitchFamily="18" charset="0"/>
                <a:cs typeface="Times New Roman" pitchFamily="18" charset="0"/>
              </a:rPr>
              <a:t>the</a:t>
            </a:r>
            <a:r>
              <a:rPr sz="3200" spc="-15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5">
                <a:latin typeface="Times New Roman" pitchFamily="18" charset="0"/>
                <a:cs typeface="Times New Roman" pitchFamily="18" charset="0"/>
              </a:rPr>
              <a:t>heart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2010" y="1160065"/>
            <a:ext cx="8333390" cy="4048416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3530" indent="-291465">
              <a:lnSpc>
                <a:spcPct val="100000"/>
              </a:lnSpc>
              <a:spcBef>
                <a:spcPts val="305"/>
              </a:spcBef>
              <a:buFont typeface="Arial"/>
              <a:buChar char="•"/>
              <a:tabLst>
                <a:tab pos="303530" algn="l"/>
                <a:tab pos="304165" algn="l"/>
              </a:tabLst>
            </a:pPr>
            <a:r>
              <a:rPr sz="2400" b="1">
                <a:latin typeface="Times New Roman" pitchFamily="18" charset="0"/>
                <a:cs typeface="Times New Roman" pitchFamily="18" charset="0"/>
              </a:rPr>
              <a:t>Sympathetic:</a:t>
            </a:r>
            <a:r>
              <a:rPr sz="2400" b="1" spc="5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>
                <a:latin typeface="Times New Roman" pitchFamily="18" charset="0"/>
                <a:cs typeface="Times New Roman" pitchFamily="18" charset="0"/>
              </a:rPr>
              <a:t>derived</a:t>
            </a:r>
            <a:r>
              <a:rPr sz="2400" spc="1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5">
                <a:latin typeface="Times New Roman" pitchFamily="18" charset="0"/>
                <a:cs typeface="Times New Roman" pitchFamily="18" charset="0"/>
              </a:rPr>
              <a:t>from</a:t>
            </a:r>
            <a:r>
              <a:rPr sz="2400" spc="1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>
                <a:latin typeface="Times New Roman" pitchFamily="18" charset="0"/>
                <a:cs typeface="Times New Roman" pitchFamily="18" charset="0"/>
              </a:rPr>
              <a:t>thoracic</a:t>
            </a:r>
            <a:r>
              <a:rPr sz="2400" spc="5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>
                <a:latin typeface="Times New Roman" pitchFamily="18" charset="0"/>
                <a:cs typeface="Times New Roman" pitchFamily="18" charset="0"/>
              </a:rPr>
              <a:t>spinal</a:t>
            </a:r>
            <a:r>
              <a:rPr sz="2400" spc="15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5">
                <a:latin typeface="Times New Roman" pitchFamily="18" charset="0"/>
                <a:cs typeface="Times New Roman" pitchFamily="18" charset="0"/>
              </a:rPr>
              <a:t>cord </a:t>
            </a:r>
            <a:r>
              <a:rPr sz="2400">
                <a:latin typeface="Times New Roman" pitchFamily="18" charset="0"/>
                <a:cs typeface="Times New Roman" pitchFamily="18" charset="0"/>
              </a:rPr>
              <a:t>T1-T2.</a:t>
            </a:r>
          </a:p>
          <a:p>
            <a:pPr marL="303530" marR="789305" indent="-291465">
              <a:lnSpc>
                <a:spcPts val="2910"/>
              </a:lnSpc>
              <a:spcBef>
                <a:spcPts val="580"/>
              </a:spcBef>
              <a:buFont typeface="Arial MT"/>
              <a:buChar char="•"/>
              <a:tabLst>
                <a:tab pos="303530" algn="l"/>
                <a:tab pos="304165" algn="l"/>
              </a:tabLst>
            </a:pPr>
            <a:r>
              <a:rPr sz="2400">
                <a:latin typeface="Times New Roman" pitchFamily="18" charset="0"/>
                <a:cs typeface="Times New Roman" pitchFamily="18" charset="0"/>
              </a:rPr>
              <a:t>Stimulation</a:t>
            </a:r>
            <a:r>
              <a:rPr sz="2400" spc="5">
                <a:latin typeface="Times New Roman" pitchFamily="18" charset="0"/>
                <a:cs typeface="Times New Roman" pitchFamily="18" charset="0"/>
              </a:rPr>
              <a:t> of</a:t>
            </a:r>
            <a:r>
              <a:rPr sz="2400" spc="1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>
                <a:latin typeface="Times New Roman" pitchFamily="18" charset="0"/>
                <a:cs typeface="Times New Roman" pitchFamily="18" charset="0"/>
              </a:rPr>
              <a:t>the</a:t>
            </a:r>
            <a:r>
              <a:rPr sz="2400" spc="5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>
                <a:latin typeface="Times New Roman" pitchFamily="18" charset="0"/>
                <a:cs typeface="Times New Roman" pitchFamily="18" charset="0"/>
              </a:rPr>
              <a:t>heart</a:t>
            </a:r>
            <a:r>
              <a:rPr sz="2400" spc="1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5">
                <a:latin typeface="Times New Roman" pitchFamily="18" charset="0"/>
                <a:cs typeface="Times New Roman" pitchFamily="18" charset="0"/>
              </a:rPr>
              <a:t>by</a:t>
            </a:r>
            <a:r>
              <a:rPr sz="2400" spc="1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>
                <a:latin typeface="Times New Roman" pitchFamily="18" charset="0"/>
                <a:cs typeface="Times New Roman" pitchFamily="18" charset="0"/>
              </a:rPr>
              <a:t>sympathetic</a:t>
            </a:r>
            <a:r>
              <a:rPr sz="2400" spc="1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>
                <a:latin typeface="Times New Roman" pitchFamily="18" charset="0"/>
                <a:cs typeface="Times New Roman" pitchFamily="18" charset="0"/>
              </a:rPr>
              <a:t>nervous </a:t>
            </a:r>
            <a:r>
              <a:rPr sz="2400" spc="-595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5">
                <a:latin typeface="Times New Roman" pitchFamily="18" charset="0"/>
                <a:cs typeface="Times New Roman" pitchFamily="18" charset="0"/>
              </a:rPr>
              <a:t>system</a:t>
            </a:r>
            <a:r>
              <a:rPr sz="2400" spc="-5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>
                <a:latin typeface="Times New Roman" pitchFamily="18" charset="0"/>
                <a:cs typeface="Times New Roman" pitchFamily="18" charset="0"/>
              </a:rPr>
              <a:t>leads to</a:t>
            </a:r>
          </a:p>
          <a:p>
            <a:pPr marL="303530" marR="367665" indent="-291465">
              <a:lnSpc>
                <a:spcPts val="2910"/>
              </a:lnSpc>
              <a:spcBef>
                <a:spcPts val="555"/>
              </a:spcBef>
              <a:buFont typeface="Arial"/>
              <a:buChar char="•"/>
              <a:tabLst>
                <a:tab pos="303530" algn="l"/>
                <a:tab pos="304165" algn="l"/>
              </a:tabLst>
            </a:pPr>
            <a:r>
              <a:rPr sz="2400" b="1">
                <a:uFill>
                  <a:solidFill>
                    <a:srgbClr val="000000"/>
                  </a:solidFill>
                </a:uFill>
                <a:latin typeface="Times New Roman" pitchFamily="18" charset="0"/>
                <a:cs typeface="Times New Roman" pitchFamily="18" charset="0"/>
              </a:rPr>
              <a:t>increase</a:t>
            </a:r>
            <a:r>
              <a:rPr sz="2400" b="1" spc="10">
                <a:uFill>
                  <a:solidFill>
                    <a:srgbClr val="000000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>
                <a:uFill>
                  <a:solidFill>
                    <a:srgbClr val="000000"/>
                  </a:solidFill>
                </a:uFill>
                <a:latin typeface="Times New Roman" pitchFamily="18" charset="0"/>
                <a:cs typeface="Times New Roman" pitchFamily="18" charset="0"/>
              </a:rPr>
              <a:t>heart</a:t>
            </a:r>
            <a:r>
              <a:rPr sz="2400" b="1" spc="15">
                <a:uFill>
                  <a:solidFill>
                    <a:srgbClr val="000000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>
                <a:uFill>
                  <a:solidFill>
                    <a:srgbClr val="000000"/>
                  </a:solidFill>
                </a:uFill>
                <a:latin typeface="Times New Roman" pitchFamily="18" charset="0"/>
                <a:cs typeface="Times New Roman" pitchFamily="18" charset="0"/>
              </a:rPr>
              <a:t>rate</a:t>
            </a:r>
            <a:r>
              <a:rPr sz="2400" b="1" spc="15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>
                <a:latin typeface="Times New Roman" pitchFamily="18" charset="0"/>
                <a:cs typeface="Times New Roman" pitchFamily="18" charset="0"/>
              </a:rPr>
              <a:t>(tachycardia),</a:t>
            </a:r>
            <a:r>
              <a:rPr sz="2400" b="1" spc="15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>
                <a:uFill>
                  <a:solidFill>
                    <a:srgbClr val="000000"/>
                  </a:solidFill>
                </a:uFill>
                <a:latin typeface="Times New Roman" pitchFamily="18" charset="0"/>
                <a:cs typeface="Times New Roman" pitchFamily="18" charset="0"/>
              </a:rPr>
              <a:t>increase</a:t>
            </a:r>
            <a:r>
              <a:rPr sz="2400" b="1" spc="15">
                <a:uFill>
                  <a:solidFill>
                    <a:srgbClr val="000000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>
                <a:uFill>
                  <a:solidFill>
                    <a:srgbClr val="000000"/>
                  </a:solidFill>
                </a:uFill>
                <a:latin typeface="Times New Roman" pitchFamily="18" charset="0"/>
                <a:cs typeface="Times New Roman" pitchFamily="18" charset="0"/>
              </a:rPr>
              <a:t>force</a:t>
            </a:r>
            <a:r>
              <a:rPr sz="2400" b="1" spc="15">
                <a:uFill>
                  <a:solidFill>
                    <a:srgbClr val="000000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>
                <a:uFill>
                  <a:solidFill>
                    <a:srgbClr val="000000"/>
                  </a:solidFill>
                </a:uFill>
                <a:latin typeface="Times New Roman" pitchFamily="18" charset="0"/>
                <a:cs typeface="Times New Roman" pitchFamily="18" charset="0"/>
              </a:rPr>
              <a:t>of </a:t>
            </a:r>
            <a:r>
              <a:rPr sz="2400" b="1" spc="-595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>
                <a:uFill>
                  <a:solidFill>
                    <a:srgbClr val="000000"/>
                  </a:solidFill>
                </a:uFill>
                <a:latin typeface="Times New Roman" pitchFamily="18" charset="0"/>
                <a:cs typeface="Times New Roman" pitchFamily="18" charset="0"/>
              </a:rPr>
              <a:t>contraction</a:t>
            </a:r>
            <a:r>
              <a:rPr sz="2400" b="1">
                <a:latin typeface="Times New Roman" pitchFamily="18" charset="0"/>
                <a:cs typeface="Times New Roman" pitchFamily="18" charset="0"/>
              </a:rPr>
              <a:t>,</a:t>
            </a:r>
            <a:r>
              <a:rPr sz="2400" b="1" spc="3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10">
                <a:latin typeface="Times New Roman" pitchFamily="18" charset="0"/>
                <a:cs typeface="Times New Roman" pitchFamily="18" charset="0"/>
              </a:rPr>
              <a:t>and</a:t>
            </a:r>
            <a:r>
              <a:rPr sz="2400" spc="5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>
                <a:uFill>
                  <a:solidFill>
                    <a:srgbClr val="000000"/>
                  </a:solidFill>
                </a:uFill>
                <a:latin typeface="Times New Roman" pitchFamily="18" charset="0"/>
                <a:cs typeface="Times New Roman" pitchFamily="18" charset="0"/>
              </a:rPr>
              <a:t>dilation </a:t>
            </a:r>
            <a:r>
              <a:rPr sz="2400" b="1" spc="5">
                <a:uFill>
                  <a:solidFill>
                    <a:srgbClr val="000000"/>
                  </a:solidFill>
                </a:uFill>
                <a:latin typeface="Times New Roman" pitchFamily="18" charset="0"/>
                <a:cs typeface="Times New Roman" pitchFamily="18" charset="0"/>
              </a:rPr>
              <a:t>of </a:t>
            </a:r>
            <a:r>
              <a:rPr sz="2400" b="1">
                <a:uFill>
                  <a:solidFill>
                    <a:srgbClr val="000000"/>
                  </a:solidFill>
                </a:uFill>
                <a:latin typeface="Times New Roman" pitchFamily="18" charset="0"/>
                <a:cs typeface="Times New Roman" pitchFamily="18" charset="0"/>
              </a:rPr>
              <a:t>coronary arteries.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303530" marR="455930" indent="-291465">
              <a:lnSpc>
                <a:spcPts val="2910"/>
              </a:lnSpc>
              <a:spcBef>
                <a:spcPts val="555"/>
              </a:spcBef>
              <a:buFont typeface="Arial"/>
              <a:buChar char="•"/>
              <a:tabLst>
                <a:tab pos="303530" algn="l"/>
                <a:tab pos="304165" algn="l"/>
              </a:tabLst>
            </a:pPr>
            <a:r>
              <a:rPr sz="2400" b="1">
                <a:latin typeface="Times New Roman" pitchFamily="18" charset="0"/>
                <a:cs typeface="Times New Roman" pitchFamily="18" charset="0"/>
              </a:rPr>
              <a:t>Parasympathetic:</a:t>
            </a:r>
            <a:r>
              <a:rPr sz="2400" b="1" spc="25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>
                <a:latin typeface="Times New Roman" pitchFamily="18" charset="0"/>
                <a:cs typeface="Times New Roman" pitchFamily="18" charset="0"/>
              </a:rPr>
              <a:t>branches</a:t>
            </a:r>
            <a:r>
              <a:rPr sz="2400" spc="5">
                <a:latin typeface="Times New Roman" pitchFamily="18" charset="0"/>
                <a:cs typeface="Times New Roman" pitchFamily="18" charset="0"/>
              </a:rPr>
              <a:t> of vagus</a:t>
            </a:r>
            <a:r>
              <a:rPr sz="2400" spc="1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5">
                <a:latin typeface="Times New Roman" pitchFamily="18" charset="0"/>
                <a:cs typeface="Times New Roman" pitchFamily="18" charset="0"/>
              </a:rPr>
              <a:t>nerve </a:t>
            </a:r>
            <a:r>
              <a:rPr sz="2400">
                <a:latin typeface="Times New Roman" pitchFamily="18" charset="0"/>
                <a:cs typeface="Times New Roman" pitchFamily="18" charset="0"/>
              </a:rPr>
              <a:t>(cranial </a:t>
            </a:r>
            <a:r>
              <a:rPr sz="2400" spc="-595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5">
                <a:latin typeface="Times New Roman" pitchFamily="18" charset="0"/>
                <a:cs typeface="Times New Roman" pitchFamily="18" charset="0"/>
              </a:rPr>
              <a:t>nerve</a:t>
            </a:r>
            <a:r>
              <a:rPr sz="2400" spc="-5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>
                <a:latin typeface="Times New Roman" pitchFamily="18" charset="0"/>
                <a:cs typeface="Times New Roman" pitchFamily="18" charset="0"/>
              </a:rPr>
              <a:t>X)</a:t>
            </a:r>
          </a:p>
          <a:p>
            <a:pPr marL="303530" marR="159385" indent="-291465">
              <a:lnSpc>
                <a:spcPts val="2910"/>
              </a:lnSpc>
              <a:spcBef>
                <a:spcPts val="555"/>
              </a:spcBef>
              <a:buFont typeface="Arial MT"/>
              <a:buChar char="•"/>
              <a:tabLst>
                <a:tab pos="303530" algn="l"/>
                <a:tab pos="304165" algn="l"/>
              </a:tabLst>
            </a:pPr>
            <a:r>
              <a:rPr sz="2400">
                <a:latin typeface="Times New Roman" pitchFamily="18" charset="0"/>
                <a:cs typeface="Times New Roman" pitchFamily="18" charset="0"/>
              </a:rPr>
              <a:t>Stimulation</a:t>
            </a:r>
            <a:r>
              <a:rPr sz="2400" spc="1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5">
                <a:latin typeface="Times New Roman" pitchFamily="18" charset="0"/>
                <a:cs typeface="Times New Roman" pitchFamily="18" charset="0"/>
              </a:rPr>
              <a:t>of</a:t>
            </a:r>
            <a:r>
              <a:rPr sz="2400" spc="1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>
                <a:latin typeface="Times New Roman" pitchFamily="18" charset="0"/>
                <a:cs typeface="Times New Roman" pitchFamily="18" charset="0"/>
              </a:rPr>
              <a:t>the</a:t>
            </a:r>
            <a:r>
              <a:rPr sz="2400" spc="1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>
                <a:latin typeface="Times New Roman" pitchFamily="18" charset="0"/>
                <a:cs typeface="Times New Roman" pitchFamily="18" charset="0"/>
              </a:rPr>
              <a:t>heart</a:t>
            </a:r>
            <a:r>
              <a:rPr sz="2400" spc="1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5">
                <a:latin typeface="Times New Roman" pitchFamily="18" charset="0"/>
                <a:cs typeface="Times New Roman" pitchFamily="18" charset="0"/>
              </a:rPr>
              <a:t>by</a:t>
            </a:r>
            <a:r>
              <a:rPr sz="2400" spc="15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>
                <a:latin typeface="Times New Roman" pitchFamily="18" charset="0"/>
                <a:cs typeface="Times New Roman" pitchFamily="18" charset="0"/>
              </a:rPr>
              <a:t>parasympathetic</a:t>
            </a:r>
            <a:r>
              <a:rPr sz="2400" spc="1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>
                <a:latin typeface="Times New Roman" pitchFamily="18" charset="0"/>
                <a:cs typeface="Times New Roman" pitchFamily="18" charset="0"/>
              </a:rPr>
              <a:t>nervous </a:t>
            </a:r>
            <a:r>
              <a:rPr sz="2400" spc="-595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5">
                <a:latin typeface="Times New Roman" pitchFamily="18" charset="0"/>
                <a:cs typeface="Times New Roman" pitchFamily="18" charset="0"/>
              </a:rPr>
              <a:t>system</a:t>
            </a:r>
            <a:r>
              <a:rPr sz="2400" spc="-5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>
                <a:latin typeface="Times New Roman" pitchFamily="18" charset="0"/>
                <a:cs typeface="Times New Roman" pitchFamily="18" charset="0"/>
              </a:rPr>
              <a:t>leads </a:t>
            </a:r>
            <a:r>
              <a:rPr sz="2400" spc="-5">
                <a:latin typeface="Times New Roman" pitchFamily="18" charset="0"/>
                <a:cs typeface="Times New Roman" pitchFamily="18" charset="0"/>
              </a:rPr>
              <a:t>to: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303530" marR="215265" indent="-291465">
              <a:lnSpc>
                <a:spcPct val="90000"/>
              </a:lnSpc>
              <a:spcBef>
                <a:spcPts val="509"/>
              </a:spcBef>
              <a:buFont typeface="Arial"/>
              <a:buChar char="•"/>
              <a:tabLst>
                <a:tab pos="303530" algn="l"/>
                <a:tab pos="304165" algn="l"/>
              </a:tabLst>
            </a:pPr>
            <a:r>
              <a:rPr sz="2400" b="1" spc="5">
                <a:uFill>
                  <a:solidFill>
                    <a:srgbClr val="000000"/>
                  </a:solidFill>
                </a:uFill>
                <a:latin typeface="Times New Roman" pitchFamily="18" charset="0"/>
                <a:cs typeface="Times New Roman" pitchFamily="18" charset="0"/>
              </a:rPr>
              <a:t>Slowing</a:t>
            </a:r>
            <a:r>
              <a:rPr sz="2400" b="1">
                <a:uFill>
                  <a:solidFill>
                    <a:srgbClr val="000000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5">
                <a:uFill>
                  <a:solidFill>
                    <a:srgbClr val="000000"/>
                  </a:solidFill>
                </a:uFill>
                <a:latin typeface="Times New Roman" pitchFamily="18" charset="0"/>
                <a:cs typeface="Times New Roman" pitchFamily="18" charset="0"/>
              </a:rPr>
              <a:t>of the </a:t>
            </a:r>
            <a:r>
              <a:rPr sz="2400" b="1">
                <a:uFill>
                  <a:solidFill>
                    <a:srgbClr val="000000"/>
                  </a:solidFill>
                </a:uFill>
                <a:latin typeface="Times New Roman" pitchFamily="18" charset="0"/>
                <a:cs typeface="Times New Roman" pitchFamily="18" charset="0"/>
              </a:rPr>
              <a:t>heart</a:t>
            </a:r>
            <a:r>
              <a:rPr sz="2400" b="1" spc="5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>
                <a:latin typeface="Times New Roman" pitchFamily="18" charset="0"/>
                <a:cs typeface="Times New Roman" pitchFamily="18" charset="0"/>
              </a:rPr>
              <a:t>(bradycardia),</a:t>
            </a:r>
            <a:r>
              <a:rPr sz="2400" b="1" spc="5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>
                <a:uFill>
                  <a:solidFill>
                    <a:srgbClr val="000000"/>
                  </a:solidFill>
                </a:uFill>
                <a:latin typeface="Times New Roman" pitchFamily="18" charset="0"/>
                <a:cs typeface="Times New Roman" pitchFamily="18" charset="0"/>
              </a:rPr>
              <a:t>reduction</a:t>
            </a:r>
            <a:r>
              <a:rPr sz="2400" b="1" spc="5">
                <a:uFill>
                  <a:solidFill>
                    <a:srgbClr val="000000"/>
                  </a:solidFill>
                </a:u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sz="2400" b="1">
                <a:uFill>
                  <a:solidFill>
                    <a:srgbClr val="000000"/>
                  </a:solidFill>
                </a:u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2400" b="1" spc="-595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>
                <a:uFill>
                  <a:solidFill>
                    <a:srgbClr val="000000"/>
                  </a:solidFill>
                </a:uFill>
                <a:latin typeface="Times New Roman" pitchFamily="18" charset="0"/>
                <a:cs typeface="Times New Roman" pitchFamily="18" charset="0"/>
              </a:rPr>
              <a:t>force</a:t>
            </a:r>
            <a:r>
              <a:rPr sz="2400" b="1" spc="5">
                <a:uFill>
                  <a:solidFill>
                    <a:srgbClr val="000000"/>
                  </a:solidFill>
                </a:u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sz="2400" b="1">
                <a:uFill>
                  <a:solidFill>
                    <a:srgbClr val="000000"/>
                  </a:solidFill>
                </a:uFill>
                <a:latin typeface="Times New Roman" pitchFamily="18" charset="0"/>
                <a:cs typeface="Times New Roman" pitchFamily="18" charset="0"/>
              </a:rPr>
              <a:t>contraction</a:t>
            </a:r>
            <a:r>
              <a:rPr sz="2400" b="1">
                <a:latin typeface="Times New Roman" pitchFamily="18" charset="0"/>
                <a:cs typeface="Times New Roman" pitchFamily="18" charset="0"/>
              </a:rPr>
              <a:t>,</a:t>
            </a:r>
            <a:r>
              <a:rPr sz="2400" b="1" spc="5">
                <a:latin typeface="Times New Roman" pitchFamily="18" charset="0"/>
                <a:cs typeface="Times New Roman" pitchFamily="18" charset="0"/>
              </a:rPr>
              <a:t> and </a:t>
            </a:r>
            <a:r>
              <a:rPr sz="2400" b="1">
                <a:uFill>
                  <a:solidFill>
                    <a:srgbClr val="000000"/>
                  </a:solidFill>
                </a:uFill>
                <a:latin typeface="Times New Roman" pitchFamily="18" charset="0"/>
                <a:cs typeface="Times New Roman" pitchFamily="18" charset="0"/>
              </a:rPr>
              <a:t>constriction</a:t>
            </a:r>
            <a:r>
              <a:rPr sz="2400" b="1" spc="5">
                <a:uFill>
                  <a:solidFill>
                    <a:srgbClr val="000000"/>
                  </a:solidFill>
                </a:u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sz="2400" b="1">
                <a:uFill>
                  <a:solidFill>
                    <a:srgbClr val="000000"/>
                  </a:solidFill>
                </a:uFill>
                <a:latin typeface="Times New Roman" pitchFamily="18" charset="0"/>
                <a:cs typeface="Times New Roman" pitchFamily="18" charset="0"/>
              </a:rPr>
              <a:t>coronary </a:t>
            </a:r>
            <a:r>
              <a:rPr sz="2400" b="1" spc="5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>
                <a:uFill>
                  <a:solidFill>
                    <a:srgbClr val="000000"/>
                  </a:solidFill>
                </a:uFill>
                <a:latin typeface="Times New Roman" pitchFamily="18" charset="0"/>
                <a:cs typeface="Times New Roman" pitchFamily="18" charset="0"/>
              </a:rPr>
              <a:t>arteries</a:t>
            </a:r>
            <a:r>
              <a:rPr sz="2400" b="1">
                <a:latin typeface="Times New Roman" pitchFamily="18" charset="0"/>
                <a:cs typeface="Times New Roman" pitchFamily="18" charset="0"/>
              </a:rPr>
              <a:t>.</a:t>
            </a:r>
            <a:endParaRPr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46FEE5AA-508A-2434-5173-ADFCFC2DFF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1D9E2117-BF7E-346A-6EF7-86647FCF4DC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200400" y="381000"/>
            <a:ext cx="2080895" cy="44499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>
                <a:latin typeface="Times New Roman" pitchFamily="18" charset="0"/>
                <a:cs typeface="Times New Roman" pitchFamily="18" charset="0"/>
              </a:rPr>
              <a:t>The</a:t>
            </a:r>
            <a:r>
              <a:rPr sz="2800" spc="-65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>
                <a:latin typeface="Times New Roman" pitchFamily="18" charset="0"/>
                <a:cs typeface="Times New Roman" pitchFamily="18" charset="0"/>
              </a:rPr>
              <a:t>Heart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C85C1F61-CE1E-A3B9-8B51-79B2D861B45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64083" y="1143000"/>
            <a:ext cx="8015834" cy="4223592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403860" marR="5080" indent="-281940">
              <a:lnSpc>
                <a:spcPts val="3829"/>
              </a:lnSpc>
              <a:spcBef>
                <a:spcPts val="235"/>
              </a:spcBef>
              <a:buFont typeface="Arial"/>
              <a:buChar char="•"/>
              <a:tabLst>
                <a:tab pos="403860" algn="l"/>
              </a:tabLst>
            </a:pPr>
            <a:r>
              <a:rPr sz="2400" b="0" spc="-5" dirty="0">
                <a:latin typeface="Times New Roman" pitchFamily="18" charset="0"/>
                <a:cs typeface="Times New Roman" pitchFamily="18" charset="0"/>
              </a:rPr>
              <a:t>The</a:t>
            </a:r>
            <a:r>
              <a:rPr sz="2400" b="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0" spc="-5" dirty="0">
                <a:latin typeface="Times New Roman" pitchFamily="18" charset="0"/>
                <a:cs typeface="Times New Roman" pitchFamily="18" charset="0"/>
              </a:rPr>
              <a:t>heart</a:t>
            </a:r>
            <a:r>
              <a:rPr sz="2400" b="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0" spc="-5" dirty="0">
                <a:latin typeface="Times New Roman" pitchFamily="18" charset="0"/>
                <a:cs typeface="Times New Roman" pitchFamily="18" charset="0"/>
              </a:rPr>
              <a:t>is</a:t>
            </a:r>
            <a:r>
              <a:rPr sz="2400" b="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sz="2400" b="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0" spc="-5" dirty="0">
                <a:latin typeface="Times New Roman" pitchFamily="18" charset="0"/>
                <a:cs typeface="Times New Roman" pitchFamily="18" charset="0"/>
              </a:rPr>
              <a:t>cone-shaped,</a:t>
            </a:r>
            <a:r>
              <a:rPr sz="2400" b="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0" spc="-5" dirty="0">
                <a:latin typeface="Times New Roman" pitchFamily="18" charset="0"/>
                <a:cs typeface="Times New Roman" pitchFamily="18" charset="0"/>
              </a:rPr>
              <a:t>hollow,</a:t>
            </a:r>
            <a:r>
              <a:rPr sz="2400" b="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0" spc="-5" dirty="0">
                <a:latin typeface="Times New Roman" pitchFamily="18" charset="0"/>
                <a:cs typeface="Times New Roman" pitchFamily="18" charset="0"/>
              </a:rPr>
              <a:t>muscular </a:t>
            </a:r>
            <a:r>
              <a:rPr sz="2400" b="0" spc="-7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0" spc="-5" dirty="0">
                <a:latin typeface="Times New Roman" pitchFamily="18" charset="0"/>
                <a:cs typeface="Times New Roman" pitchFamily="18" charset="0"/>
              </a:rPr>
              <a:t>pump.</a:t>
            </a:r>
          </a:p>
          <a:p>
            <a:pPr marL="109220">
              <a:lnSpc>
                <a:spcPct val="100000"/>
              </a:lnSpc>
              <a:spcBef>
                <a:spcPts val="55"/>
              </a:spcBef>
            </a:pPr>
            <a:endParaRPr sz="2400" b="0" dirty="0">
              <a:latin typeface="Times New Roman" pitchFamily="18" charset="0"/>
              <a:cs typeface="Times New Roman" pitchFamily="18" charset="0"/>
            </a:endParaRPr>
          </a:p>
          <a:p>
            <a:pPr marL="403860" marR="288925" indent="-281940">
              <a:lnSpc>
                <a:spcPct val="99900"/>
              </a:lnSpc>
              <a:buFont typeface="Arial"/>
              <a:buChar char="•"/>
              <a:tabLst>
                <a:tab pos="403860" algn="l"/>
              </a:tabLst>
            </a:pPr>
            <a:r>
              <a:rPr sz="2400" spc="-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Size:</a:t>
            </a:r>
            <a:r>
              <a:rPr sz="2400" spc="-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0" spc="-5" dirty="0">
                <a:latin typeface="Times New Roman" pitchFamily="18" charset="0"/>
                <a:cs typeface="Times New Roman" pitchFamily="18" charset="0"/>
              </a:rPr>
              <a:t>the</a:t>
            </a:r>
            <a:r>
              <a:rPr sz="2400" b="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0" spc="-5" dirty="0">
                <a:latin typeface="Times New Roman" pitchFamily="18" charset="0"/>
                <a:cs typeface="Times New Roman" pitchFamily="18" charset="0"/>
              </a:rPr>
              <a:t>adult</a:t>
            </a:r>
            <a:r>
              <a:rPr sz="2400" b="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0" spc="-5" dirty="0">
                <a:latin typeface="Times New Roman" pitchFamily="18" charset="0"/>
                <a:cs typeface="Times New Roman" pitchFamily="18" charset="0"/>
              </a:rPr>
              <a:t>heart</a:t>
            </a:r>
            <a:r>
              <a:rPr sz="2400" b="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0" spc="-5" dirty="0">
                <a:latin typeface="Times New Roman" pitchFamily="18" charset="0"/>
                <a:cs typeface="Times New Roman" pitchFamily="18" charset="0"/>
              </a:rPr>
              <a:t>has</a:t>
            </a:r>
            <a:r>
              <a:rPr sz="2400" b="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sz="2400" b="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0" spc="-5" dirty="0">
                <a:latin typeface="Times New Roman" pitchFamily="18" charset="0"/>
                <a:cs typeface="Times New Roman" pitchFamily="18" charset="0"/>
              </a:rPr>
              <a:t>mass</a:t>
            </a:r>
            <a:r>
              <a:rPr sz="2400" b="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0" spc="-5" dirty="0">
                <a:latin typeface="Times New Roman" pitchFamily="18" charset="0"/>
                <a:cs typeface="Times New Roman" pitchFamily="18" charset="0"/>
              </a:rPr>
              <a:t>of</a:t>
            </a:r>
            <a:r>
              <a:rPr sz="2400" b="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0" spc="-5" dirty="0">
                <a:latin typeface="Times New Roman" pitchFamily="18" charset="0"/>
                <a:cs typeface="Times New Roman" pitchFamily="18" charset="0"/>
              </a:rPr>
              <a:t>between </a:t>
            </a:r>
            <a:r>
              <a:rPr sz="2400" b="0" spc="-7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0" spc="-10" dirty="0">
                <a:latin typeface="Times New Roman" pitchFamily="18" charset="0"/>
                <a:cs typeface="Times New Roman" pitchFamily="18" charset="0"/>
              </a:rPr>
              <a:t>250- 350 </a:t>
            </a:r>
            <a:r>
              <a:rPr sz="2400" b="0" spc="-5" dirty="0">
                <a:latin typeface="Times New Roman" pitchFamily="18" charset="0"/>
                <a:cs typeface="Times New Roman" pitchFamily="18" charset="0"/>
              </a:rPr>
              <a:t>gram and is about the </a:t>
            </a:r>
            <a:r>
              <a:rPr sz="2400" b="0" spc="-10" dirty="0">
                <a:latin typeface="Times New Roman" pitchFamily="18" charset="0"/>
                <a:cs typeface="Times New Roman" pitchFamily="18" charset="0"/>
              </a:rPr>
              <a:t>size </a:t>
            </a:r>
            <a:r>
              <a:rPr sz="2400" b="0" spc="-5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sz="2400" b="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sz="2400" b="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0" spc="-5" dirty="0">
                <a:latin typeface="Times New Roman" pitchFamily="18" charset="0"/>
                <a:cs typeface="Times New Roman" pitchFamily="18" charset="0"/>
              </a:rPr>
              <a:t>clenched fist, around 14 cm long and </a:t>
            </a:r>
            <a:r>
              <a:rPr sz="2400" b="0" dirty="0">
                <a:latin typeface="Times New Roman" pitchFamily="18" charset="0"/>
                <a:cs typeface="Times New Roman" pitchFamily="18" charset="0"/>
              </a:rPr>
              <a:t>9 </a:t>
            </a:r>
            <a:r>
              <a:rPr sz="2400" b="0" spc="-5" dirty="0">
                <a:latin typeface="Times New Roman" pitchFamily="18" charset="0"/>
                <a:cs typeface="Times New Roman" pitchFamily="18" charset="0"/>
              </a:rPr>
              <a:t>cm </a:t>
            </a:r>
            <a:r>
              <a:rPr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0" spc="-5" dirty="0">
                <a:latin typeface="Times New Roman" pitchFamily="18" charset="0"/>
                <a:cs typeface="Times New Roman" pitchFamily="18" charset="0"/>
              </a:rPr>
              <a:t>wide.</a:t>
            </a:r>
            <a:endParaRPr lang="en-US" sz="2400" b="0" spc="-5" dirty="0">
              <a:latin typeface="Times New Roman" pitchFamily="18" charset="0"/>
              <a:cs typeface="Times New Roman" pitchFamily="18" charset="0"/>
            </a:endParaRPr>
          </a:p>
          <a:p>
            <a:pPr marL="403860" marR="288925" indent="-281940">
              <a:lnSpc>
                <a:spcPct val="99900"/>
              </a:lnSpc>
              <a:buFont typeface="Arial"/>
              <a:buChar char="•"/>
              <a:tabLst>
                <a:tab pos="403860" algn="l"/>
              </a:tabLst>
            </a:pPr>
            <a:endParaRPr lang="en-US" sz="2400" b="0" spc="-5" dirty="0">
              <a:latin typeface="Times New Roman" pitchFamily="18" charset="0"/>
              <a:cs typeface="Times New Roman" pitchFamily="18" charset="0"/>
            </a:endParaRPr>
          </a:p>
          <a:p>
            <a:pPr marL="403860" marR="288925" indent="-281940">
              <a:lnSpc>
                <a:spcPct val="99900"/>
              </a:lnSpc>
              <a:buFont typeface="Arial"/>
              <a:buChar char="•"/>
              <a:tabLst>
                <a:tab pos="403860" algn="l"/>
              </a:tabLst>
            </a:pPr>
            <a:r>
              <a:rPr lang="en-US" sz="2400" spc="-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Location:</a:t>
            </a:r>
            <a:endParaRPr lang="en-US" sz="2400" b="0" spc="-5" dirty="0">
              <a:latin typeface="Times New Roman" pitchFamily="18" charset="0"/>
              <a:cs typeface="Times New Roman" pitchFamily="18" charset="0"/>
            </a:endParaRPr>
          </a:p>
          <a:p>
            <a:pPr marL="403860" marR="288925" indent="-281940">
              <a:lnSpc>
                <a:spcPct val="99900"/>
              </a:lnSpc>
              <a:buFont typeface="Arial"/>
              <a:buChar char="•"/>
              <a:tabLst>
                <a:tab pos="403860" algn="l"/>
              </a:tabLst>
            </a:pPr>
            <a:r>
              <a:rPr lang="en-US" sz="2400" b="0" spc="-5" dirty="0">
                <a:latin typeface="Times New Roman" pitchFamily="18" charset="0"/>
                <a:cs typeface="Times New Roman" pitchFamily="18" charset="0"/>
              </a:rPr>
              <a:t>The heart is in the mediastinum of the thoracic cavity, between the lungs.</a:t>
            </a:r>
          </a:p>
          <a:p>
            <a:pPr marL="403860" marR="288925" indent="-281940">
              <a:lnSpc>
                <a:spcPct val="99900"/>
              </a:lnSpc>
              <a:buFont typeface="Arial"/>
              <a:buChar char="•"/>
              <a:tabLst>
                <a:tab pos="403860" algn="l"/>
              </a:tabLst>
            </a:pPr>
            <a:r>
              <a:rPr lang="en-US" sz="2400" b="0" spc="-5" dirty="0">
                <a:latin typeface="Times New Roman" pitchFamily="18" charset="0"/>
                <a:cs typeface="Times New Roman" pitchFamily="18" charset="0"/>
              </a:rPr>
              <a:t>Approximately two-thirds of the heart is situated to the left of the midline.</a:t>
            </a:r>
            <a:endParaRPr sz="2400" b="0" spc="-5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14910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399DFE4-CF5F-AAD8-C47A-61C987F35F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948" y="255639"/>
            <a:ext cx="8672052" cy="6184490"/>
          </a:xfrm>
        </p:spPr>
        <p:txBody>
          <a:bodyPr>
            <a:normAutofit/>
          </a:bodyPr>
          <a:lstStyle/>
          <a:p>
            <a:pPr marL="107314" marR="0" lvl="0" indent="0" algn="ctr" defTabSz="914400" rtl="1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ar-IQ" sz="2800" b="1" i="0" u="none" strike="noStrike" kern="0" cap="none" spc="0" normalizeH="0" baseline="0" noProof="0" dirty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07314" marR="0" lvl="0" indent="0" algn="ctr" defTabSz="914400" rtl="1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07314" marR="0" lvl="0" indent="0" algn="ctr" defTabSz="914400" rtl="1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07314" marR="0" lvl="0" indent="0" algn="ctr" defTabSz="914400" rtl="1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ar-IQ" sz="2800" b="1" i="0" u="none" strike="noStrike" kern="0" cap="none" spc="0" normalizeH="0" baseline="0" noProof="0" dirty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Arial"/>
              <a:ea typeface="+mn-ea"/>
              <a:cs typeface="+mj-cs"/>
            </a:endParaRPr>
          </a:p>
          <a:p>
            <a:pPr marL="107314" marR="0" lvl="0" indent="0" algn="ctr" defTabSz="914400" rtl="1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ar-IQ" sz="2800" b="1" kern="0" dirty="0">
              <a:solidFill>
                <a:srgbClr val="0F243E"/>
              </a:solidFill>
              <a:latin typeface="Arial"/>
              <a:cs typeface="+mj-cs"/>
            </a:endParaRPr>
          </a:p>
          <a:p>
            <a:pPr marL="107314" marR="0" lvl="0" indent="0" algn="ctr" defTabSz="914400" rtl="1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3600" b="1" kern="0" dirty="0">
                <a:solidFill>
                  <a:srgbClr val="FF0000"/>
                </a:solidFill>
                <a:latin typeface="Arial"/>
                <a:cs typeface="+mj-cs"/>
              </a:rPr>
              <a:t>Physiology of the Heart</a:t>
            </a:r>
            <a:endParaRPr lang="ar-IQ" sz="2800" b="1" kern="0" dirty="0">
              <a:solidFill>
                <a:srgbClr val="0F243E"/>
              </a:solidFill>
              <a:latin typeface="Arial"/>
              <a:cs typeface="+mj-cs"/>
            </a:endParaRPr>
          </a:p>
          <a:p>
            <a:pPr marL="107314" marR="0" lvl="0" indent="0" algn="ctr" defTabSz="914400" rtl="1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ar-IQ" sz="3200" b="1" kern="0" dirty="0">
              <a:solidFill>
                <a:srgbClr val="FF0000"/>
              </a:solidFill>
              <a:latin typeface="Arial"/>
              <a:cs typeface="+mj-cs"/>
            </a:endParaRPr>
          </a:p>
          <a:p>
            <a:pPr marL="107314" marR="0" lvl="0" indent="0" algn="ctr" defTabSz="914400" rtl="1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algn="l"/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460821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41388-700B-9DEF-0184-DCDEEC05F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76200"/>
            <a:ext cx="8915400" cy="64991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Conduction System </a:t>
            </a:r>
          </a:p>
          <a:p>
            <a:pPr marL="0" indent="0" algn="ctr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1- Sinoatrial (SA) Node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Located in the right atrium.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Acts as the natural pacemaker of the heart.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Generates electrical impulses that initiate each heartbeat.</a:t>
            </a:r>
          </a:p>
          <a:p>
            <a:pPr marL="0" indent="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2- Atrioventricular (AV) Node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Located at the junction between the atria and ventricles.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Receives the impulse from the SA node.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Delays the impulse briefly to allow the ventricles to fill with blood before they contract.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481221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4D3A785D-5CD0-46D1-1486-ED05EBD5332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24466" y="949241"/>
            <a:ext cx="8590934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3-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Bundle of His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Located in the septum between the ventricles.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Transmits the electrical impulse from the AV node to the ventricles.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4- Right and Left Bundle Branches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Carry the impulse down the interventricular septum.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Direct the impulse towards the apex of the heart.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5- Purkinje Fibers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Conduct the impulse rapidly to the ventricular muscle, causing it to contract.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829323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diagram of the heart&#10;&#10;Description automatically generated">
            <a:extLst>
              <a:ext uri="{FF2B5EF4-FFF2-40B4-BE49-F238E27FC236}">
                <a16:creationId xmlns:a16="http://schemas.microsoft.com/office/drawing/2014/main" id="{0E06C4DE-0C65-BF29-226A-F9DDFE0052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613" y="373626"/>
            <a:ext cx="8082116" cy="6243484"/>
          </a:xfrm>
        </p:spPr>
      </p:pic>
    </p:spTree>
    <p:extLst>
      <p:ext uri="{BB962C8B-B14F-4D97-AF65-F5344CB8AC3E}">
        <p14:creationId xmlns:p14="http://schemas.microsoft.com/office/powerpoint/2010/main" val="63026277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7A0B6-2168-869C-C94A-44E9162B8F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61488"/>
            <a:ext cx="8839200" cy="65350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cardiac properties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1-Excitability :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ability of cardiac cells to respond to stimuli (usually electrical signals).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Automaticity: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The heart’s ability to generate its own electrical impulses without external stimuli.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3-Conductivity: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ability of cardiac cells to transmit electrical impulses from one cell to another.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Contractility: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ability of cardiac muscle fibers to shorten and generate force in response to electrical stimulation.</a:t>
            </a:r>
          </a:p>
          <a:p>
            <a:pPr marL="0" indent="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143444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69409" y="480726"/>
            <a:ext cx="5933270" cy="68993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b="1" spc="-5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Cardiac</a:t>
            </a:r>
            <a:r>
              <a:rPr b="1" spc="-9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spc="-5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cycle</a:t>
            </a:r>
            <a:endParaRPr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4800" y="1447800"/>
            <a:ext cx="8686800" cy="33914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4640" marR="7620" indent="-281940">
              <a:lnSpc>
                <a:spcPct val="140600"/>
              </a:lnSpc>
              <a:spcBef>
                <a:spcPts val="100"/>
              </a:spcBef>
              <a:buFont typeface="Arial MT"/>
              <a:buChar char="•"/>
              <a:tabLst>
                <a:tab pos="294640" algn="l"/>
              </a:tabLst>
            </a:pPr>
            <a:r>
              <a:rPr sz="2400" spc="-5" dirty="0">
                <a:latin typeface="Times New Roman" pitchFamily="18" charset="0"/>
                <a:cs typeface="Times New Roman" pitchFamily="18" charset="0"/>
              </a:rPr>
              <a:t>It</a:t>
            </a:r>
            <a:r>
              <a:rPr sz="2400" spc="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is</a:t>
            </a:r>
            <a:r>
              <a:rPr sz="2400" spc="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the</a:t>
            </a:r>
            <a:r>
              <a:rPr sz="2400" spc="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inclusive</a:t>
            </a:r>
            <a:r>
              <a:rPr sz="2400" spc="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period</a:t>
            </a:r>
            <a:r>
              <a:rPr sz="2400" spc="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of</a:t>
            </a:r>
            <a:r>
              <a:rPr sz="2400" spc="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time</a:t>
            </a:r>
            <a:r>
              <a:rPr sz="2400" spc="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from</a:t>
            </a:r>
            <a:r>
              <a:rPr sz="2400" spc="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the</a:t>
            </a:r>
            <a:r>
              <a:rPr sz="2400" spc="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start </a:t>
            </a:r>
            <a:r>
              <a:rPr sz="2400" spc="-7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of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one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heartbeat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to</a:t>
            </a:r>
            <a:r>
              <a:rPr sz="24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the</a:t>
            </a:r>
            <a:r>
              <a:rPr sz="24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initiation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of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 the</a:t>
            </a:r>
            <a:r>
              <a:rPr sz="24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next.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294640" marR="5080" indent="-281940">
              <a:lnSpc>
                <a:spcPct val="139600"/>
              </a:lnSpc>
              <a:spcBef>
                <a:spcPts val="680"/>
              </a:spcBef>
              <a:buFont typeface="Arial MT"/>
              <a:buChar char="•"/>
              <a:tabLst>
                <a:tab pos="294640" algn="l"/>
                <a:tab pos="869315" algn="l"/>
                <a:tab pos="1910080" algn="l"/>
                <a:tab pos="3347085" algn="l"/>
                <a:tab pos="4528185" algn="l"/>
                <a:tab pos="5680710" algn="l"/>
                <a:tab pos="6479540" algn="l"/>
              </a:tabLst>
            </a:pPr>
            <a:r>
              <a:rPr sz="2400" spc="-1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n	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eac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h	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cardia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c	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cycle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,	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ther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e	are	alternate 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contractions</a:t>
            </a:r>
            <a:r>
              <a:rPr sz="24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and</a:t>
            </a:r>
            <a:r>
              <a:rPr sz="24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relaxation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of</a:t>
            </a:r>
            <a:r>
              <a:rPr sz="24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all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 chambers.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294640" indent="-281940">
              <a:spcBef>
                <a:spcPts val="2200"/>
              </a:spcBef>
              <a:buFont typeface="Arial MT"/>
              <a:buChar char="•"/>
              <a:tabLst>
                <a:tab pos="294640" algn="l"/>
                <a:tab pos="1263015" algn="l"/>
                <a:tab pos="3392804" algn="l"/>
                <a:tab pos="3834129" algn="l"/>
                <a:tab pos="4994910" algn="l"/>
                <a:tab pos="6365240" algn="l"/>
                <a:tab pos="7177405" algn="l"/>
              </a:tabLst>
            </a:pPr>
            <a:r>
              <a:rPr sz="2400" spc="-5" dirty="0">
                <a:latin typeface="Times New Roman" pitchFamily="18" charset="0"/>
                <a:cs typeface="Times New Roman" pitchFamily="18" charset="0"/>
              </a:rPr>
              <a:t>Each	</a:t>
            </a:r>
            <a:r>
              <a:rPr sz="2400" b="1" spc="-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contraction	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is	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called	</a:t>
            </a:r>
            <a:r>
              <a:rPr sz="2400" b="1" spc="-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systole	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and	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each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294640">
              <a:spcBef>
                <a:spcPts val="1520"/>
              </a:spcBef>
            </a:pPr>
            <a:r>
              <a:rPr sz="2400" b="1" spc="-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relaxation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is</a:t>
            </a:r>
            <a:r>
              <a:rPr sz="24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called</a:t>
            </a:r>
            <a:r>
              <a:rPr sz="2400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diastole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.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 of a heart diagram&#10;&#10;Description automatically generated">
            <a:extLst>
              <a:ext uri="{FF2B5EF4-FFF2-40B4-BE49-F238E27FC236}">
                <a16:creationId xmlns:a16="http://schemas.microsoft.com/office/drawing/2014/main" id="{4EAD4BF9-BBF9-5FA5-017B-FB75EEC8FE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505479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D74E545-3BA8-FE1F-1B05-D74AD2AB10B4}"/>
              </a:ext>
            </a:extLst>
          </p:cNvPr>
          <p:cNvSpPr txBox="1"/>
          <p:nvPr/>
        </p:nvSpPr>
        <p:spPr>
          <a:xfrm>
            <a:off x="228600" y="0"/>
            <a:ext cx="8512729" cy="69850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Blood Flow Pathway</a:t>
            </a:r>
          </a:p>
          <a:p>
            <a:pPr algn="ctr">
              <a:lnSpc>
                <a:spcPct val="150000"/>
              </a:lnSpc>
            </a:pPr>
            <a:endParaRPr lang="en-US" sz="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heart pumps blood through two main circuits: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Pulmonary circulation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(right heart):</a:t>
            </a:r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Deoxygenated blood flows from the body → right atrium → right ventricle → pulmonary artery → lungs for oxygenation.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Systemic circulation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(left heart):</a:t>
            </a:r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Oxygenated blood from the lungs → left atrium → left ventricle → aorta → distributed to the body.</a:t>
            </a: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Heart Sounds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Heart sounds are produced by valve closures: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S1 (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Lub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Closure of the atrioventricular valves (tricuspid and mitral) during ventricular systole.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S2 (Dub)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Closure of the semilunar valves (pulmonary and aortic) during ventricular diastole.</a:t>
            </a:r>
          </a:p>
        </p:txBody>
      </p:sp>
    </p:spTree>
    <p:extLst>
      <p:ext uri="{BB962C8B-B14F-4D97-AF65-F5344CB8AC3E}">
        <p14:creationId xmlns:p14="http://schemas.microsoft.com/office/powerpoint/2010/main" val="3703921193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ptos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ptos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ptos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ptos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ptos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ptos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ptos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ptos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ptos" panose="02110004020202020204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ptos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ptos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ptos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ptos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ptos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ptos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ptos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ptos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ptos" panose="02110004020202020204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ptos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ptos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ptos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ptos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ptos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ptos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ptos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ptos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ptos" panose="02110004020202020204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ptos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ptos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ptos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ptos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ptos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ptos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ptos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ptos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ptos" panose="02110004020202020204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diagram of the heart&#10;&#10;Description automatically generated">
            <a:extLst>
              <a:ext uri="{FF2B5EF4-FFF2-40B4-BE49-F238E27FC236}">
                <a16:creationId xmlns:a16="http://schemas.microsoft.com/office/drawing/2014/main" id="{A1D7AA0B-564B-4BA4-36E1-9D895ECA90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951" y="457200"/>
            <a:ext cx="5364098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21133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20F227B-293A-8BDF-DE2F-3EE86EA5D662}"/>
              </a:ext>
            </a:extLst>
          </p:cNvPr>
          <p:cNvSpPr txBox="1"/>
          <p:nvPr/>
        </p:nvSpPr>
        <p:spPr>
          <a:xfrm>
            <a:off x="228600" y="76200"/>
            <a:ext cx="8839200" cy="594630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Cardiac Output</a:t>
            </a:r>
          </a:p>
          <a:p>
            <a:pPr algn="ctr">
              <a:lnSpc>
                <a:spcPct val="150000"/>
              </a:lnSpc>
            </a:pP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Cardiac Output (CO)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refers to the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volume of blood pumped by the heart per minute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It is a key indicator of the heart's efficiency and overall circulatory health.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Formula: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Cardiac Output=Heart Rate (HR)×Stroke Volume (SV)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Heart Rate (HR):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Number of heartbeats per minute.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Stroke Volume (SV):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Volume of blood pumped by one ventricle per beat (average ~70 mL/beat).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Normal Range: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At rest: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4-6 L/min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During exercise: Can increase up to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20-30 L/min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in healthy individuals.</a:t>
            </a:r>
          </a:p>
        </p:txBody>
      </p:sp>
    </p:spTree>
    <p:extLst>
      <p:ext uri="{BB962C8B-B14F-4D97-AF65-F5344CB8AC3E}">
        <p14:creationId xmlns:p14="http://schemas.microsoft.com/office/powerpoint/2010/main" val="399307157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/>
          <a:stretch>
            <a:fillRect/>
          </a:stretch>
        </p:blipFill>
        <p:spPr>
          <a:xfrm>
            <a:off x="611560" y="404664"/>
            <a:ext cx="7776864" cy="610952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red and white card with a heart and a heartbeat line&#10;&#10;Description automatically generated">
            <a:extLst>
              <a:ext uri="{FF2B5EF4-FFF2-40B4-BE49-F238E27FC236}">
                <a16:creationId xmlns:a16="http://schemas.microsoft.com/office/drawing/2014/main" id="{AFC59A96-ED57-75EB-C1C3-E26EC3F390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52" y="235068"/>
            <a:ext cx="11130115" cy="6431203"/>
          </a:xfrm>
        </p:spPr>
      </p:pic>
    </p:spTree>
    <p:extLst>
      <p:ext uri="{BB962C8B-B14F-4D97-AF65-F5344CB8AC3E}">
        <p14:creationId xmlns:p14="http://schemas.microsoft.com/office/powerpoint/2010/main" val="200968192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/>
          <a:stretch>
            <a:fillRect/>
          </a:stretch>
        </p:blipFill>
        <p:spPr>
          <a:xfrm>
            <a:off x="539551" y="476672"/>
            <a:ext cx="7992887" cy="583264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95600" y="76200"/>
            <a:ext cx="3107934" cy="44499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sz="2800" spc="-5">
                <a:latin typeface="Times New Roman" pitchFamily="18" charset="0"/>
                <a:cs typeface="Times New Roman" pitchFamily="18" charset="0"/>
              </a:rPr>
              <a:t>Pericardium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3400" y="685800"/>
            <a:ext cx="8153400" cy="5862823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4640" marR="5080" indent="-281940" algn="just">
              <a:lnSpc>
                <a:spcPct val="150000"/>
              </a:lnSpc>
              <a:spcBef>
                <a:spcPts val="235"/>
              </a:spcBef>
              <a:buFont typeface="Arial"/>
              <a:buChar char="•"/>
              <a:tabLst>
                <a:tab pos="294640" algn="l"/>
              </a:tabLst>
            </a:pPr>
            <a:r>
              <a:rPr sz="24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sz="24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sac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 called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pericardium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covers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the</a:t>
            </a:r>
            <a:r>
              <a:rPr sz="2400" spc="7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heart. The</a:t>
            </a:r>
            <a:r>
              <a:rPr sz="24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pericardium</a:t>
            </a:r>
            <a:r>
              <a:rPr sz="24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is</a:t>
            </a:r>
            <a:r>
              <a:rPr sz="24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composed</a:t>
            </a:r>
            <a:r>
              <a:rPr sz="24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of</a:t>
            </a:r>
            <a:r>
              <a:rPr sz="24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sz="24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parts: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294640" marR="6985" indent="-281940" algn="just">
              <a:lnSpc>
                <a:spcPct val="150000"/>
              </a:lnSpc>
              <a:spcBef>
                <a:spcPts val="655"/>
              </a:spcBef>
              <a:buFont typeface="Arial"/>
              <a:buChar char="•"/>
              <a:tabLst>
                <a:tab pos="294640" algn="l"/>
              </a:tabLst>
            </a:pPr>
            <a:r>
              <a:rPr sz="2400" b="1" spc="-10" dirty="0">
                <a:latin typeface="Times New Roman" pitchFamily="18" charset="0"/>
                <a:cs typeface="Times New Roman" pitchFamily="18" charset="0"/>
              </a:rPr>
              <a:t>Fibrous</a:t>
            </a:r>
            <a:r>
              <a:rPr sz="2400" b="1" spc="-5" dirty="0">
                <a:latin typeface="Times New Roman" pitchFamily="18" charset="0"/>
                <a:cs typeface="Times New Roman" pitchFamily="18" charset="0"/>
              </a:rPr>
              <a:t> pericardium:</a:t>
            </a:r>
            <a:r>
              <a:rPr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is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the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outer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part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pericardium and it composed of tough dense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connective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tissue.</a:t>
            </a:r>
            <a:endParaRPr lang="en-US" sz="2400" spc="-5" dirty="0">
              <a:latin typeface="Times New Roman" pitchFamily="18" charset="0"/>
              <a:cs typeface="Times New Roman" pitchFamily="18" charset="0"/>
            </a:endParaRPr>
          </a:p>
          <a:p>
            <a:pPr marL="294640" marR="6985" indent="-281940" algn="just">
              <a:lnSpc>
                <a:spcPct val="150000"/>
              </a:lnSpc>
              <a:spcBef>
                <a:spcPts val="655"/>
              </a:spcBef>
              <a:buFont typeface="Arial"/>
              <a:buChar char="•"/>
              <a:tabLst>
                <a:tab pos="294640" algn="l"/>
              </a:tabLst>
            </a:pPr>
            <a:r>
              <a:rPr lang="en-US" sz="2400" b="1" spc="-5" dirty="0">
                <a:latin typeface="Times New Roman" pitchFamily="18" charset="0"/>
                <a:cs typeface="Times New Roman" pitchFamily="18" charset="0"/>
              </a:rPr>
              <a:t>The serous pericardium: </a:t>
            </a:r>
            <a:r>
              <a:rPr lang="en-US" sz="2400" spc="-5" dirty="0">
                <a:latin typeface="Times New Roman" pitchFamily="18" charset="0"/>
                <a:cs typeface="Times New Roman" pitchFamily="18" charset="0"/>
              </a:rPr>
              <a:t> is the inner layer of the pericardium, consisting of:</a:t>
            </a:r>
          </a:p>
          <a:p>
            <a:pPr marL="12700" marR="6985" algn="just">
              <a:lnSpc>
                <a:spcPct val="150000"/>
              </a:lnSpc>
              <a:spcBef>
                <a:spcPts val="655"/>
              </a:spcBef>
              <a:tabLst>
                <a:tab pos="294640" algn="l"/>
              </a:tabLst>
            </a:pPr>
            <a:r>
              <a:rPr lang="en-US" sz="2400" b="1" spc="-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Pericardial cavity: </a:t>
            </a:r>
            <a:r>
              <a:rPr lang="en-US" sz="2400" spc="-5" dirty="0">
                <a:latin typeface="Times New Roman" pitchFamily="18" charset="0"/>
                <a:cs typeface="Times New Roman" pitchFamily="18" charset="0"/>
              </a:rPr>
              <a:t>A thin space between the parietal and visceral layers, containing serous fluid. This fluid lubricates the membranes and reduces friction during heartbeats.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294640" marR="6985" indent="-281940" algn="just">
              <a:lnSpc>
                <a:spcPct val="150000"/>
              </a:lnSpc>
              <a:spcBef>
                <a:spcPts val="655"/>
              </a:spcBef>
              <a:buFont typeface="Arial"/>
              <a:buChar char="•"/>
              <a:tabLst>
                <a:tab pos="294640" algn="l"/>
              </a:tabLst>
            </a:pP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/>
          <a:stretch>
            <a:fillRect/>
          </a:stretch>
        </p:blipFill>
        <p:spPr>
          <a:xfrm>
            <a:off x="323527" y="260648"/>
            <a:ext cx="8496943" cy="640871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51114" y="838200"/>
            <a:ext cx="4234180" cy="44499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-5">
                <a:latin typeface="Times New Roman" pitchFamily="18" charset="0"/>
                <a:cs typeface="Times New Roman" pitchFamily="18" charset="0"/>
              </a:rPr>
              <a:t>Heart</a:t>
            </a:r>
            <a:r>
              <a:rPr sz="2800" spc="-3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>
                <a:latin typeface="Times New Roman" pitchFamily="18" charset="0"/>
                <a:cs typeface="Times New Roman" pitchFamily="18" charset="0"/>
              </a:rPr>
              <a:t>wall</a:t>
            </a:r>
            <a:r>
              <a:rPr sz="2800" spc="-25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>
                <a:latin typeface="Times New Roman" pitchFamily="18" charset="0"/>
                <a:cs typeface="Times New Roman" pitchFamily="18" charset="0"/>
              </a:rPr>
              <a:t>Structure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54687" y="1524000"/>
            <a:ext cx="8027034" cy="4631717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1150" indent="-299085" algn="just">
              <a:lnSpc>
                <a:spcPct val="150000"/>
              </a:lnSpc>
              <a:spcBef>
                <a:spcPts val="575"/>
              </a:spcBef>
              <a:buFont typeface="Arial"/>
              <a:buChar char="•"/>
              <a:tabLst>
                <a:tab pos="311785" algn="l"/>
              </a:tabLs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he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heart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wall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 consists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 of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three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 layers: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311150" marR="5080" indent="-299085" algn="just">
              <a:lnSpc>
                <a:spcPct val="150000"/>
              </a:lnSpc>
              <a:spcBef>
                <a:spcPts val="465"/>
              </a:spcBef>
              <a:buFont typeface="Arial"/>
              <a:buChar char="•"/>
              <a:tabLst>
                <a:tab pos="311785" algn="l"/>
              </a:tabLst>
            </a:pPr>
            <a:r>
              <a:rPr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epicardium</a:t>
            </a:r>
            <a:r>
              <a:rPr sz="2400" spc="5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is the outer layer of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 heart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.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311150" marR="5080" indent="-299085" algn="just">
              <a:lnSpc>
                <a:spcPct val="150000"/>
              </a:lnSpc>
              <a:spcBef>
                <a:spcPts val="470"/>
              </a:spcBef>
              <a:buFont typeface="Arial"/>
              <a:buChar char="•"/>
              <a:tabLst>
                <a:tab pos="311785" algn="l"/>
              </a:tabLst>
            </a:pPr>
            <a:r>
              <a:rPr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sz="2400" spc="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myocardium</a:t>
            </a:r>
            <a:r>
              <a:rPr sz="2400" spc="5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sz="24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Is</a:t>
            </a:r>
            <a:r>
              <a:rPr sz="24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the</a:t>
            </a:r>
            <a:r>
              <a:rPr sz="24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middle</a:t>
            </a:r>
            <a:r>
              <a:rPr sz="24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layer</a:t>
            </a:r>
            <a:r>
              <a:rPr sz="24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of</a:t>
            </a:r>
            <a:r>
              <a:rPr sz="24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2400" spc="-50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heart</a:t>
            </a:r>
            <a:r>
              <a:rPr sz="24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wall</a:t>
            </a:r>
            <a:r>
              <a:rPr sz="24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.and,</a:t>
            </a:r>
            <a:r>
              <a:rPr sz="24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is</a:t>
            </a:r>
            <a:r>
              <a:rPr sz="24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composed</a:t>
            </a:r>
            <a:r>
              <a:rPr sz="24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of</a:t>
            </a:r>
            <a:r>
              <a:rPr sz="24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cardiac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 muscle</a:t>
            </a:r>
            <a:r>
              <a:rPr sz="24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tissue.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sz="24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myocardium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is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the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 thickest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of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the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three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heart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wall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layers.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311150" marR="7620" indent="-299085" algn="just">
              <a:lnSpc>
                <a:spcPct val="150000"/>
              </a:lnSpc>
              <a:spcBef>
                <a:spcPts val="465"/>
              </a:spcBef>
              <a:buFont typeface="Arial"/>
              <a:buChar char="•"/>
              <a:tabLst>
                <a:tab pos="311785" algn="l"/>
              </a:tabLst>
            </a:pPr>
            <a:r>
              <a:rPr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endocardi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um</a:t>
            </a:r>
            <a:r>
              <a:rPr sz="2400" spc="-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is the inner layer of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 heart</a:t>
            </a:r>
            <a:r>
              <a:rPr sz="2400" spc="4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wall</a:t>
            </a:r>
            <a:r>
              <a:rPr sz="2400" spc="4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The endocardium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also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 covers the surface of valves and continues as the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endothelium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 of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blood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 vessels.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62216" y="980728"/>
            <a:ext cx="8630285" cy="5257165"/>
            <a:chOff x="262216" y="980728"/>
            <a:chExt cx="8630285" cy="5257165"/>
          </a:xfrm>
        </p:grpSpPr>
        <p:pic>
          <p:nvPicPr>
            <p:cNvPr id="3" name="object 3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262216" y="980728"/>
              <a:ext cx="4752528" cy="525658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5004048" y="1340768"/>
              <a:ext cx="3888431" cy="4536503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16609" y="305213"/>
            <a:ext cx="46323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>
                <a:solidFill>
                  <a:srgbClr val="000000"/>
                </a:solidFill>
              </a:rPr>
              <a:t>Pericardium</a:t>
            </a:r>
            <a:r>
              <a:rPr sz="2400" spc="-25">
                <a:solidFill>
                  <a:srgbClr val="000000"/>
                </a:solidFill>
              </a:rPr>
              <a:t> </a:t>
            </a:r>
            <a:r>
              <a:rPr sz="2400">
                <a:solidFill>
                  <a:srgbClr val="000000"/>
                </a:solidFill>
              </a:rPr>
              <a:t>&amp;</a:t>
            </a:r>
            <a:r>
              <a:rPr sz="2400" spc="-25">
                <a:solidFill>
                  <a:srgbClr val="000000"/>
                </a:solidFill>
              </a:rPr>
              <a:t> </a:t>
            </a:r>
            <a:r>
              <a:rPr sz="2400" spc="-5">
                <a:solidFill>
                  <a:srgbClr val="000000"/>
                </a:solidFill>
              </a:rPr>
              <a:t>cardiac</a:t>
            </a:r>
            <a:r>
              <a:rPr sz="2400" spc="-25">
                <a:solidFill>
                  <a:srgbClr val="000000"/>
                </a:solidFill>
              </a:rPr>
              <a:t> </a:t>
            </a:r>
            <a:r>
              <a:rPr sz="2400" spc="-5">
                <a:solidFill>
                  <a:srgbClr val="000000"/>
                </a:solidFill>
              </a:rPr>
              <a:t>wall</a:t>
            </a:r>
            <a:r>
              <a:rPr sz="2400" spc="-25">
                <a:solidFill>
                  <a:srgbClr val="000000"/>
                </a:solidFill>
              </a:rPr>
              <a:t> </a:t>
            </a:r>
            <a:r>
              <a:rPr sz="2400" spc="-5">
                <a:solidFill>
                  <a:srgbClr val="000000"/>
                </a:solidFill>
              </a:rPr>
              <a:t>structure</a:t>
            </a:r>
            <a:endParaRPr sz="240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91565" y="71809"/>
            <a:ext cx="4753610" cy="44499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>
                <a:latin typeface="Times New Roman" pitchFamily="18" charset="0"/>
                <a:cs typeface="Times New Roman" pitchFamily="18" charset="0"/>
              </a:rPr>
              <a:t>Chambers</a:t>
            </a:r>
            <a:r>
              <a:rPr sz="2800" spc="-25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>
                <a:latin typeface="Times New Roman" pitchFamily="18" charset="0"/>
                <a:cs typeface="Times New Roman" pitchFamily="18" charset="0"/>
              </a:rPr>
              <a:t>of</a:t>
            </a:r>
            <a:r>
              <a:rPr sz="2800" spc="-25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>
                <a:latin typeface="Times New Roman" pitchFamily="18" charset="0"/>
                <a:cs typeface="Times New Roman" pitchFamily="18" charset="0"/>
              </a:rPr>
              <a:t>the</a:t>
            </a:r>
            <a:r>
              <a:rPr sz="2800" spc="-2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>
                <a:latin typeface="Times New Roman" pitchFamily="18" charset="0"/>
                <a:cs typeface="Times New Roman" pitchFamily="18" charset="0"/>
              </a:rPr>
              <a:t>Heart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2949" y="703059"/>
            <a:ext cx="8425815" cy="5400837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The heart has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four chambers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that play specific roles in circulating blood throughout the body. These chambers are divided into two atria and two ventricles:</a:t>
            </a:r>
          </a:p>
          <a:p>
            <a:pPr>
              <a:buFont typeface="+mj-lt"/>
              <a:buAutoNum type="arabicPeriod"/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Right Atrium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Receives deoxygenated blood from the body through the superior and inferior vena cava.</a:t>
            </a:r>
          </a:p>
          <a:p>
            <a:pPr marL="342900" indent="-342900"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Passes this blood into the right ventricle through the tricuspid valve.</a:t>
            </a:r>
          </a:p>
          <a:p>
            <a:pPr>
              <a:buFont typeface="+mj-lt"/>
              <a:buAutoNum type="arabicPeriod"/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Right Ventricle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- Pumps the deoxygenated blood it receives from the right atrium to the lungs via the pulmonary artery.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This process is essential for gas exchange, allowing carbon dioxide to be expelled and oxygen to be absorbed.</a:t>
            </a:r>
          </a:p>
          <a:p>
            <a:pPr marL="299085" marR="26670" indent="-287020" algn="just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299720" algn="l"/>
              </a:tabLst>
            </a:pPr>
            <a:endParaRPr sz="32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6.0.29"/>
  <p:tag name="AS_OS" val="Unix 5.4.0.198"/>
  <p:tag name="AS_RELEASE_DATE" val="2024.02.14"/>
  <p:tag name="AS_TITLE" val="Aspose.Slides for .NET6"/>
  <p:tag name="AS_VERSION" val="24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Aptos Display" panose="0211000402020202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Aptos" panose="0211000402020202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1332</Words>
  <Application>Microsoft Office PowerPoint</Application>
  <PresentationFormat>On-screen Show (4:3)</PresentationFormat>
  <Paragraphs>147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Aptos</vt:lpstr>
      <vt:lpstr>Aptos Display</vt:lpstr>
      <vt:lpstr>Arial</vt:lpstr>
      <vt:lpstr>Arial MT</vt:lpstr>
      <vt:lpstr>Calibri</vt:lpstr>
      <vt:lpstr>Times New Roman</vt:lpstr>
      <vt:lpstr>Office Theme</vt:lpstr>
      <vt:lpstr>Office Theme</vt:lpstr>
      <vt:lpstr>Office Theme</vt:lpstr>
      <vt:lpstr>PowerPoint Presentation</vt:lpstr>
      <vt:lpstr>The Heart</vt:lpstr>
      <vt:lpstr>PowerPoint Presentation</vt:lpstr>
      <vt:lpstr>PowerPoint Presentation</vt:lpstr>
      <vt:lpstr>Pericardium</vt:lpstr>
      <vt:lpstr>PowerPoint Presentation</vt:lpstr>
      <vt:lpstr>Heart wall Structure</vt:lpstr>
      <vt:lpstr>Pericardium &amp; cardiac wall structure</vt:lpstr>
      <vt:lpstr>Chambers of the Heart</vt:lpstr>
      <vt:lpstr>PowerPoint Presentation</vt:lpstr>
      <vt:lpstr>PowerPoint Presentation</vt:lpstr>
      <vt:lpstr>The valves</vt:lpstr>
      <vt:lpstr>PowerPoint Presentation</vt:lpstr>
      <vt:lpstr>PowerPoint Presentation</vt:lpstr>
      <vt:lpstr>PowerPoint Presentation</vt:lpstr>
      <vt:lpstr>PowerPoint Presentation</vt:lpstr>
      <vt:lpstr>Blood supply to the heart</vt:lpstr>
      <vt:lpstr>PowerPoint Presentation</vt:lpstr>
      <vt:lpstr>Nerve Supply to the heart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Cardiac cycle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ALI ALIALI</cp:lastModifiedBy>
  <cp:revision>8</cp:revision>
  <cp:lastPrinted>2025-02-01T21:25:57Z</cp:lastPrinted>
  <dcterms:created xsi:type="dcterms:W3CDTF">2025-02-01T21:25:57Z</dcterms:created>
  <dcterms:modified xsi:type="dcterms:W3CDTF">2025-02-02T19:40:17Z</dcterms:modified>
</cp:coreProperties>
</file>