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6" r:id="rId2"/>
    <p:sldId id="372" r:id="rId3"/>
    <p:sldId id="379" r:id="rId4"/>
    <p:sldId id="380" r:id="rId5"/>
    <p:sldId id="397" r:id="rId6"/>
    <p:sldId id="381" r:id="rId7"/>
    <p:sldId id="382" r:id="rId8"/>
    <p:sldId id="383" r:id="rId9"/>
    <p:sldId id="371" r:id="rId10"/>
    <p:sldId id="398" r:id="rId11"/>
    <p:sldId id="384" r:id="rId12"/>
    <p:sldId id="393" r:id="rId13"/>
    <p:sldId id="385" r:id="rId14"/>
    <p:sldId id="394" r:id="rId15"/>
    <p:sldId id="386" r:id="rId16"/>
    <p:sldId id="387" r:id="rId17"/>
    <p:sldId id="388" r:id="rId18"/>
    <p:sldId id="389" r:id="rId19"/>
    <p:sldId id="395" r:id="rId20"/>
    <p:sldId id="396" r:id="rId21"/>
    <p:sldId id="390" r:id="rId22"/>
    <p:sldId id="392" r:id="rId23"/>
    <p:sldId id="391" r:id="rId24"/>
    <p:sldId id="306" r:id="rId2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71" autoAdjust="0"/>
    <p:restoredTop sz="94671" autoAdjust="0"/>
  </p:normalViewPr>
  <p:slideViewPr>
    <p:cSldViewPr>
      <p:cViewPr varScale="1">
        <p:scale>
          <a:sx n="78" d="100"/>
          <a:sy n="78" d="100"/>
        </p:scale>
        <p:origin x="1574" y="58"/>
      </p:cViewPr>
      <p:guideLst>
        <p:guide orient="horz" pos="2160"/>
        <p:guide pos="2880"/>
      </p:guideLst>
    </p:cSldViewPr>
  </p:slideViewPr>
  <p:outlineViewPr>
    <p:cViewPr>
      <p:scale>
        <a:sx n="33" d="100"/>
        <a:sy n="33" d="100"/>
      </p:scale>
      <p:origin x="0" y="240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8C7B89A-7AA6-45E8-AD3A-F392C3EE32E9}" type="datetimeFigureOut">
              <a:rPr lang="ar-IQ" smtClean="0"/>
              <a:pPr/>
              <a:t>18/08/1446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81037EE-9BB3-4AB7-B188-8A38EB8D6E42}" type="slidenum">
              <a:rPr lang="ar-IQ" smtClean="0"/>
              <a:pPr/>
              <a:t>‹#›</a:t>
            </a:fld>
            <a:endParaRPr lang="ar-IQ"/>
          </a:p>
        </p:txBody>
      </p:sp>
    </p:spTree>
    <p:extLst>
      <p:ext uri="{BB962C8B-B14F-4D97-AF65-F5344CB8AC3E}">
        <p14:creationId xmlns:p14="http://schemas.microsoft.com/office/powerpoint/2010/main" val="17173144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8964-2AC9-41F6-01B2-F75FCDCA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D9C82-54B9-284E-980F-90D901C74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B11EC-6FB2-899C-F5D7-B579780DC16B}"/>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87CB4A80-062B-B6A0-1C74-633E7707EF1E}"/>
              </a:ext>
            </a:extLst>
          </p:cNvPr>
          <p:cNvSpPr>
            <a:spLocks noGrp="1"/>
          </p:cNvSpPr>
          <p:nvPr>
            <p:ph type="sldNum" sz="quarter" idx="10"/>
          </p:nvPr>
        </p:nvSpPr>
        <p:spPr/>
        <p:txBody>
          <a:bodyPr/>
          <a:lstStyle/>
          <a:p>
            <a:fld id="{D81037EE-9BB3-4AB7-B188-8A38EB8D6E42}" type="slidenum">
              <a:rPr lang="ar-IQ" smtClean="0"/>
              <a:pPr/>
              <a:t>2</a:t>
            </a:fld>
            <a:endParaRPr lang="ar-IQ"/>
          </a:p>
        </p:txBody>
      </p:sp>
    </p:spTree>
    <p:extLst>
      <p:ext uri="{BB962C8B-B14F-4D97-AF65-F5344CB8AC3E}">
        <p14:creationId xmlns:p14="http://schemas.microsoft.com/office/powerpoint/2010/main" val="379393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4EB86-8F85-0F9C-09D4-4E8A85072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BED60-A462-3ADF-432A-A5383F6DC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54CBB6-3EC0-7D3A-E3D0-60248A8FF80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DA321EC7-B817-F12D-9D51-BF67AFE6FD95}"/>
              </a:ext>
            </a:extLst>
          </p:cNvPr>
          <p:cNvSpPr>
            <a:spLocks noGrp="1"/>
          </p:cNvSpPr>
          <p:nvPr>
            <p:ph type="sldNum" sz="quarter" idx="10"/>
          </p:nvPr>
        </p:nvSpPr>
        <p:spPr/>
        <p:txBody>
          <a:bodyPr/>
          <a:lstStyle/>
          <a:p>
            <a:fld id="{D81037EE-9BB3-4AB7-B188-8A38EB8D6E42}" type="slidenum">
              <a:rPr lang="ar-IQ" smtClean="0"/>
              <a:pPr/>
              <a:t>11</a:t>
            </a:fld>
            <a:endParaRPr lang="ar-IQ"/>
          </a:p>
        </p:txBody>
      </p:sp>
    </p:spTree>
    <p:extLst>
      <p:ext uri="{BB962C8B-B14F-4D97-AF65-F5344CB8AC3E}">
        <p14:creationId xmlns:p14="http://schemas.microsoft.com/office/powerpoint/2010/main" val="196197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13D8A-59B4-693B-72F3-D2F016CEA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E29EF-3ECE-06FD-0B27-32E74783B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D17D3-350C-C6E1-E0E7-D537FACCE0C6}"/>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B076209C-97ED-70F2-4E8C-E4A02DE4C4EB}"/>
              </a:ext>
            </a:extLst>
          </p:cNvPr>
          <p:cNvSpPr>
            <a:spLocks noGrp="1"/>
          </p:cNvSpPr>
          <p:nvPr>
            <p:ph type="sldNum" sz="quarter" idx="10"/>
          </p:nvPr>
        </p:nvSpPr>
        <p:spPr/>
        <p:txBody>
          <a:bodyPr/>
          <a:lstStyle/>
          <a:p>
            <a:fld id="{D81037EE-9BB3-4AB7-B188-8A38EB8D6E42}" type="slidenum">
              <a:rPr lang="ar-IQ" smtClean="0"/>
              <a:pPr/>
              <a:t>13</a:t>
            </a:fld>
            <a:endParaRPr lang="ar-IQ"/>
          </a:p>
        </p:txBody>
      </p:sp>
    </p:spTree>
    <p:extLst>
      <p:ext uri="{BB962C8B-B14F-4D97-AF65-F5344CB8AC3E}">
        <p14:creationId xmlns:p14="http://schemas.microsoft.com/office/powerpoint/2010/main" val="117324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43F5C-AFDB-8AD7-F1FD-80B1DBD5B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08DC0-D31A-2F76-CAD4-361F3A7BE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6E942-2F0F-1546-AD6B-75B77AC761D3}"/>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C71FB523-B7EE-C504-D82E-4BC0F8B647A2}"/>
              </a:ext>
            </a:extLst>
          </p:cNvPr>
          <p:cNvSpPr>
            <a:spLocks noGrp="1"/>
          </p:cNvSpPr>
          <p:nvPr>
            <p:ph type="sldNum" sz="quarter" idx="10"/>
          </p:nvPr>
        </p:nvSpPr>
        <p:spPr/>
        <p:txBody>
          <a:bodyPr/>
          <a:lstStyle/>
          <a:p>
            <a:fld id="{D81037EE-9BB3-4AB7-B188-8A38EB8D6E42}" type="slidenum">
              <a:rPr lang="ar-IQ" smtClean="0"/>
              <a:pPr/>
              <a:t>15</a:t>
            </a:fld>
            <a:endParaRPr lang="ar-IQ"/>
          </a:p>
        </p:txBody>
      </p:sp>
    </p:spTree>
    <p:extLst>
      <p:ext uri="{BB962C8B-B14F-4D97-AF65-F5344CB8AC3E}">
        <p14:creationId xmlns:p14="http://schemas.microsoft.com/office/powerpoint/2010/main" val="418490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B7C7C-84E9-FEA1-829C-F9824E8B6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83382-AB7D-B999-1ED4-A91A83C0C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DB2F0-C4BB-8C83-8569-D39550BA154D}"/>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8D7EA162-8225-9AF0-AE61-3476C2A0B389}"/>
              </a:ext>
            </a:extLst>
          </p:cNvPr>
          <p:cNvSpPr>
            <a:spLocks noGrp="1"/>
          </p:cNvSpPr>
          <p:nvPr>
            <p:ph type="sldNum" sz="quarter" idx="10"/>
          </p:nvPr>
        </p:nvSpPr>
        <p:spPr/>
        <p:txBody>
          <a:bodyPr/>
          <a:lstStyle/>
          <a:p>
            <a:fld id="{D81037EE-9BB3-4AB7-B188-8A38EB8D6E42}" type="slidenum">
              <a:rPr lang="ar-IQ" smtClean="0"/>
              <a:pPr/>
              <a:t>16</a:t>
            </a:fld>
            <a:endParaRPr lang="ar-IQ"/>
          </a:p>
        </p:txBody>
      </p:sp>
    </p:spTree>
    <p:extLst>
      <p:ext uri="{BB962C8B-B14F-4D97-AF65-F5344CB8AC3E}">
        <p14:creationId xmlns:p14="http://schemas.microsoft.com/office/powerpoint/2010/main" val="205949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89A20-07BD-FC4F-3E60-2E17702D8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1C815-C3E3-9D98-F527-E8C7DDC9A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89F87-FF78-4439-01D7-508B44C471B2}"/>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34D5966D-1029-9E6E-E0B0-E8D6375F2CF1}"/>
              </a:ext>
            </a:extLst>
          </p:cNvPr>
          <p:cNvSpPr>
            <a:spLocks noGrp="1"/>
          </p:cNvSpPr>
          <p:nvPr>
            <p:ph type="sldNum" sz="quarter" idx="10"/>
          </p:nvPr>
        </p:nvSpPr>
        <p:spPr/>
        <p:txBody>
          <a:bodyPr/>
          <a:lstStyle/>
          <a:p>
            <a:fld id="{D81037EE-9BB3-4AB7-B188-8A38EB8D6E42}" type="slidenum">
              <a:rPr lang="ar-IQ" smtClean="0"/>
              <a:pPr/>
              <a:t>17</a:t>
            </a:fld>
            <a:endParaRPr lang="ar-IQ"/>
          </a:p>
        </p:txBody>
      </p:sp>
    </p:spTree>
    <p:extLst>
      <p:ext uri="{BB962C8B-B14F-4D97-AF65-F5344CB8AC3E}">
        <p14:creationId xmlns:p14="http://schemas.microsoft.com/office/powerpoint/2010/main" val="284205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F44AE-59BB-58A0-A5CA-F69D2397B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13815-CFAF-2A6E-CE47-C01AF6DC0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C96AC-DBA2-20E3-1195-D8A4EF18CE10}"/>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337FE438-B0AE-9751-B017-7DE7FCA617D9}"/>
              </a:ext>
            </a:extLst>
          </p:cNvPr>
          <p:cNvSpPr>
            <a:spLocks noGrp="1"/>
          </p:cNvSpPr>
          <p:nvPr>
            <p:ph type="sldNum" sz="quarter" idx="10"/>
          </p:nvPr>
        </p:nvSpPr>
        <p:spPr/>
        <p:txBody>
          <a:bodyPr/>
          <a:lstStyle/>
          <a:p>
            <a:fld id="{D81037EE-9BB3-4AB7-B188-8A38EB8D6E42}" type="slidenum">
              <a:rPr lang="ar-IQ" smtClean="0"/>
              <a:pPr/>
              <a:t>18</a:t>
            </a:fld>
            <a:endParaRPr lang="ar-IQ"/>
          </a:p>
        </p:txBody>
      </p:sp>
    </p:spTree>
    <p:extLst>
      <p:ext uri="{BB962C8B-B14F-4D97-AF65-F5344CB8AC3E}">
        <p14:creationId xmlns:p14="http://schemas.microsoft.com/office/powerpoint/2010/main" val="354652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37BFC-E755-A9CD-D059-0F3ACBDE6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46DB7-5F6C-1A65-962A-768D82FEA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A01A8-C11E-E697-A018-2859C25881BE}"/>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CA9019BD-D28C-DCBE-224C-2A4D5DCF46CD}"/>
              </a:ext>
            </a:extLst>
          </p:cNvPr>
          <p:cNvSpPr>
            <a:spLocks noGrp="1"/>
          </p:cNvSpPr>
          <p:nvPr>
            <p:ph type="sldNum" sz="quarter" idx="10"/>
          </p:nvPr>
        </p:nvSpPr>
        <p:spPr/>
        <p:txBody>
          <a:bodyPr/>
          <a:lstStyle/>
          <a:p>
            <a:fld id="{D81037EE-9BB3-4AB7-B188-8A38EB8D6E42}" type="slidenum">
              <a:rPr lang="ar-IQ" smtClean="0"/>
              <a:pPr/>
              <a:t>21</a:t>
            </a:fld>
            <a:endParaRPr lang="ar-IQ"/>
          </a:p>
        </p:txBody>
      </p:sp>
    </p:spTree>
    <p:extLst>
      <p:ext uri="{BB962C8B-B14F-4D97-AF65-F5344CB8AC3E}">
        <p14:creationId xmlns:p14="http://schemas.microsoft.com/office/powerpoint/2010/main" val="3840047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3B297-1CF4-036F-5C56-5637DC251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EC938-FCD2-B640-6837-E2B059CA5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643EB-D16C-F63B-5043-4E979260F164}"/>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8B1867A2-1554-3078-3C7F-1E0E3A8A97AE}"/>
              </a:ext>
            </a:extLst>
          </p:cNvPr>
          <p:cNvSpPr>
            <a:spLocks noGrp="1"/>
          </p:cNvSpPr>
          <p:nvPr>
            <p:ph type="sldNum" sz="quarter" idx="10"/>
          </p:nvPr>
        </p:nvSpPr>
        <p:spPr/>
        <p:txBody>
          <a:bodyPr/>
          <a:lstStyle/>
          <a:p>
            <a:fld id="{D81037EE-9BB3-4AB7-B188-8A38EB8D6E42}" type="slidenum">
              <a:rPr lang="ar-IQ" smtClean="0"/>
              <a:pPr/>
              <a:t>22</a:t>
            </a:fld>
            <a:endParaRPr lang="ar-IQ"/>
          </a:p>
        </p:txBody>
      </p:sp>
    </p:spTree>
    <p:extLst>
      <p:ext uri="{BB962C8B-B14F-4D97-AF65-F5344CB8AC3E}">
        <p14:creationId xmlns:p14="http://schemas.microsoft.com/office/powerpoint/2010/main" val="18681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8AFFE-EF8D-33CD-71CD-4D1BBAE01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58FF9-A72A-E3DD-2F4E-FFD1DD15A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BCB78-E34B-3391-D5DB-86B94A5E25FA}"/>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36AFB0C5-4F88-588A-55E9-2DD442E3E3CF}"/>
              </a:ext>
            </a:extLst>
          </p:cNvPr>
          <p:cNvSpPr>
            <a:spLocks noGrp="1"/>
          </p:cNvSpPr>
          <p:nvPr>
            <p:ph type="sldNum" sz="quarter" idx="10"/>
          </p:nvPr>
        </p:nvSpPr>
        <p:spPr/>
        <p:txBody>
          <a:bodyPr/>
          <a:lstStyle/>
          <a:p>
            <a:fld id="{D81037EE-9BB3-4AB7-B188-8A38EB8D6E42}" type="slidenum">
              <a:rPr lang="ar-IQ" smtClean="0"/>
              <a:pPr/>
              <a:t>23</a:t>
            </a:fld>
            <a:endParaRPr lang="ar-IQ"/>
          </a:p>
        </p:txBody>
      </p:sp>
    </p:spTree>
    <p:extLst>
      <p:ext uri="{BB962C8B-B14F-4D97-AF65-F5344CB8AC3E}">
        <p14:creationId xmlns:p14="http://schemas.microsoft.com/office/powerpoint/2010/main" val="335487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13E8A-DE21-0F43-25AB-7BA717C01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17D17-709B-106A-4551-C76EA5850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64CFA-96B8-0E47-BDC7-453F8D2861B7}"/>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1F56D02D-668B-24FB-E629-83175C3CC996}"/>
              </a:ext>
            </a:extLst>
          </p:cNvPr>
          <p:cNvSpPr>
            <a:spLocks noGrp="1"/>
          </p:cNvSpPr>
          <p:nvPr>
            <p:ph type="sldNum" sz="quarter" idx="10"/>
          </p:nvPr>
        </p:nvSpPr>
        <p:spPr/>
        <p:txBody>
          <a:bodyPr/>
          <a:lstStyle/>
          <a:p>
            <a:fld id="{D81037EE-9BB3-4AB7-B188-8A38EB8D6E42}" type="slidenum">
              <a:rPr lang="ar-IQ" smtClean="0"/>
              <a:pPr/>
              <a:t>3</a:t>
            </a:fld>
            <a:endParaRPr lang="ar-IQ"/>
          </a:p>
        </p:txBody>
      </p:sp>
    </p:spTree>
    <p:extLst>
      <p:ext uri="{BB962C8B-B14F-4D97-AF65-F5344CB8AC3E}">
        <p14:creationId xmlns:p14="http://schemas.microsoft.com/office/powerpoint/2010/main" val="101404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627F8-B20B-4E54-A785-DA0336367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F671F-CA5C-9878-A1C9-8B8D9BB21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942D9-0BF9-99DF-0D29-6B6335230563}"/>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26251008-BAB0-F872-65C8-A2E58CDF790C}"/>
              </a:ext>
            </a:extLst>
          </p:cNvPr>
          <p:cNvSpPr>
            <a:spLocks noGrp="1"/>
          </p:cNvSpPr>
          <p:nvPr>
            <p:ph type="sldNum" sz="quarter" idx="10"/>
          </p:nvPr>
        </p:nvSpPr>
        <p:spPr/>
        <p:txBody>
          <a:bodyPr/>
          <a:lstStyle/>
          <a:p>
            <a:fld id="{D81037EE-9BB3-4AB7-B188-8A38EB8D6E42}" type="slidenum">
              <a:rPr lang="ar-IQ" smtClean="0"/>
              <a:pPr/>
              <a:t>4</a:t>
            </a:fld>
            <a:endParaRPr lang="ar-IQ"/>
          </a:p>
        </p:txBody>
      </p:sp>
    </p:spTree>
    <p:extLst>
      <p:ext uri="{BB962C8B-B14F-4D97-AF65-F5344CB8AC3E}">
        <p14:creationId xmlns:p14="http://schemas.microsoft.com/office/powerpoint/2010/main" val="42410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64793-0038-A843-88A2-5CE79A8F2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344F9-C677-3C55-9F45-A80264935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37F17-29A6-3F82-1C36-439DE9A901E3}"/>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441C7DBA-6182-4284-1936-E0C0A9150D2C}"/>
              </a:ext>
            </a:extLst>
          </p:cNvPr>
          <p:cNvSpPr>
            <a:spLocks noGrp="1"/>
          </p:cNvSpPr>
          <p:nvPr>
            <p:ph type="sldNum" sz="quarter" idx="10"/>
          </p:nvPr>
        </p:nvSpPr>
        <p:spPr/>
        <p:txBody>
          <a:bodyPr/>
          <a:lstStyle/>
          <a:p>
            <a:fld id="{D81037EE-9BB3-4AB7-B188-8A38EB8D6E42}" type="slidenum">
              <a:rPr lang="ar-IQ" smtClean="0"/>
              <a:pPr/>
              <a:t>5</a:t>
            </a:fld>
            <a:endParaRPr lang="ar-IQ"/>
          </a:p>
        </p:txBody>
      </p:sp>
    </p:spTree>
    <p:extLst>
      <p:ext uri="{BB962C8B-B14F-4D97-AF65-F5344CB8AC3E}">
        <p14:creationId xmlns:p14="http://schemas.microsoft.com/office/powerpoint/2010/main" val="127878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A10F3-CD4F-6CBF-5592-822D88A8F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A4DDB-176D-4489-800E-B9FEBD2B4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4175C-C885-C24D-9F82-5FD878650AA7}"/>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B673B9B2-0B5C-F618-28DC-16DA4385AB19}"/>
              </a:ext>
            </a:extLst>
          </p:cNvPr>
          <p:cNvSpPr>
            <a:spLocks noGrp="1"/>
          </p:cNvSpPr>
          <p:nvPr>
            <p:ph type="sldNum" sz="quarter" idx="10"/>
          </p:nvPr>
        </p:nvSpPr>
        <p:spPr/>
        <p:txBody>
          <a:bodyPr/>
          <a:lstStyle/>
          <a:p>
            <a:fld id="{D81037EE-9BB3-4AB7-B188-8A38EB8D6E42}" type="slidenum">
              <a:rPr lang="ar-IQ" smtClean="0"/>
              <a:pPr/>
              <a:t>6</a:t>
            </a:fld>
            <a:endParaRPr lang="ar-IQ"/>
          </a:p>
        </p:txBody>
      </p:sp>
    </p:spTree>
    <p:extLst>
      <p:ext uri="{BB962C8B-B14F-4D97-AF65-F5344CB8AC3E}">
        <p14:creationId xmlns:p14="http://schemas.microsoft.com/office/powerpoint/2010/main" val="2896569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10D93-5962-9097-2B30-4876A0353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C0653-0461-0E08-5564-FC3B76D09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66C21-3F28-DC21-957A-48896DB19E09}"/>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94EF23AB-FC7C-D286-962E-5B3E3C33880F}"/>
              </a:ext>
            </a:extLst>
          </p:cNvPr>
          <p:cNvSpPr>
            <a:spLocks noGrp="1"/>
          </p:cNvSpPr>
          <p:nvPr>
            <p:ph type="sldNum" sz="quarter" idx="10"/>
          </p:nvPr>
        </p:nvSpPr>
        <p:spPr/>
        <p:txBody>
          <a:bodyPr/>
          <a:lstStyle/>
          <a:p>
            <a:fld id="{D81037EE-9BB3-4AB7-B188-8A38EB8D6E42}" type="slidenum">
              <a:rPr lang="ar-IQ" smtClean="0"/>
              <a:pPr/>
              <a:t>7</a:t>
            </a:fld>
            <a:endParaRPr lang="ar-IQ"/>
          </a:p>
        </p:txBody>
      </p:sp>
    </p:spTree>
    <p:extLst>
      <p:ext uri="{BB962C8B-B14F-4D97-AF65-F5344CB8AC3E}">
        <p14:creationId xmlns:p14="http://schemas.microsoft.com/office/powerpoint/2010/main" val="151318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6EFE9-C7CC-F473-B3ED-ABD4DDC1C3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6E4D2-1BE6-F1CD-7E9D-BBF44F206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38F08-7267-5CE8-C260-EBC76DB66B9D}"/>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663444D1-7A9A-F0B9-5756-0C158ED48FC0}"/>
              </a:ext>
            </a:extLst>
          </p:cNvPr>
          <p:cNvSpPr>
            <a:spLocks noGrp="1"/>
          </p:cNvSpPr>
          <p:nvPr>
            <p:ph type="sldNum" sz="quarter" idx="10"/>
          </p:nvPr>
        </p:nvSpPr>
        <p:spPr/>
        <p:txBody>
          <a:bodyPr/>
          <a:lstStyle/>
          <a:p>
            <a:fld id="{D81037EE-9BB3-4AB7-B188-8A38EB8D6E42}" type="slidenum">
              <a:rPr lang="ar-IQ" smtClean="0"/>
              <a:pPr/>
              <a:t>8</a:t>
            </a:fld>
            <a:endParaRPr lang="ar-IQ"/>
          </a:p>
        </p:txBody>
      </p:sp>
    </p:spTree>
    <p:extLst>
      <p:ext uri="{BB962C8B-B14F-4D97-AF65-F5344CB8AC3E}">
        <p14:creationId xmlns:p14="http://schemas.microsoft.com/office/powerpoint/2010/main" val="207886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0E6AE-BFF9-AD26-821E-A861ABFA7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6F8B2-430D-702A-4277-47F3EB727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36A13-F330-D315-5D25-73697EE1E01A}"/>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A6ED3D6B-1E30-6BB8-92FC-987A122C912B}"/>
              </a:ext>
            </a:extLst>
          </p:cNvPr>
          <p:cNvSpPr>
            <a:spLocks noGrp="1"/>
          </p:cNvSpPr>
          <p:nvPr>
            <p:ph type="sldNum" sz="quarter" idx="10"/>
          </p:nvPr>
        </p:nvSpPr>
        <p:spPr/>
        <p:txBody>
          <a:bodyPr/>
          <a:lstStyle/>
          <a:p>
            <a:fld id="{D81037EE-9BB3-4AB7-B188-8A38EB8D6E42}" type="slidenum">
              <a:rPr lang="ar-IQ" smtClean="0"/>
              <a:pPr/>
              <a:t>9</a:t>
            </a:fld>
            <a:endParaRPr lang="ar-IQ"/>
          </a:p>
        </p:txBody>
      </p:sp>
    </p:spTree>
    <p:extLst>
      <p:ext uri="{BB962C8B-B14F-4D97-AF65-F5344CB8AC3E}">
        <p14:creationId xmlns:p14="http://schemas.microsoft.com/office/powerpoint/2010/main" val="76325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BE4C7-5F2B-4DBC-8C4D-AD29D8398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B5AFD-DD35-749F-0EE1-D3672BAC2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F2AA6-31DB-5331-B201-23F22808359D}"/>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9202077E-85CD-1AB2-571A-321E8495B521}"/>
              </a:ext>
            </a:extLst>
          </p:cNvPr>
          <p:cNvSpPr>
            <a:spLocks noGrp="1"/>
          </p:cNvSpPr>
          <p:nvPr>
            <p:ph type="sldNum" sz="quarter" idx="10"/>
          </p:nvPr>
        </p:nvSpPr>
        <p:spPr/>
        <p:txBody>
          <a:bodyPr/>
          <a:lstStyle/>
          <a:p>
            <a:fld id="{D81037EE-9BB3-4AB7-B188-8A38EB8D6E42}" type="slidenum">
              <a:rPr lang="ar-IQ" smtClean="0"/>
              <a:pPr/>
              <a:t>10</a:t>
            </a:fld>
            <a:endParaRPr lang="ar-IQ"/>
          </a:p>
        </p:txBody>
      </p:sp>
    </p:spTree>
    <p:extLst>
      <p:ext uri="{BB962C8B-B14F-4D97-AF65-F5344CB8AC3E}">
        <p14:creationId xmlns:p14="http://schemas.microsoft.com/office/powerpoint/2010/main" val="93421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67727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2816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75828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عنوان ون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6872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0710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826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43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41349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392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1921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10129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18/08/1446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07260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B30E28-C309-402F-8788-ECA570C9135B}" type="datetimeFigureOut">
              <a:rPr lang="ar-IQ" smtClean="0"/>
              <a:pPr/>
              <a:t>18/08/1446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83D289-38E5-4934-A69A-C17CDA501475}" type="slidenum">
              <a:rPr lang="ar-IQ" smtClean="0"/>
              <a:pPr/>
              <a:t>‹#›</a:t>
            </a:fld>
            <a:endParaRPr lang="ar-IQ"/>
          </a:p>
        </p:txBody>
      </p:sp>
    </p:spTree>
    <p:extLst>
      <p:ext uri="{BB962C8B-B14F-4D97-AF65-F5344CB8AC3E}">
        <p14:creationId xmlns:p14="http://schemas.microsoft.com/office/powerpoint/2010/main" val="158428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uman body with a heart&#10;&#10;AI-generated content may be incorrect.">
            <a:extLst>
              <a:ext uri="{FF2B5EF4-FFF2-40B4-BE49-F238E27FC236}">
                <a16:creationId xmlns:a16="http://schemas.microsoft.com/office/drawing/2014/main" id="{FFCCF030-8154-2849-A25A-2B546D7EF5BD}"/>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2D610962-F934-BFE8-8572-65344B123F06}"/>
              </a:ext>
            </a:extLst>
          </p:cNvPr>
          <p:cNvPicPr>
            <a:picLocks noChangeAspect="1"/>
          </p:cNvPicPr>
          <p:nvPr/>
        </p:nvPicPr>
        <p:blipFill>
          <a:blip r:embed="rId4"/>
          <a:stretch>
            <a:fillRect/>
          </a:stretch>
        </p:blipFill>
        <p:spPr>
          <a:xfrm>
            <a:off x="590967" y="116633"/>
            <a:ext cx="7962066" cy="2376263"/>
          </a:xfrm>
          <a:prstGeom prst="rect">
            <a:avLst/>
          </a:prstGeom>
        </p:spPr>
      </p:pic>
      <p:sp>
        <p:nvSpPr>
          <p:cNvPr id="14" name="عنوان فرعي 2">
            <a:extLst>
              <a:ext uri="{FF2B5EF4-FFF2-40B4-BE49-F238E27FC236}">
                <a16:creationId xmlns:a16="http://schemas.microsoft.com/office/drawing/2014/main" id="{955059DE-9A47-D5B3-9C80-646F71C96F42}"/>
              </a:ext>
            </a:extLst>
          </p:cNvPr>
          <p:cNvSpPr>
            <a:spLocks noGrp="1"/>
          </p:cNvSpPr>
          <p:nvPr>
            <p:ph type="subTitle" idx="1"/>
          </p:nvPr>
        </p:nvSpPr>
        <p:spPr>
          <a:xfrm>
            <a:off x="323528" y="5085184"/>
            <a:ext cx="6400800" cy="910952"/>
          </a:xfrm>
        </p:spPr>
        <p:txBody>
          <a:bodyPr>
            <a:noAutofit/>
          </a:bodyPr>
          <a:lstStyle/>
          <a:p>
            <a:pPr algn="l"/>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M.Sc.N</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Ali Jassim </a:t>
            </a:r>
          </a:p>
        </p:txBody>
      </p:sp>
    </p:spTree>
    <p:extLst>
      <p:ext uri="{BB962C8B-B14F-4D97-AF65-F5344CB8AC3E}">
        <p14:creationId xmlns:p14="http://schemas.microsoft.com/office/powerpoint/2010/main" val="397123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C63E8-0A5A-7883-FE58-8CCBB775BE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84B80-43F3-151E-5EB7-F4AAA980D2DD}"/>
              </a:ext>
            </a:extLst>
          </p:cNvPr>
          <p:cNvSpPr>
            <a:spLocks noGrp="1"/>
          </p:cNvSpPr>
          <p:nvPr>
            <p:ph idx="1"/>
          </p:nvPr>
        </p:nvSpPr>
        <p:spPr>
          <a:xfrm>
            <a:off x="0" y="0"/>
            <a:ext cx="9108504" cy="6858000"/>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Ø"/>
            </a:pPr>
            <a:r>
              <a:rPr lang="en-US" sz="1800" b="1" dirty="0">
                <a:latin typeface="Times New Roman" panose="02020603050405020304" pitchFamily="18" charset="0"/>
                <a:ea typeface="Calibri" panose="020F0502020204030204" pitchFamily="34" charset="0"/>
                <a:cs typeface="Times New Roman" panose="02020603050405020304" pitchFamily="18" charset="0"/>
              </a:rPr>
              <a:t>Blood Chemistry, Hematology, and Coagulation Studies</a:t>
            </a:r>
          </a:p>
          <a:p>
            <a:pPr marL="0" indent="0" algn="l" rtl="0">
              <a:lnSpc>
                <a:spcPct val="150000"/>
              </a:lnSpc>
              <a:buNone/>
            </a:pPr>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A close-up of a label&#10;&#10;AI-generated content may be incorrect.">
            <a:extLst>
              <a:ext uri="{FF2B5EF4-FFF2-40B4-BE49-F238E27FC236}">
                <a16:creationId xmlns:a16="http://schemas.microsoft.com/office/drawing/2014/main" id="{DC6DD3B6-801D-0064-9611-2B741726E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90" y="548680"/>
            <a:ext cx="2821326" cy="6162785"/>
          </a:xfrm>
          <a:prstGeom prst="rect">
            <a:avLst/>
          </a:prstGeom>
        </p:spPr>
      </p:pic>
      <p:pic>
        <p:nvPicPr>
          <p:cNvPr id="11" name="Picture 10" descr="A close-up of a medical report&#10;&#10;AI-generated content may be incorrect.">
            <a:extLst>
              <a:ext uri="{FF2B5EF4-FFF2-40B4-BE49-F238E27FC236}">
                <a16:creationId xmlns:a16="http://schemas.microsoft.com/office/drawing/2014/main" id="{59E63B33-0A17-5A67-4B0F-21F406217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548680"/>
            <a:ext cx="2736304" cy="6162785"/>
          </a:xfrm>
          <a:prstGeom prst="rect">
            <a:avLst/>
          </a:prstGeom>
        </p:spPr>
      </p:pic>
      <p:pic>
        <p:nvPicPr>
          <p:cNvPr id="13" name="Picture 12" descr="A close-up of a white text&#10;&#10;AI-generated content may be incorrect.">
            <a:extLst>
              <a:ext uri="{FF2B5EF4-FFF2-40B4-BE49-F238E27FC236}">
                <a16:creationId xmlns:a16="http://schemas.microsoft.com/office/drawing/2014/main" id="{88691039-A209-C4C3-9650-4027F25228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3645024"/>
            <a:ext cx="2736304" cy="2996644"/>
          </a:xfrm>
          <a:prstGeom prst="rect">
            <a:avLst/>
          </a:prstGeom>
        </p:spPr>
      </p:pic>
    </p:spTree>
    <p:extLst>
      <p:ext uri="{BB962C8B-B14F-4D97-AF65-F5344CB8AC3E}">
        <p14:creationId xmlns:p14="http://schemas.microsoft.com/office/powerpoint/2010/main" val="249390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7FF18-F886-F820-C59A-E6610AAE7B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E4A53-89F5-C5C7-7AE8-8D6C3144FA40}"/>
              </a:ext>
            </a:extLst>
          </p:cNvPr>
          <p:cNvSpPr>
            <a:spLocks noGrp="1"/>
          </p:cNvSpPr>
          <p:nvPr>
            <p:ph idx="1"/>
          </p:nvPr>
        </p:nvSpPr>
        <p:spPr>
          <a:xfrm>
            <a:off x="0" y="44624"/>
            <a:ext cx="9108504" cy="6813376"/>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C-Reactive Protein : </a:t>
            </a:r>
            <a:r>
              <a:rPr lang="en-US" sz="1800" dirty="0">
                <a:latin typeface="Times New Roman" panose="02020603050405020304" pitchFamily="18" charset="0"/>
                <a:cs typeface="Times New Roman" panose="02020603050405020304" pitchFamily="18" charset="0"/>
              </a:rPr>
              <a:t>CRP is a protein produced by the liver in response to systemic inflammation.</a:t>
            </a:r>
          </a:p>
          <a:p>
            <a:pPr algn="l" rtl="0">
              <a:lnSpc>
                <a:spcPct val="150000"/>
              </a:lnSpc>
              <a:buFont typeface="Wingdings" panose="05000000000000000000" pitchFamily="2" charset="2"/>
              <a:buChar char="Ø"/>
            </a:pPr>
            <a:r>
              <a:rPr lang="en-US" sz="2000" b="1" dirty="0">
                <a:solidFill>
                  <a:schemeClr val="tx1"/>
                </a:solidFill>
                <a:latin typeface="Times New Roman" panose="02020603050405020304" pitchFamily="18" charset="0"/>
                <a:cs typeface="Times New Roman" panose="02020603050405020304" pitchFamily="18" charset="0"/>
              </a:rPr>
              <a:t>Homocysteine: </a:t>
            </a:r>
            <a:r>
              <a:rPr lang="en-US" sz="1800" dirty="0">
                <a:latin typeface="Times New Roman" panose="02020603050405020304" pitchFamily="18" charset="0"/>
                <a:cs typeface="Times New Roman" panose="02020603050405020304" pitchFamily="18" charset="0"/>
              </a:rPr>
              <a:t>Homocysteine, an amino acid, is linked to the development of atherosclerosis.</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2- Chest X-Ray</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3- Radionuclide Imaging</a:t>
            </a:r>
            <a:r>
              <a:rPr lang="en-US" sz="1800" dirty="0">
                <a:latin typeface="Times New Roman" panose="02020603050405020304" pitchFamily="18" charset="0"/>
                <a:cs typeface="Times New Roman" panose="02020603050405020304" pitchFamily="18" charset="0"/>
              </a:rPr>
              <a:t> ( CT scan, MRI , ….. ) </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4- Echocardiography</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5- Electrocardiography : </a:t>
            </a:r>
            <a:r>
              <a:rPr lang="en-US" sz="1800" dirty="0">
                <a:latin typeface="Times New Roman" panose="02020603050405020304" pitchFamily="18" charset="0"/>
                <a:cs typeface="Times New Roman" panose="02020603050405020304" pitchFamily="18" charset="0"/>
              </a:rPr>
              <a:t>The 12-lead ECG is used to diagnose dysrhythmias, conduction</a:t>
            </a:r>
          </a:p>
          <a:p>
            <a:pPr marL="0" indent="0" algn="l" rtl="0">
              <a:lnSpc>
                <a:spcPct val="150000"/>
              </a:lnSpc>
              <a:buNone/>
            </a:pPr>
            <a:r>
              <a:rPr lang="en-US" sz="1800" dirty="0">
                <a:latin typeface="Times New Roman" panose="02020603050405020304" pitchFamily="18" charset="0"/>
                <a:cs typeface="Times New Roman" panose="02020603050405020304" pitchFamily="18" charset="0"/>
              </a:rPr>
              <a:t> abnormalities, and chamber enlargement, as well as myocardial ischemia.</a:t>
            </a:r>
          </a:p>
          <a:p>
            <a:pPr algn="l" rtl="0">
              <a:lnSpc>
                <a:spcPct val="150000"/>
              </a:lnSpc>
              <a:buFont typeface="Wingdings" panose="05000000000000000000" pitchFamily="2" charset="2"/>
              <a:buChar char="v"/>
            </a:pPr>
            <a:r>
              <a:rPr lang="en-US" sz="1800" b="1" dirty="0">
                <a:latin typeface="Times New Roman" panose="02020603050405020304" pitchFamily="18" charset="0"/>
                <a:cs typeface="Times New Roman" panose="02020603050405020304" pitchFamily="18" charset="0"/>
              </a:rPr>
              <a:t>Continuous Ambulatory Monitoring</a:t>
            </a:r>
            <a:r>
              <a:rPr lang="en-US" sz="1800" dirty="0">
                <a:latin typeface="Times New Roman" panose="02020603050405020304" pitchFamily="18" charset="0"/>
                <a:cs typeface="Times New Roman" panose="02020603050405020304" pitchFamily="18" charset="0"/>
              </a:rPr>
              <a:t> (Holter) : small portable recorders are connected to chest electrodes (number varies based on model used) that record the ECG using several leads onto a digital memory device. The patient wears the recorder for 24 to 48 hours and in certain cases up to 2 weeks. </a:t>
            </a:r>
          </a:p>
          <a:p>
            <a:pPr marL="0" indent="0" algn="l" rtl="0">
              <a:lnSpc>
                <a:spcPct val="150000"/>
              </a:lnSpc>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14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heart rate monitor&#10;&#10;AI-generated content may be incorrect.">
            <a:extLst>
              <a:ext uri="{FF2B5EF4-FFF2-40B4-BE49-F238E27FC236}">
                <a16:creationId xmlns:a16="http://schemas.microsoft.com/office/drawing/2014/main" id="{D43ADC48-9DE7-568B-FC52-5183B4C3A041}"/>
              </a:ext>
            </a:extLst>
          </p:cNvPr>
          <p:cNvPicPr>
            <a:picLocks noChangeAspect="1"/>
          </p:cNvPicPr>
          <p:nvPr/>
        </p:nvPicPr>
        <p:blipFill>
          <a:blip r:embed="rId2">
            <a:extLst>
              <a:ext uri="{28A0092B-C50C-407E-A947-70E740481C1C}">
                <a14:useLocalDpi xmlns:a14="http://schemas.microsoft.com/office/drawing/2010/main" val="0"/>
              </a:ext>
            </a:extLst>
          </a:blip>
          <a:srcRect r="9333" b="-1"/>
          <a:stretch/>
        </p:blipFill>
        <p:spPr>
          <a:xfrm>
            <a:off x="20" y="10"/>
            <a:ext cx="9143980" cy="6857990"/>
          </a:xfrm>
          <a:prstGeom prst="rect">
            <a:avLst/>
          </a:prstGeom>
          <a:noFill/>
        </p:spPr>
      </p:pic>
    </p:spTree>
    <p:extLst>
      <p:ext uri="{BB962C8B-B14F-4D97-AF65-F5344CB8AC3E}">
        <p14:creationId xmlns:p14="http://schemas.microsoft.com/office/powerpoint/2010/main" val="34912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13485-B234-1CF1-5FF7-1C6983A082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817BF-6F42-AC99-38A0-0A16ECC7FFF3}"/>
              </a:ext>
            </a:extLst>
          </p:cNvPr>
          <p:cNvSpPr>
            <a:spLocks noGrp="1"/>
          </p:cNvSpPr>
          <p:nvPr>
            <p:ph idx="1"/>
          </p:nvPr>
        </p:nvSpPr>
        <p:spPr>
          <a:xfrm>
            <a:off x="0" y="44624"/>
            <a:ext cx="9108504" cy="681337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6- Exercise Stress Testing: </a:t>
            </a:r>
            <a:r>
              <a:rPr lang="en-US" sz="1800" dirty="0">
                <a:latin typeface="Times New Roman" panose="02020603050405020304" pitchFamily="18" charset="0"/>
                <a:cs typeface="Times New Roman" panose="02020603050405020304" pitchFamily="18" charset="0"/>
              </a:rPr>
              <a:t>In an exercise stress test, the patient walks on a treadmill (most common) . Exercise intensity progresses according to established protocols. </a:t>
            </a:r>
          </a:p>
          <a:p>
            <a:pPr algn="just" rtl="0">
              <a:lnSpc>
                <a:spcPct val="150000"/>
              </a:lnSpc>
            </a:pPr>
            <a:r>
              <a:rPr lang="en-US" sz="1800" dirty="0">
                <a:latin typeface="Times New Roman" panose="02020603050405020304" pitchFamily="18" charset="0"/>
                <a:cs typeface="Times New Roman" panose="02020603050405020304" pitchFamily="18" charset="0"/>
              </a:rPr>
              <a:t>The Bruce protocol, for example, is a common treadmill protocol in which the speed and grade of the treadmill are increased every 3 minutes.</a:t>
            </a:r>
            <a:r>
              <a:rPr lang="ar-IQ"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goal of the test is to increase the heart rate to the “target heart rate.” This is 80% to 90% of the maximum predicted heart rate and is based on the age and gender of the patient. During the test,</a:t>
            </a:r>
            <a:r>
              <a:rPr lang="ar-IQ"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following are monitored: two or more ECG leads for heart rate, rhythm, and ischemic changes; BP; skin temperature; physical appearance; perceived exertion; and symptoms including chest pain, dyspnea, dizziness, leg cramping, and fatigue.</a:t>
            </a:r>
            <a:endParaRPr lang="ar-IQ" sz="1800" dirty="0">
              <a:latin typeface="Times New Roman" panose="02020603050405020304" pitchFamily="18" charset="0"/>
              <a:cs typeface="Times New Roman" panose="02020603050405020304" pitchFamily="18" charset="0"/>
            </a:endParaRPr>
          </a:p>
          <a:p>
            <a:pPr marL="0" indent="0" algn="just" rtl="0">
              <a:lnSpc>
                <a:spcPct val="150000"/>
              </a:lnSpc>
              <a:buNone/>
            </a:pPr>
            <a:endParaRPr lang="ar-IQ" sz="1800" dirty="0">
              <a:latin typeface="Times New Roman" panose="02020603050405020304" pitchFamily="18" charset="0"/>
              <a:cs typeface="Times New Roman" panose="02020603050405020304" pitchFamily="18" charset="0"/>
            </a:endParaRPr>
          </a:p>
          <a:p>
            <a:pPr algn="just" rtl="0">
              <a:lnSpc>
                <a:spcPct val="150000"/>
              </a:lnSpc>
            </a:pPr>
            <a:r>
              <a:rPr lang="en-US" sz="1800" dirty="0">
                <a:latin typeface="Times New Roman" panose="02020603050405020304" pitchFamily="18" charset="0"/>
                <a:cs typeface="Times New Roman" panose="02020603050405020304" pitchFamily="18" charset="0"/>
              </a:rPr>
              <a:t> The test is terminated when the target heart rate is achieved or when the patient experiences chest pain, extreme fatigue, a decrease in BP or pulse rate, serious dysrhythmias or ST segment changes on ECG, or other complications. When significant ECG abnormalities occur during the stress test (ST segment depressions), the test result is reported as positive and further diagnostic testing is required.</a:t>
            </a:r>
          </a:p>
          <a:p>
            <a:pPr algn="l" rtl="0">
              <a:lnSpc>
                <a:spcPct val="150000"/>
              </a:lnSpc>
              <a:buFont typeface="Wingdings" panose="05000000000000000000" pitchFamily="2" charset="2"/>
              <a:buChar char="v"/>
            </a:pPr>
            <a:endParaRPr lang="en-US" sz="1800" dirty="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v"/>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32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next to a computer&#10;&#10;AI-generated content may be incorrect.">
            <a:extLst>
              <a:ext uri="{FF2B5EF4-FFF2-40B4-BE49-F238E27FC236}">
                <a16:creationId xmlns:a16="http://schemas.microsoft.com/office/drawing/2014/main" id="{FF643B20-2FE5-00AB-C7B6-E2585A7FB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0298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263A-9123-96B3-79E7-B7D79D3108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E4B4F-3246-8D82-5C4A-A0FD6EC7E98A}"/>
              </a:ext>
            </a:extLst>
          </p:cNvPr>
          <p:cNvSpPr>
            <a:spLocks noGrp="1"/>
          </p:cNvSpPr>
          <p:nvPr>
            <p:ph idx="1"/>
          </p:nvPr>
        </p:nvSpPr>
        <p:spPr>
          <a:xfrm>
            <a:off x="0" y="44624"/>
            <a:ext cx="9108504" cy="681337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endParaRPr lang="en-US" sz="2000" b="1" dirty="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v"/>
            </a:pPr>
            <a:r>
              <a:rPr lang="en-US" sz="2400" b="1" dirty="0">
                <a:solidFill>
                  <a:srgbClr val="FF0000"/>
                </a:solidFill>
                <a:latin typeface="Times New Roman" panose="02020603050405020304" pitchFamily="18" charset="0"/>
                <a:cs typeface="Times New Roman" panose="02020603050405020304" pitchFamily="18" charset="0"/>
              </a:rPr>
              <a:t>Nursing Interventions for Exercise Stress Test:</a:t>
            </a:r>
            <a:endParaRPr lang="en-US" sz="2400" dirty="0">
              <a:solidFill>
                <a:srgbClr val="FF0000"/>
              </a:solidFill>
              <a:latin typeface="Times New Roman" panose="02020603050405020304" pitchFamily="18" charset="0"/>
              <a:cs typeface="Times New Roman" panose="02020603050405020304" pitchFamily="18" charset="0"/>
            </a:endParaRP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 patient to fast for 4 hours and avoid stimulants (tobacco, caffeine).</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Medications can be taken with small sips of water; some cardiac meds (e.g., beta-blockers) may be withheld.</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Wear suitable clothes and rubber-soled shoes; women should wear supportive bras.</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Nurse explains equipment, sensations, and experiences during the test.</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Explain monitoring equipment, IV line placement, and symptoms to report.</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Review type of exercise and encourage best effort.</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using echocardiography or radionuclide imaging, provide relevant information.</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the test, monitor for 10-15 minutes; resume usual activities once stable</a:t>
            </a:r>
          </a:p>
          <a:p>
            <a:pPr algn="l" rtl="0">
              <a:lnSpc>
                <a:spcPct val="15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08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BAE95-C5A8-6A96-C8D1-74A8A99AA8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BF9A2-4E18-B309-DE00-1D8639A9C66C}"/>
              </a:ext>
            </a:extLst>
          </p:cNvPr>
          <p:cNvSpPr>
            <a:spLocks noGrp="1"/>
          </p:cNvSpPr>
          <p:nvPr>
            <p:ph idx="1"/>
          </p:nvPr>
        </p:nvSpPr>
        <p:spPr>
          <a:xfrm>
            <a:off x="0" y="44624"/>
            <a:ext cx="9108504" cy="6813376"/>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indent="0" algn="l" rtl="0">
              <a:lnSpc>
                <a:spcPct val="150000"/>
              </a:lnSpc>
              <a:buNone/>
            </a:pPr>
            <a:r>
              <a:rPr lang="en-US" sz="2400" b="1" dirty="0">
                <a:solidFill>
                  <a:srgbClr val="FF0000"/>
                </a:solidFill>
                <a:latin typeface="Times New Roman" panose="02020603050405020304" pitchFamily="18" charset="0"/>
                <a:cs typeface="Times New Roman" panose="02020603050405020304" pitchFamily="18" charset="0"/>
              </a:rPr>
              <a:t>7- Cardiac Catheterization: </a:t>
            </a:r>
            <a:r>
              <a:rPr lang="en-US" sz="2000" dirty="0">
                <a:latin typeface="Times New Roman" panose="02020603050405020304" pitchFamily="18" charset="0"/>
                <a:cs typeface="Times New Roman" panose="02020603050405020304" pitchFamily="18" charset="0"/>
              </a:rPr>
              <a:t> is an invasive diagnostic procedure in which radiopaque arterial and venous catheters are introduced into selected blood vessels of the right and left sides of the heart. Catheter advancement is guided by fluoroscopy. Most commonly, the catheters are inserted percutaneously through the blood vessels. Pressures and oxygen saturations in the four heart chambers are measured. Cardiac catheterization is used to diagnose CAD, assess coronary artery patency, and determine the extent of atherosclerosis based on the percentage of coronary artery obstruction. </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a:p>
            <a:pPr algn="l" rtl="0">
              <a:lnSpc>
                <a:spcPct val="150000"/>
              </a:lnSpc>
            </a:pPr>
            <a:r>
              <a:rPr lang="en-US" sz="2000" dirty="0">
                <a:latin typeface="Times New Roman" panose="02020603050405020304" pitchFamily="18" charset="0"/>
                <a:cs typeface="Times New Roman" panose="02020603050405020304" pitchFamily="18" charset="0"/>
              </a:rPr>
              <a:t>These results determine whether revascularization procedures including PTCA or  coronary artery bypass surgery may be of benefit to the patient . </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a:p>
            <a:pPr algn="l" rtl="0">
              <a:lnSpc>
                <a:spcPct val="150000"/>
              </a:lnSpc>
            </a:pPr>
            <a:r>
              <a:rPr lang="en-US" sz="2000" dirty="0">
                <a:latin typeface="Times New Roman" panose="02020603050405020304" pitchFamily="18" charset="0"/>
                <a:cs typeface="Times New Roman" panose="02020603050405020304" pitchFamily="18" charset="0"/>
              </a:rPr>
              <a:t>During cardiac catheterization, the patient has an intravenous line in place for the administration of sedatives, fluids, heparin, and other medications. </a:t>
            </a:r>
          </a:p>
          <a:p>
            <a:pPr algn="l" rtl="0">
              <a:lnSpc>
                <a:spcPct val="150000"/>
              </a:lnSpc>
            </a:pPr>
            <a:r>
              <a:rPr lang="en-US" sz="2000" dirty="0">
                <a:latin typeface="Times New Roman" panose="02020603050405020304" pitchFamily="18" charset="0"/>
                <a:cs typeface="Times New Roman" panose="02020603050405020304" pitchFamily="18" charset="0"/>
              </a:rPr>
              <a:t>Noninvasive hemodynamic monitoring that includes BP and multiple ECG  tracings is necessary to continuously observe for dysrhythmias or hemodynamic instability. </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67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235AC-6AF5-4DB0-0BF6-F4B40FF2D3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A47128-C762-05E8-3C14-9FE54BDAFF02}"/>
              </a:ext>
            </a:extLst>
          </p:cNvPr>
          <p:cNvSpPr>
            <a:spLocks noGrp="1"/>
          </p:cNvSpPr>
          <p:nvPr>
            <p:ph idx="1"/>
          </p:nvPr>
        </p:nvSpPr>
        <p:spPr>
          <a:xfrm>
            <a:off x="0" y="44624"/>
            <a:ext cx="9108504" cy="6813376"/>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algn="l" rtl="0">
              <a:lnSpc>
                <a:spcPct val="150000"/>
              </a:lnSpc>
            </a:pPr>
            <a:r>
              <a:rPr lang="en-US" sz="2000" dirty="0">
                <a:latin typeface="Times New Roman" panose="02020603050405020304" pitchFamily="18" charset="0"/>
                <a:cs typeface="Times New Roman" panose="02020603050405020304" pitchFamily="18" charset="0"/>
              </a:rPr>
              <a:t>Staff must be prepared to provide advanced cardiac life support measures as necessary. Radiopaque contrast agents are used to visualize the coronary arteries; some contrast agents contain iodine. </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a:p>
            <a:pPr algn="l" rtl="0">
              <a:lnSpc>
                <a:spcPct val="150000"/>
              </a:lnSpc>
            </a:pPr>
            <a:r>
              <a:rPr lang="en-US" sz="2000" dirty="0">
                <a:latin typeface="Times New Roman" panose="02020603050405020304" pitchFamily="18" charset="0"/>
                <a:cs typeface="Times New Roman" panose="02020603050405020304" pitchFamily="18" charset="0"/>
              </a:rPr>
              <a:t>The patient is assessed before the procedure for previous reactions to contrast agents or allergies to iodine-containing substances (</a:t>
            </a:r>
            <a:r>
              <a:rPr lang="en-US" sz="2000" dirty="0" err="1">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seafood). If the patient has a suspected or known allergy to the substance, antihistamines or methylprednisolone (Solu-Medrol) may be administered before the procedure. In addition, the following blood tests are performed to identify abnormalities that may complicate recovery: </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a:p>
            <a:pPr algn="l" rtl="0">
              <a:lnSpc>
                <a:spcPct val="150000"/>
              </a:lnSpc>
            </a:pPr>
            <a:r>
              <a:rPr lang="en-US" sz="2000" dirty="0">
                <a:latin typeface="Times New Roman" panose="02020603050405020304" pitchFamily="18" charset="0"/>
                <a:cs typeface="Times New Roman" panose="02020603050405020304" pitchFamily="18" charset="0"/>
              </a:rPr>
              <a:t>BUN and creatinine levels, INR or PT, a PTT, hematocrit and hemoglobin values, platelet count, and electrolyte levels. Diagnostic cardiac catheterizations are commonly performed on an outpatient basis and require 2 to 6 hours of bed rest before ambulation. For most patients, bed rest for 6 hours compared to 2 hours has no advantage with regard to groin bleeding complications. However, variations in time to ambulation are most often related to the size of the catheter used during the procedure, the anticoagulation status of the patient, other patient variables (</a:t>
            </a:r>
            <a:r>
              <a:rPr lang="en-US" sz="2000" dirty="0" err="1">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advanced age, obesity, bleeding disorder), the method used for hemostasis of the arterial puncture site after the procedure, and institutional policies.</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137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0910-0C1C-0B51-1E26-D06875E053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0A22A-EC23-14E4-B507-4AEC0CE7CBDE}"/>
              </a:ext>
            </a:extLst>
          </p:cNvPr>
          <p:cNvSpPr>
            <a:spLocks noGrp="1"/>
          </p:cNvSpPr>
          <p:nvPr>
            <p:ph idx="1"/>
          </p:nvPr>
        </p:nvSpPr>
        <p:spPr>
          <a:xfrm>
            <a:off x="0" y="44624"/>
            <a:ext cx="9108504" cy="6813376"/>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pPr>
            <a:r>
              <a:rPr lang="en-US" sz="2000" dirty="0">
                <a:latin typeface="Times New Roman" panose="02020603050405020304" pitchFamily="18" charset="0"/>
                <a:cs typeface="Times New Roman" panose="02020603050405020304" pitchFamily="18" charset="0"/>
              </a:rPr>
              <a:t>The use of smaller (4 or 6 Fr) catheters, which are more amenable to shorter recovery times, is common in diagnostic cardiac catheterizations. There are several methods available to achieve arterial hemostasis after catheter removal, including manual pressure, mechanical compression (placed over puncture site for 30 minutes). </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a:p>
            <a:pPr algn="l" rtl="0">
              <a:lnSpc>
                <a:spcPct val="150000"/>
              </a:lnSpc>
            </a:pPr>
            <a:r>
              <a:rPr lang="en-US" sz="2000" dirty="0">
                <a:latin typeface="Times New Roman" panose="02020603050405020304" pitchFamily="18" charset="0"/>
                <a:cs typeface="Times New Roman" panose="02020603050405020304" pitchFamily="18" charset="0"/>
              </a:rPr>
              <a:t>Patients hospitalized for angina or acute MI may also require Patients hospitalized for angina or acute MI may also require cardiac catheterization. After the procedure, these patients usually return to their hospital rooms for recovery. In some cardiac catheterization laboratories, an angioplasty may be performed immediately after the catheterization if indicated. </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52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human body&#10;&#10;AI-generated content may be incorrect.">
            <a:extLst>
              <a:ext uri="{FF2B5EF4-FFF2-40B4-BE49-F238E27FC236}">
                <a16:creationId xmlns:a16="http://schemas.microsoft.com/office/drawing/2014/main" id="{BFE7F2E9-905D-FB6F-AE73-E41C79C5B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276915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77D72-AE64-2D1C-0C0C-E11398E1E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541CE-4CDD-F506-2531-5D232C0CAD3F}"/>
              </a:ext>
            </a:extLst>
          </p:cNvPr>
          <p:cNvSpPr>
            <a:spLocks noGrp="1"/>
          </p:cNvSpPr>
          <p:nvPr>
            <p:ph type="title"/>
          </p:nvPr>
        </p:nvSpPr>
        <p:spPr>
          <a:xfrm>
            <a:off x="457200" y="274638"/>
            <a:ext cx="8291264" cy="77809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Assessment of Cardiovascular Function</a:t>
            </a:r>
          </a:p>
        </p:txBody>
      </p:sp>
      <p:sp>
        <p:nvSpPr>
          <p:cNvPr id="3" name="Content Placeholder 2">
            <a:extLst>
              <a:ext uri="{FF2B5EF4-FFF2-40B4-BE49-F238E27FC236}">
                <a16:creationId xmlns:a16="http://schemas.microsoft.com/office/drawing/2014/main" id="{364B8A83-83EE-F77A-C070-F1A29D211173}"/>
              </a:ext>
            </a:extLst>
          </p:cNvPr>
          <p:cNvSpPr>
            <a:spLocks noGrp="1"/>
          </p:cNvSpPr>
          <p:nvPr>
            <p:ph idx="1"/>
          </p:nvPr>
        </p:nvSpPr>
        <p:spPr>
          <a:xfrm>
            <a:off x="107504" y="1124744"/>
            <a:ext cx="9001000" cy="561662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q"/>
            </a:pPr>
            <a:r>
              <a:rPr lang="en-US" sz="2400" b="1" dirty="0">
                <a:solidFill>
                  <a:srgbClr val="002060"/>
                </a:solidFill>
                <a:latin typeface="Times New Roman" panose="02020603050405020304" pitchFamily="18" charset="0"/>
                <a:cs typeface="Times New Roman" panose="02020603050405020304" pitchFamily="18" charset="0"/>
              </a:rPr>
              <a:t>Health History</a:t>
            </a:r>
            <a:endParaRPr lang="ar-IQ" sz="2400" b="1" dirty="0">
              <a:solidFill>
                <a:srgbClr val="002060"/>
              </a:solidFill>
              <a:latin typeface="Times New Roman" panose="02020603050405020304" pitchFamily="18" charset="0"/>
              <a:cs typeface="Times New Roman" panose="02020603050405020304" pitchFamily="18" charset="0"/>
            </a:endParaRPr>
          </a:p>
          <a:p>
            <a:pPr marL="0" indent="0" algn="l" rtl="0">
              <a:lnSpc>
                <a:spcPct val="150000"/>
              </a:lnSpc>
              <a:buNone/>
            </a:pPr>
            <a:r>
              <a:rPr lang="en-US" sz="2000" b="1" dirty="0">
                <a:latin typeface="Times New Roman" panose="02020603050405020304" pitchFamily="18" charset="0"/>
                <a:cs typeface="Times New Roman" panose="02020603050405020304" pitchFamily="18" charset="0"/>
              </a:rPr>
              <a:t>1- Common  signs and symptoms of cardiovascular disease </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Chest pain or discomfort (IHD, dysrhythmias, valvular heart disease,…..).</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Shortness of breath or dyspnea (IHD, HF, valvular heart disease,…..).</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Peripheral edema, weight gain,  ascites (HF).</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Palpitations (IHD, caffeine or other stimulants, electrolyte imbalances, stress, valvular heart disease,…….).</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 fatigue (IHD, HF, or valvular heart disease,…..).</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Dizziness, syncope, or changes in level of consciousness (cardiogenic shock, dysrhythmias, hypotension,……)</a:t>
            </a:r>
          </a:p>
          <a:p>
            <a:pPr algn="l" rtl="0">
              <a:lnSpc>
                <a:spcPct val="150000"/>
              </a:lnSpc>
              <a:buFontTx/>
              <a:buChar char="-"/>
            </a:pPr>
            <a:endParaRPr lang="en-US" sz="2000" dirty="0">
              <a:latin typeface="Times New Roman" panose="02020603050405020304" pitchFamily="18" charset="0"/>
              <a:cs typeface="Times New Roman" panose="02020603050405020304" pitchFamily="18" charset="0"/>
            </a:endParaRPr>
          </a:p>
          <a:p>
            <a:pPr marL="0" indent="0" algn="l" rtl="0">
              <a:lnSpc>
                <a:spcPct val="150000"/>
              </a:lnSpc>
              <a:buNone/>
            </a:pPr>
            <a:endParaRPr lang="ar-IQ" sz="2000" dirty="0">
              <a:latin typeface="Times New Roman" panose="02020603050405020304" pitchFamily="18" charset="0"/>
              <a:cs typeface="Times New Roman" panose="02020603050405020304" pitchFamily="18" charset="0"/>
            </a:endParaRPr>
          </a:p>
          <a:p>
            <a:pPr marL="0" indent="0" algn="l" rtl="0">
              <a:lnSpc>
                <a:spcPct val="150000"/>
              </a:lnSpc>
              <a:buNone/>
            </a:pPr>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02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x-ray of a human body&#10;&#10;AI-generated content may be incorrect.">
            <a:extLst>
              <a:ext uri="{FF2B5EF4-FFF2-40B4-BE49-F238E27FC236}">
                <a16:creationId xmlns:a16="http://schemas.microsoft.com/office/drawing/2014/main" id="{B83C4302-D96C-6686-765A-979572959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126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AE260-90AB-0C25-C35A-BC17470AFD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A9E15E-B0EF-EEB1-BFEA-BFA6F7A9E931}"/>
              </a:ext>
            </a:extLst>
          </p:cNvPr>
          <p:cNvSpPr>
            <a:spLocks noGrp="1"/>
          </p:cNvSpPr>
          <p:nvPr>
            <p:ph idx="1"/>
          </p:nvPr>
        </p:nvSpPr>
        <p:spPr>
          <a:xfrm>
            <a:off x="0" y="44624"/>
            <a:ext cx="9108504" cy="681337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buNone/>
            </a:pPr>
            <a:endParaRPr lang="en-US" sz="2400" b="1" dirty="0">
              <a:latin typeface="Times New Roman" panose="02020603050405020304" pitchFamily="18" charset="0"/>
              <a:cs typeface="Times New Roman" panose="02020603050405020304" pitchFamily="18" charset="0"/>
            </a:endParaRPr>
          </a:p>
          <a:p>
            <a:pPr marL="0" indent="0" algn="l" rtl="0">
              <a:buNone/>
            </a:pPr>
            <a:r>
              <a:rPr lang="en-US" sz="2400" b="1" dirty="0">
                <a:solidFill>
                  <a:srgbClr val="FF0000"/>
                </a:solidFill>
                <a:latin typeface="Times New Roman" panose="02020603050405020304" pitchFamily="18" charset="0"/>
                <a:cs typeface="Times New Roman" panose="02020603050405020304" pitchFamily="18" charset="0"/>
              </a:rPr>
              <a:t>Nursing Interventions Before Cardiac Catheterization:</a:t>
            </a:r>
            <a:endParaRPr lang="en-US" sz="2400" dirty="0">
              <a:solidFill>
                <a:srgbClr val="FF0000"/>
              </a:solidFill>
              <a:latin typeface="Times New Roman" panose="02020603050405020304" pitchFamily="18" charset="0"/>
              <a:cs typeface="Times New Roman" panose="02020603050405020304" pitchFamily="18" charset="0"/>
            </a:endParaRP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 patient to fast for 8-12 hours before procedure; arrange for transport home if outpatient.</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Inform patient of the procedure's expected duration (less than 2 hours) and lying on a hard table.</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Reassure that mild or moderate sedation will be given intravenously.</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Prepare patient for sensations during the procedure, including palpitations, coughing, deep breathing, and the flushed feeling from contrast agent injection.</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Encourage patient to express fears and anxieties, offering teaching and reassurance to reduce apprehension.</a:t>
            </a:r>
          </a:p>
          <a:p>
            <a:pPr marL="0" indent="0" algn="l" rtl="0">
              <a:lnSpc>
                <a:spcPct val="150000"/>
              </a:lnSpc>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013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15B45-383D-E611-EE94-22C0B07031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A0A33-5534-8672-92DB-F864AF80F0B3}"/>
              </a:ext>
            </a:extLst>
          </p:cNvPr>
          <p:cNvSpPr>
            <a:spLocks noGrp="1"/>
          </p:cNvSpPr>
          <p:nvPr>
            <p:ph idx="1"/>
          </p:nvPr>
        </p:nvSpPr>
        <p:spPr>
          <a:xfrm>
            <a:off x="0" y="44624"/>
            <a:ext cx="9108504" cy="681337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r>
              <a:rPr lang="en-US" sz="2400" b="1" dirty="0">
                <a:solidFill>
                  <a:srgbClr val="FF0000"/>
                </a:solidFill>
                <a:latin typeface="Times New Roman" panose="02020603050405020304" pitchFamily="18" charset="0"/>
                <a:cs typeface="Times New Roman" panose="02020603050405020304" pitchFamily="18" charset="0"/>
              </a:rPr>
              <a:t>Nursing Responsibilities After Cardiac Catheterization:</a:t>
            </a:r>
            <a:endParaRPr lang="en-US" sz="2400" dirty="0">
              <a:solidFill>
                <a:srgbClr val="FF0000"/>
              </a:solidFill>
              <a:latin typeface="Times New Roman" panose="02020603050405020304" pitchFamily="18" charset="0"/>
              <a:cs typeface="Times New Roman" panose="02020603050405020304" pitchFamily="18" charset="0"/>
            </a:endParaRPr>
          </a:p>
          <a:p>
            <a:pPr algn="l" rtl="0">
              <a:lnSpc>
                <a:spcPct val="150000"/>
              </a:lnSpc>
              <a:buFont typeface="+mj-lt"/>
              <a:buAutoNum type="arabicPeriod"/>
            </a:pPr>
            <a:r>
              <a:rPr lang="en-US" sz="1800" dirty="0">
                <a:latin typeface="Times New Roman" panose="02020603050405020304" pitchFamily="18" charset="0"/>
                <a:cs typeface="Times New Roman" panose="02020603050405020304" pitchFamily="18" charset="0"/>
              </a:rPr>
              <a:t>Observe catheter access site for bleeding/hematoma; assess peripheral pulses every 15 minutes for 1 hour, then every 1-2 hours until stable.</a:t>
            </a:r>
          </a:p>
          <a:p>
            <a:pPr algn="l" rtl="0">
              <a:lnSpc>
                <a:spcPct val="150000"/>
              </a:lnSpc>
              <a:buFont typeface="+mj-lt"/>
              <a:buAutoNum type="arabicPeriod"/>
            </a:pPr>
            <a:r>
              <a:rPr lang="en-US" sz="1800" dirty="0">
                <a:latin typeface="Times New Roman" panose="02020603050405020304" pitchFamily="18" charset="0"/>
                <a:cs typeface="Times New Roman" panose="02020603050405020304" pitchFamily="18" charset="0"/>
              </a:rPr>
              <a:t>Evaluate temperature, color, and assess for pain, numbness, or tingling to detect signs of arterial insufficiency; report changes.</a:t>
            </a:r>
          </a:p>
          <a:p>
            <a:pPr algn="l" rtl="0">
              <a:lnSpc>
                <a:spcPct val="150000"/>
              </a:lnSpc>
              <a:buFont typeface="+mj-lt"/>
              <a:buAutoNum type="arabicPeriod"/>
            </a:pPr>
            <a:r>
              <a:rPr lang="en-US" sz="1800" dirty="0">
                <a:latin typeface="Times New Roman" panose="02020603050405020304" pitchFamily="18" charset="0"/>
                <a:cs typeface="Times New Roman" panose="02020603050405020304" pitchFamily="18" charset="0"/>
              </a:rPr>
              <a:t>Monitor for dysrhythmias by observing the cardiac monitor or assessing pulses; manage vasovagal reactions with prompt intervention (raise legs, administer fluids, atropine).</a:t>
            </a:r>
          </a:p>
          <a:p>
            <a:pPr algn="l" rtl="0">
              <a:lnSpc>
                <a:spcPct val="150000"/>
              </a:lnSpc>
              <a:buFont typeface="+mj-lt"/>
              <a:buAutoNum type="arabicPeriod"/>
            </a:pPr>
            <a:r>
              <a:rPr lang="en-US" sz="1800" dirty="0">
                <a:latin typeface="Times New Roman" panose="02020603050405020304" pitchFamily="18" charset="0"/>
                <a:cs typeface="Times New Roman" panose="02020603050405020304" pitchFamily="18" charset="0"/>
              </a:rPr>
              <a:t>If femoral artery used, keep patient on bed rest for 2-6 hours, leg straight, head elevated 30 degrees; less restriction if deployed devices used.</a:t>
            </a:r>
          </a:p>
          <a:p>
            <a:pPr algn="l" rtl="0">
              <a:lnSpc>
                <a:spcPct val="150000"/>
              </a:lnSpc>
              <a:buFont typeface="+mj-lt"/>
              <a:buAutoNum type="arabicPeriod"/>
            </a:pPr>
            <a:r>
              <a:rPr lang="en-US" sz="1800" dirty="0">
                <a:latin typeface="Times New Roman" panose="02020603050405020304" pitchFamily="18" charset="0"/>
                <a:cs typeface="Times New Roman" panose="02020603050405020304" pitchFamily="18" charset="0"/>
              </a:rPr>
              <a:t>Instruct patient to report chest pain, bleeding, or discomfort from catheter insertion sites immediately.</a:t>
            </a:r>
          </a:p>
          <a:p>
            <a:pPr algn="l" rtl="0">
              <a:lnSpc>
                <a:spcPct val="150000"/>
              </a:lnSpc>
              <a:buFont typeface="+mj-lt"/>
              <a:buAutoNum type="arabicPeriod"/>
            </a:pPr>
            <a:r>
              <a:rPr lang="en-US" sz="1800" dirty="0">
                <a:latin typeface="Times New Roman" panose="02020603050405020304" pitchFamily="18" charset="0"/>
                <a:cs typeface="Times New Roman" panose="02020603050405020304" pitchFamily="18" charset="0"/>
              </a:rPr>
              <a:t>Encourage fluids to increase urinary output and flush out dye.</a:t>
            </a:r>
          </a:p>
          <a:p>
            <a:pPr marL="0" indent="0" algn="l" rtl="0">
              <a:lnSpc>
                <a:spcPct val="150000"/>
              </a:lnSpc>
              <a:buNone/>
            </a:pPr>
            <a:r>
              <a:rPr lang="en-US" sz="1800" dirty="0">
                <a:latin typeface="Times New Roman" panose="02020603050405020304" pitchFamily="18" charset="0"/>
                <a:cs typeface="Times New Roman" panose="02020603050405020304" pitchFamily="18" charset="0"/>
              </a:rPr>
              <a:t>7. Ensure safety by instructing the patient to ask for help when getting out of bed the first time after the procedure.  </a:t>
            </a:r>
          </a:p>
        </p:txBody>
      </p:sp>
    </p:spTree>
    <p:extLst>
      <p:ext uri="{BB962C8B-B14F-4D97-AF65-F5344CB8AC3E}">
        <p14:creationId xmlns:p14="http://schemas.microsoft.com/office/powerpoint/2010/main" val="2935397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4B6BF-6583-CB71-B557-E89055EF3E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C6742-A7D7-2907-0A58-B93DD7FA0AD0}"/>
              </a:ext>
            </a:extLst>
          </p:cNvPr>
          <p:cNvSpPr>
            <a:spLocks noGrp="1"/>
          </p:cNvSpPr>
          <p:nvPr>
            <p:ph idx="1"/>
          </p:nvPr>
        </p:nvSpPr>
        <p:spPr>
          <a:xfrm>
            <a:off x="0" y="44624"/>
            <a:ext cx="9108504" cy="681337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ctr"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Patient education after catheterization </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After discharge for cardiac catheterization, self-care guidelines include:</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24 hours, avoid bending at the waist, straining, or lifting heavy objects.</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Avoid tub baths, but shower as desired.</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Discuss with your physician when to return to work, drive, or resume strenuous activities.</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Contact your physician if you experience bleeding, swelling, new bruising, pain at the puncture site, or a temperature of 101.5°F (38.6°C) or more.</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diagnosed with coronary artery disease, discuss treatment options, including local cardiac rehabilitation programs.</a:t>
            </a:r>
          </a:p>
          <a:p>
            <a:pPr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Consult your physician and nurse about lifestyle changes to lower future heart problem risks, such as quitting smoking, lowering cholesterol, changing your diet, exercising, or losing weight.</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48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D7BD4FAB-4E25-4337-8AD4-50ACC758798F}"/>
              </a:ext>
            </a:extLst>
          </p:cNvPr>
          <p:cNvPicPr>
            <a:picLocks noGrp="1" noChangeAspect="1"/>
          </p:cNvPicPr>
          <p:nvPr>
            <p:ph idx="1"/>
          </p:nvPr>
        </p:nvPicPr>
        <p:blipFill>
          <a:blip r:embed="rId2"/>
          <a:stretch>
            <a:fillRect/>
          </a:stretch>
        </p:blipFill>
        <p:spPr>
          <a:xfrm>
            <a:off x="0" y="0"/>
            <a:ext cx="9144001" cy="66437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61213-2E78-076F-F9BF-6AC3525603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1BF0D-A9FB-A026-A91B-DB5DABF715DD}"/>
              </a:ext>
            </a:extLst>
          </p:cNvPr>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indent="0" algn="l" rtl="0">
              <a:lnSpc>
                <a:spcPct val="150000"/>
              </a:lnSpc>
              <a:buNone/>
            </a:pPr>
            <a:r>
              <a:rPr lang="en-US" sz="2000" b="1" dirty="0">
                <a:latin typeface="Times New Roman" panose="02020603050405020304" pitchFamily="18" charset="0"/>
                <a:cs typeface="Times New Roman" panose="02020603050405020304" pitchFamily="18" charset="0"/>
              </a:rPr>
              <a:t>2- Past Health, Family, and Social History : </a:t>
            </a:r>
            <a:r>
              <a:rPr lang="en-US" sz="2000" dirty="0">
                <a:latin typeface="Times New Roman" panose="02020603050405020304" pitchFamily="18" charset="0"/>
                <a:cs typeface="Times New Roman" panose="02020603050405020304" pitchFamily="18" charset="0"/>
              </a:rPr>
              <a:t>The past health history provides an opportunity for the nurse to assess patients’ understanding of their personal risk factors for cardiovascular disease.</a:t>
            </a:r>
          </a:p>
          <a:p>
            <a:pPr algn="l" rtl="0">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Risk Factors</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Non-modifiable Risk Factors</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 Family history: (first-degree relative with cardiovascular disease at 55 years of age or younger for men and at 65 years of age or younger for women)</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 Increasing age : (more than 45 years for men; more than 55 years for women)</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 Gender (men develop CAD at an earlier age than women)</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 Race (higher incidence of heart disease in African Americans than in Caucasians)</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Modifiable Risk Factors</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  Hypertension                                  -  Diabetes</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 Hyperlipidemia                               -  Obesity                 </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 Metabolic syndrome                       - Smoking, tobacco use</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 Physical inactivity </a:t>
            </a:r>
            <a:endParaRPr lang="ar-IQ" sz="2000" dirty="0">
              <a:latin typeface="Times New Roman" panose="02020603050405020304" pitchFamily="18" charset="0"/>
              <a:cs typeface="Times New Roman" panose="02020603050405020304" pitchFamily="18" charset="0"/>
            </a:endParaRPr>
          </a:p>
          <a:p>
            <a:pPr marL="0" indent="0" algn="l" rtl="0">
              <a:lnSpc>
                <a:spcPct val="150000"/>
              </a:lnSpc>
              <a:buNone/>
            </a:pPr>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67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C06BC-26B8-710C-F37A-0450EFC7E9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2190C-9197-F663-579C-D91B330A8691}"/>
              </a:ext>
            </a:extLst>
          </p:cNvPr>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algn="just" rtl="0">
              <a:lnSpc>
                <a:spcPct val="15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Medications : </a:t>
            </a:r>
            <a:r>
              <a:rPr lang="en-US" sz="2000" dirty="0">
                <a:latin typeface="Times New Roman" panose="02020603050405020304" pitchFamily="18" charset="0"/>
                <a:cs typeface="Times New Roman" panose="02020603050405020304" pitchFamily="18" charset="0"/>
              </a:rPr>
              <a:t>Nurses collaborate with other health care providers, including pharmacists, to obtain a complete list of the patient’s medications, including dose and frequency.</a:t>
            </a:r>
          </a:p>
          <a:p>
            <a:pPr algn="just" rtl="0">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Nutrition : </a:t>
            </a:r>
            <a:r>
              <a:rPr lang="en-US" sz="2000" dirty="0">
                <a:latin typeface="Times New Roman" panose="02020603050405020304" pitchFamily="18" charset="0"/>
                <a:cs typeface="Times New Roman" panose="02020603050405020304" pitchFamily="18" charset="0"/>
              </a:rPr>
              <a:t>Diets that are restricted in sodium, fat, cholesterol, or calories are commonly prescribed. The nurse obtains the following information. </a:t>
            </a:r>
          </a:p>
          <a:p>
            <a:pPr algn="just" rtl="0">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Elimination: </a:t>
            </a:r>
            <a:r>
              <a:rPr lang="en-US" sz="2000" dirty="0">
                <a:latin typeface="Times New Roman" panose="02020603050405020304" pitchFamily="18" charset="0"/>
                <a:cs typeface="Times New Roman" panose="02020603050405020304" pitchFamily="18" charset="0"/>
              </a:rPr>
              <a:t>Typical bowel and bladder habits need to be identified. Nocturia</a:t>
            </a:r>
          </a:p>
          <a:p>
            <a:pPr marL="0" indent="0" algn="just" rtl="0">
              <a:lnSpc>
                <a:spcPct val="150000"/>
              </a:lnSpc>
              <a:buNone/>
            </a:pPr>
            <a:r>
              <a:rPr lang="en-US" sz="2000" dirty="0">
                <a:latin typeface="Times New Roman" panose="02020603050405020304" pitchFamily="18" charset="0"/>
                <a:cs typeface="Times New Roman" panose="02020603050405020304" pitchFamily="18" charset="0"/>
              </a:rPr>
              <a:t>        (awakening at night to urinate) is common in patients with HF.</a:t>
            </a:r>
          </a:p>
          <a:p>
            <a:pPr algn="just" rtl="0">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Activity and Exercise: </a:t>
            </a:r>
            <a:r>
              <a:rPr lang="en-US" sz="1900" dirty="0">
                <a:latin typeface="Times New Roman" panose="02020603050405020304" pitchFamily="18" charset="0"/>
                <a:cs typeface="Times New Roman" panose="02020603050405020304" pitchFamily="18" charset="0"/>
              </a:rPr>
              <a:t>The nurse determines if there are recent changes by comparing the patient’s current activity level with that performed in the past 6 to 12 months. New symptoms or a change in the usual symptoms during activity is a significant finding.</a:t>
            </a:r>
            <a:endParaRPr lang="en-US" sz="1900" b="1" dirty="0">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Sleep and Rest</a:t>
            </a:r>
            <a:r>
              <a:rPr lang="en-US" sz="1900" b="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Patients with worsening HF often experience orthopnea, a term used to indicate the need to sit upright or stand to avoid feeling short of breath.</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76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0255F-E3A1-F521-B048-419BF19D1A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19585-C881-0069-3559-1343BCFBC4E4}"/>
              </a:ext>
            </a:extLst>
          </p:cNvPr>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algn="just" rtl="0">
              <a:lnSpc>
                <a:spcPct val="150000"/>
              </a:lnSpc>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Self-Perception and Self-Concept</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Patients’ beliefs and feelings about their health are key determinants of adherence to self-care recommendations and recovery after an acute cardiac event</a:t>
            </a:r>
            <a:r>
              <a:rPr lang="en-US" sz="18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Roles and Relationships: </a:t>
            </a:r>
            <a:r>
              <a:rPr lang="en-US" sz="1800" dirty="0">
                <a:latin typeface="Times New Roman" panose="02020603050405020304" pitchFamily="18" charset="0"/>
                <a:cs typeface="Times New Roman" panose="02020603050405020304" pitchFamily="18" charset="0"/>
              </a:rPr>
              <a:t>patients with lower levels of social support have an increased risk for cardiac-related mortality and stroke, compared with others having higher levels of support.</a:t>
            </a:r>
            <a:endParaRPr lang="en-US" sz="2000" b="1" dirty="0">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Sexuality and Reproduction: </a:t>
            </a:r>
            <a:r>
              <a:rPr lang="en-US" sz="1800" dirty="0">
                <a:latin typeface="Times New Roman" panose="02020603050405020304" pitchFamily="18" charset="0"/>
                <a:cs typeface="Times New Roman" panose="02020603050405020304" pitchFamily="18" charset="0"/>
              </a:rPr>
              <a:t>In men, erectile dysfunction may develop as a side</a:t>
            </a:r>
          </a:p>
          <a:p>
            <a:pPr marL="0" indent="0" algn="just" rtl="0">
              <a:lnSpc>
                <a:spcPct val="150000"/>
              </a:lnSpc>
              <a:buNone/>
            </a:pPr>
            <a:r>
              <a:rPr lang="en-US" sz="1800" dirty="0">
                <a:latin typeface="Times New Roman" panose="02020603050405020304" pitchFamily="18" charset="0"/>
                <a:cs typeface="Times New Roman" panose="02020603050405020304" pitchFamily="18" charset="0"/>
              </a:rPr>
              <a:t>       effect of cardiac medications (e.g., beta-blockers); The nurse can help patients by initiating         discussions about sexuality and encouraging them to discuss problems with their primary   provider or cardiologist.</a:t>
            </a:r>
            <a:endParaRPr lang="en-US" sz="2000" b="1" dirty="0">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Coping and Stress Tolerance: </a:t>
            </a:r>
            <a:r>
              <a:rPr lang="en-US" sz="1800" dirty="0">
                <a:latin typeface="Times New Roman" panose="02020603050405020304" pitchFamily="18" charset="0"/>
                <a:cs typeface="Times New Roman" panose="02020603050405020304" pitchFamily="18" charset="0"/>
              </a:rPr>
              <a:t>Patients who are depressed are less motivated to adhere to recommended lifestyle changes and medical regimens necessary to prevent future cardiac events, such as an MI. </a:t>
            </a:r>
            <a:endParaRPr lang="ar-IQ"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03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509F-270C-37A0-FCF1-FFCDEFACB4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14196-10A4-9558-214F-63C39BE66784}"/>
              </a:ext>
            </a:extLst>
          </p:cNvPr>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Autofit/>
          </a:bodyPr>
          <a:lstStyle/>
          <a:p>
            <a:pPr algn="l" rtl="0">
              <a:lnSpc>
                <a:spcPct val="150000"/>
              </a:lnSpc>
              <a:buFont typeface="Wingdings" panose="05000000000000000000" pitchFamily="2" charset="2"/>
              <a:buChar char="q"/>
            </a:pPr>
            <a:r>
              <a:rPr lang="en-US" sz="2400" b="1" dirty="0">
                <a:solidFill>
                  <a:srgbClr val="002060"/>
                </a:solidFill>
                <a:latin typeface="Times New Roman" panose="02020603050405020304" pitchFamily="18" charset="0"/>
                <a:cs typeface="Times New Roman" panose="02020603050405020304" pitchFamily="18" charset="0"/>
              </a:rPr>
              <a:t>Physical Assessment</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1- General Appearance</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Level of consciousness (alert, lethargic, stuporous, comatose) </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Mental status (oriented to person, place, time)</a:t>
            </a:r>
          </a:p>
          <a:p>
            <a:pPr algn="l" rtl="0">
              <a:lnSpc>
                <a:spcPct val="150000"/>
              </a:lnSpc>
              <a:buFontTx/>
              <a:buChar char="-"/>
            </a:pPr>
            <a:r>
              <a:rPr lang="en-US" sz="2000" dirty="0">
                <a:solidFill>
                  <a:schemeClr val="tx1"/>
                </a:solidFill>
                <a:latin typeface="Times New Roman" panose="02020603050405020304" pitchFamily="18" charset="0"/>
                <a:cs typeface="Times New Roman" panose="02020603050405020304" pitchFamily="18" charset="0"/>
              </a:rPr>
              <a:t>Body Mass Index  </a:t>
            </a:r>
            <a:r>
              <a:rPr lang="en-US" sz="2000" dirty="0">
                <a:latin typeface="Times New Roman" panose="02020603050405020304" pitchFamily="18" charset="0"/>
                <a:cs typeface="Times New Roman" panose="02020603050405020304" pitchFamily="18" charset="0"/>
              </a:rPr>
              <a:t>(BMI greater than 30 kg/m2  indicate obesity)</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2- Assessment of the Skin and Extremities</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Skin color, temperature, and texture </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 S &amp; S of acute obstruction of arterial blood flow in the extremities, referred to as the 6 P’s, are pain, pallor, pulselessness, paresthesia, </a:t>
            </a:r>
            <a:r>
              <a:rPr lang="en-US" sz="2000" dirty="0" err="1">
                <a:latin typeface="Times New Roman" panose="02020603050405020304" pitchFamily="18" charset="0"/>
                <a:cs typeface="Times New Roman" panose="02020603050405020304" pitchFamily="18" charset="0"/>
              </a:rPr>
              <a:t>poikilothermia</a:t>
            </a:r>
            <a:r>
              <a:rPr lang="en-US" sz="2000" dirty="0">
                <a:latin typeface="Times New Roman" panose="02020603050405020304" pitchFamily="18" charset="0"/>
                <a:cs typeface="Times New Roman" panose="02020603050405020304" pitchFamily="18" charset="0"/>
              </a:rPr>
              <a:t> (coldness), and paralysis. </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 Clubbing of the fingers and toes indicates chronic hemoglobin desaturation and is associated with congenital heart disease. </a:t>
            </a:r>
          </a:p>
          <a:p>
            <a:pPr algn="l" rtl="0">
              <a:lnSpc>
                <a:spcPct val="150000"/>
              </a:lnSpc>
              <a:buFontTx/>
              <a:buChar char="-"/>
            </a:pPr>
            <a:r>
              <a:rPr lang="en-US" sz="2000" dirty="0">
                <a:latin typeface="Times New Roman" panose="02020603050405020304" pitchFamily="18" charset="0"/>
                <a:cs typeface="Times New Roman" panose="02020603050405020304" pitchFamily="18" charset="0"/>
              </a:rPr>
              <a:t>capillary refill time</a:t>
            </a:r>
            <a:endParaRPr lang="ar-IQ"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45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B9C6A-BDD0-0F34-18C4-3AD11DF6B5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802B31-F0F3-85D1-23E5-E3D46281A04E}"/>
              </a:ext>
            </a:extLst>
          </p:cNvPr>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Autofit/>
          </a:bodyPr>
          <a:lstStyle/>
          <a:p>
            <a:pPr marL="0" indent="0" algn="l" rtl="0">
              <a:lnSpc>
                <a:spcPct val="150000"/>
              </a:lnSpc>
              <a:buNone/>
            </a:pPr>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l" rtl="0">
              <a:lnSpc>
                <a:spcPct val="150000"/>
              </a:lnSpc>
              <a:buNone/>
            </a:pPr>
            <a:r>
              <a:rPr lang="en-US" sz="2400" b="1" dirty="0">
                <a:solidFill>
                  <a:srgbClr val="FF0000"/>
                </a:solidFill>
                <a:latin typeface="Times New Roman" panose="02020603050405020304" pitchFamily="18" charset="0"/>
                <a:cs typeface="Times New Roman" panose="02020603050405020304" pitchFamily="18" charset="0"/>
              </a:rPr>
              <a:t>3- Blood Pressure </a:t>
            </a:r>
            <a:r>
              <a:rPr lang="en-US" sz="28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normal BP in adults is considered a systolic BP less than 120 mm Hg over a diastolic BP less than 80 mm Hg</a:t>
            </a:r>
          </a:p>
          <a:p>
            <a:pPr algn="l" rtl="0">
              <a:lnSpc>
                <a:spcPct val="150000"/>
              </a:lnSpc>
              <a:buFontTx/>
              <a:buChar char="-"/>
            </a:pPr>
            <a:r>
              <a:rPr lang="en-US" sz="2000" b="1" dirty="0">
                <a:latin typeface="Times New Roman" panose="02020603050405020304" pitchFamily="18" charset="0"/>
                <a:cs typeface="Times New Roman" panose="02020603050405020304" pitchFamily="18" charset="0"/>
              </a:rPr>
              <a:t>Pulse Pressure </a:t>
            </a:r>
          </a:p>
          <a:p>
            <a:pPr algn="l" rtl="0">
              <a:lnSpc>
                <a:spcPct val="150000"/>
              </a:lnSpc>
            </a:pPr>
            <a:r>
              <a:rPr lang="en-US" sz="2000" dirty="0">
                <a:latin typeface="Times New Roman" panose="02020603050405020304" pitchFamily="18" charset="0"/>
                <a:cs typeface="Times New Roman" panose="02020603050405020304" pitchFamily="18" charset="0"/>
              </a:rPr>
              <a:t>The difference between the systolic and the diastolic pressures</a:t>
            </a:r>
          </a:p>
          <a:p>
            <a:pPr algn="l" rtl="0">
              <a:lnSpc>
                <a:spcPct val="150000"/>
              </a:lnSpc>
            </a:pPr>
            <a:r>
              <a:rPr lang="en-US" sz="2000" dirty="0">
                <a:latin typeface="Times New Roman" panose="02020603050405020304" pitchFamily="18" charset="0"/>
                <a:cs typeface="Times New Roman" panose="02020603050405020304" pitchFamily="18" charset="0"/>
              </a:rPr>
              <a:t> normally is 30 to 40 mm Hg </a:t>
            </a:r>
          </a:p>
          <a:p>
            <a:pPr algn="l" rtl="0">
              <a:lnSpc>
                <a:spcPct val="150000"/>
              </a:lnSpc>
              <a:buFontTx/>
              <a:buChar char="-"/>
            </a:pPr>
            <a:r>
              <a:rPr lang="en-US" sz="2000" b="1" dirty="0">
                <a:latin typeface="Times New Roman" panose="02020603050405020304" pitchFamily="18" charset="0"/>
                <a:cs typeface="Times New Roman" panose="02020603050405020304" pitchFamily="18" charset="0"/>
              </a:rPr>
              <a:t>Postural (orthostatic) hypotension </a:t>
            </a:r>
            <a:r>
              <a:rPr lang="en-US" sz="2000" dirty="0">
                <a:latin typeface="Times New Roman" panose="02020603050405020304" pitchFamily="18" charset="0"/>
                <a:cs typeface="Times New Roman" panose="02020603050405020304" pitchFamily="18" charset="0"/>
              </a:rPr>
              <a:t>:  is a sustained decrease of at least 20 mm Hg in systolic BP or 10 mm Hg in diastolic BP within 3 minutes of moving from a lying or sitting to a standing position. It is usually accompanied by dizziness, lightheadedness, or syncope.</a:t>
            </a:r>
            <a:endParaRPr lang="en-US"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89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D660F-FF9F-B426-8DB3-3EA346CC93A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63EE0-F8AB-D503-4E9D-C1F740CE89C3}"/>
              </a:ext>
            </a:extLst>
          </p:cNvPr>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Autofit/>
          </a:bodyPr>
          <a:lstStyle/>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4- Arterial Pulses</a:t>
            </a:r>
          </a:p>
          <a:p>
            <a:pPr marL="0" indent="0" algn="l" rtl="0">
              <a:lnSpc>
                <a:spcPct val="150000"/>
              </a:lnSpc>
              <a:buNone/>
            </a:pPr>
            <a:r>
              <a:rPr lang="en-US" sz="1800" b="1" dirty="0">
                <a:solidFill>
                  <a:srgbClr val="002060"/>
                </a:solidFill>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b="1" dirty="0">
                <a:solidFill>
                  <a:schemeClr val="tx1"/>
                </a:solidFill>
                <a:latin typeface="Times New Roman" panose="02020603050405020304" pitchFamily="18" charset="0"/>
                <a:cs typeface="Times New Roman" panose="02020603050405020304" pitchFamily="18" charset="0"/>
              </a:rPr>
              <a:t>Pulse Rate </a:t>
            </a:r>
            <a:r>
              <a:rPr lang="en-US" sz="1800" dirty="0">
                <a:solidFill>
                  <a:schemeClr val="tx1"/>
                </a:solidFill>
                <a:latin typeface="Times New Roman" panose="02020603050405020304" pitchFamily="18" charset="0"/>
                <a:cs typeface="Times New Roman" panose="02020603050405020304" pitchFamily="18" charset="0"/>
              </a:rPr>
              <a:t>(The normal pulse rate varies between 60-100 bpm ) </a:t>
            </a:r>
          </a:p>
          <a:p>
            <a:pPr marL="0" indent="0" algn="l" rtl="0">
              <a:lnSpc>
                <a:spcPct val="150000"/>
              </a:lnSpc>
              <a:buNone/>
            </a:pPr>
            <a:r>
              <a:rPr lang="en-US" sz="1800" dirty="0">
                <a:solidFill>
                  <a:schemeClr val="tx1"/>
                </a:solidFill>
                <a:latin typeface="Times New Roman" panose="02020603050405020304" pitchFamily="18" charset="0"/>
                <a:cs typeface="Times New Roman" panose="02020603050405020304" pitchFamily="18" charset="0"/>
              </a:rPr>
              <a:t>-  </a:t>
            </a:r>
            <a:r>
              <a:rPr lang="en-US" sz="1800" b="1" dirty="0">
                <a:solidFill>
                  <a:schemeClr val="tx1"/>
                </a:solidFill>
                <a:latin typeface="Times New Roman" panose="02020603050405020304" pitchFamily="18" charset="0"/>
                <a:cs typeface="Times New Roman" panose="02020603050405020304" pitchFamily="18" charset="0"/>
              </a:rPr>
              <a:t>Pulse Rhythm </a:t>
            </a:r>
            <a:r>
              <a:rPr lang="en-US" sz="1800" dirty="0">
                <a:solidFill>
                  <a:schemeClr val="tx1"/>
                </a:solidFill>
                <a:latin typeface="Times New Roman" panose="02020603050405020304" pitchFamily="18" charset="0"/>
                <a:cs typeface="Times New Roman" panose="02020603050405020304" pitchFamily="18" charset="0"/>
              </a:rPr>
              <a:t>(The rhythm of the pulse is normally regular) </a:t>
            </a:r>
          </a:p>
          <a:p>
            <a:pPr marL="0" indent="0" algn="l" rtl="0">
              <a:lnSpc>
                <a:spcPct val="150000"/>
              </a:lnSpc>
              <a:buNone/>
            </a:pPr>
            <a:r>
              <a:rPr lang="en-US" sz="1800" dirty="0">
                <a:solidFill>
                  <a:schemeClr val="tx1"/>
                </a:solidFill>
                <a:latin typeface="Times New Roman" panose="02020603050405020304" pitchFamily="18" charset="0"/>
                <a:cs typeface="Times New Roman" panose="02020603050405020304" pitchFamily="18" charset="0"/>
              </a:rPr>
              <a:t>-  </a:t>
            </a:r>
            <a:r>
              <a:rPr lang="en-US" sz="1800" b="1" dirty="0">
                <a:solidFill>
                  <a:schemeClr val="tx1"/>
                </a:solidFill>
                <a:latin typeface="Times New Roman" panose="02020603050405020304" pitchFamily="18" charset="0"/>
                <a:cs typeface="Times New Roman" panose="02020603050405020304" pitchFamily="18" charset="0"/>
              </a:rPr>
              <a:t>Pulse Amplitude </a:t>
            </a:r>
            <a:r>
              <a:rPr lang="en-US" sz="1800" dirty="0">
                <a:solidFill>
                  <a:schemeClr val="tx1"/>
                </a:solidFill>
                <a:latin typeface="Times New Roman" panose="02020603050405020304" pitchFamily="18" charset="0"/>
                <a:cs typeface="Times New Roman" panose="02020603050405020304" pitchFamily="18" charset="0"/>
              </a:rPr>
              <a:t>(The simplest method characterizes the pulse as absent, diminished, normal, or bounding. Scales are also used to rate the strength of the pulse. The following is an example of a 0-to-4 scale:</a:t>
            </a:r>
          </a:p>
          <a:p>
            <a:pPr marL="0" indent="0" algn="l" rtl="0">
              <a:lnSpc>
                <a:spcPct val="150000"/>
              </a:lnSpc>
              <a:buNone/>
            </a:pPr>
            <a:r>
              <a:rPr lang="en-US" sz="1800" dirty="0">
                <a:solidFill>
                  <a:schemeClr val="tx1"/>
                </a:solidFill>
                <a:latin typeface="Times New Roman" panose="02020603050405020304" pitchFamily="18" charset="0"/>
                <a:cs typeface="Times New Roman" panose="02020603050405020304" pitchFamily="18" charset="0"/>
              </a:rPr>
              <a:t> 0:  absent , +1 : weak,  +2: Normal,  +3: Moderately increased, +4: strong, bounding pulse</a:t>
            </a:r>
            <a:endParaRPr lang="en-US" sz="1800" b="1" dirty="0">
              <a:solidFill>
                <a:srgbClr val="FF0000"/>
              </a:solidFill>
              <a:latin typeface="Times New Roman" panose="02020603050405020304" pitchFamily="18" charset="0"/>
              <a:cs typeface="Times New Roman" panose="02020603050405020304" pitchFamily="18" charset="0"/>
            </a:endParaRP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5- Jugular Venous Pulsations: </a:t>
            </a:r>
            <a:r>
              <a:rPr lang="en-US" sz="16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jugular veins are normally visible in the supine position only  with the head of the bed elevated to 30°. Obvious pulse and  distention of the veins with the patient’s head elevated 45° to 90° may indicates a right-side heart failure. </a:t>
            </a:r>
          </a:p>
          <a:p>
            <a:pPr marL="0" indent="0" algn="l" rtl="0">
              <a:lnSpc>
                <a:spcPct val="150000"/>
              </a:lnSpc>
              <a:buNone/>
            </a:pPr>
            <a:endParaRPr lang="en-US" sz="1800" dirty="0">
              <a:latin typeface="Times New Roman" panose="02020603050405020304" pitchFamily="18" charset="0"/>
              <a:cs typeface="Times New Roman" panose="02020603050405020304" pitchFamily="18" charset="0"/>
            </a:endParaRP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6- Heart Inspection, Palpation, and Auscultation. </a:t>
            </a:r>
          </a:p>
          <a:p>
            <a:pPr marL="0" indent="0" algn="l" rtl="0">
              <a:lnSpc>
                <a:spcPct val="150000"/>
              </a:lnSpc>
              <a:buNone/>
            </a:pP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75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DC077-DE65-397C-7A96-926E138EA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98125-87B8-B15A-52EB-DE23C1B78171}"/>
              </a:ext>
            </a:extLst>
          </p:cNvPr>
          <p:cNvSpPr>
            <a:spLocks noGrp="1"/>
          </p:cNvSpPr>
          <p:nvPr>
            <p:ph type="title"/>
          </p:nvPr>
        </p:nvSpPr>
        <p:spPr>
          <a:xfrm>
            <a:off x="457200" y="0"/>
            <a:ext cx="8291264" cy="62068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Diagnostic Evaluation </a:t>
            </a:r>
          </a:p>
        </p:txBody>
      </p:sp>
      <p:sp>
        <p:nvSpPr>
          <p:cNvPr id="3" name="Content Placeholder 2">
            <a:extLst>
              <a:ext uri="{FF2B5EF4-FFF2-40B4-BE49-F238E27FC236}">
                <a16:creationId xmlns:a16="http://schemas.microsoft.com/office/drawing/2014/main" id="{7746AFE1-39BA-491A-8870-7607B2FE4E9A}"/>
              </a:ext>
            </a:extLst>
          </p:cNvPr>
          <p:cNvSpPr>
            <a:spLocks noGrp="1"/>
          </p:cNvSpPr>
          <p:nvPr>
            <p:ph idx="1"/>
          </p:nvPr>
        </p:nvSpPr>
        <p:spPr>
          <a:xfrm>
            <a:off x="0" y="620688"/>
            <a:ext cx="9108504" cy="6237312"/>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mj-lt"/>
              <a:buAutoNum type="arabicPeriod"/>
            </a:pPr>
            <a:r>
              <a:rPr lang="en-US" sz="2000" dirty="0">
                <a:solidFill>
                  <a:srgbClr val="FF0000"/>
                </a:solidFill>
                <a:latin typeface="Times New Roman" panose="02020603050405020304" pitchFamily="18" charset="0"/>
                <a:cs typeface="Times New Roman" panose="02020603050405020304" pitchFamily="18" charset="0"/>
              </a:rPr>
              <a:t>Laboratory Tests</a:t>
            </a:r>
          </a:p>
          <a:p>
            <a:pPr algn="l" rtl="0">
              <a:lnSpc>
                <a:spcPct val="150000"/>
              </a:lnSpc>
              <a:buFont typeface="Wingdings" panose="05000000000000000000" pitchFamily="2" charset="2"/>
              <a:buChar char="Ø"/>
            </a:pPr>
            <a:r>
              <a:rPr lang="en-US" sz="1800" b="1" dirty="0">
                <a:solidFill>
                  <a:schemeClr val="tx1"/>
                </a:solidFill>
                <a:latin typeface="Times New Roman" panose="02020603050405020304" pitchFamily="18" charset="0"/>
                <a:cs typeface="Times New Roman" panose="02020603050405020304" pitchFamily="18" charset="0"/>
              </a:rPr>
              <a:t>Cardiac Biomarker</a:t>
            </a:r>
          </a:p>
          <a:p>
            <a:pPr algn="l" rtl="0">
              <a:lnSpc>
                <a:spcPct val="150000"/>
              </a:lnSpc>
              <a:buFontTx/>
              <a:buChar char="-"/>
            </a:pPr>
            <a:r>
              <a:rPr lang="en-US" sz="1800" dirty="0">
                <a:solidFill>
                  <a:schemeClr val="tx1"/>
                </a:solidFill>
                <a:latin typeface="Times New Roman" panose="02020603050405020304" pitchFamily="18" charset="0"/>
                <a:cs typeface="Times New Roman" panose="02020603050405020304" pitchFamily="18" charset="0"/>
              </a:rPr>
              <a:t>T</a:t>
            </a:r>
            <a:r>
              <a:rPr lang="en-US" sz="1800" dirty="0">
                <a:latin typeface="Times New Roman" panose="02020603050405020304" pitchFamily="18" charset="0"/>
                <a:cs typeface="Times New Roman" panose="02020603050405020304" pitchFamily="18" charset="0"/>
              </a:rPr>
              <a:t>roponin : Elevated Troponin  is an indicator of  MI (most specific lab test )  </a:t>
            </a:r>
            <a:endParaRPr lang="en-US" sz="1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Tx/>
              <a:buChar char="-"/>
            </a:pPr>
            <a:r>
              <a:rPr lang="en-US" sz="1800" dirty="0">
                <a:latin typeface="Times New Roman" panose="02020603050405020304" pitchFamily="18" charset="0"/>
                <a:cs typeface="Times New Roman" panose="02020603050405020304" pitchFamily="18" charset="0"/>
              </a:rPr>
              <a:t>Creatine kinase (CK-MB) :</a:t>
            </a:r>
            <a:r>
              <a:rPr lang="en-US" sz="1800" dirty="0">
                <a:latin typeface="Times New Roman" panose="02020603050405020304" pitchFamily="18" charset="0"/>
                <a:ea typeface="Calibri" panose="020F0502020204030204" pitchFamily="34" charset="0"/>
                <a:cs typeface="Times New Roman" panose="02020603050405020304" pitchFamily="18" charset="0"/>
              </a:rPr>
              <a:t>Elevated CK-MB is an indicator of acute MI</a:t>
            </a:r>
          </a:p>
          <a:p>
            <a:pPr algn="l" rtl="0">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Lipid Profile: </a:t>
            </a:r>
            <a:r>
              <a:rPr lang="en-US" sz="1800" dirty="0">
                <a:latin typeface="Times New Roman" panose="02020603050405020304" pitchFamily="18" charset="0"/>
                <a:cs typeface="Times New Roman" panose="02020603050405020304" pitchFamily="18" charset="0"/>
              </a:rPr>
              <a:t>A lipid profile measures cholesterol levels (total, HDL, LDL) and triglycerides in the blood to assess heart disease risk. High levels of LDL or triglycerides can indicate a higher risk. </a:t>
            </a:r>
          </a:p>
          <a:p>
            <a:pPr algn="l" rtl="0">
              <a:lnSpc>
                <a:spcPct val="150000"/>
              </a:lnSpc>
              <a:buFontTx/>
              <a:buChar char="-"/>
            </a:pPr>
            <a:r>
              <a:rPr lang="en-US" sz="1800" dirty="0">
                <a:latin typeface="Times New Roman" panose="02020603050405020304" pitchFamily="18" charset="0"/>
                <a:cs typeface="Times New Roman" panose="02020603050405020304" pitchFamily="18" charset="0"/>
              </a:rPr>
              <a:t>Total cholesterol: &lt;200 mg/dL (desirable)</a:t>
            </a:r>
          </a:p>
          <a:p>
            <a:pPr algn="l" rtl="0">
              <a:lnSpc>
                <a:spcPct val="150000"/>
              </a:lnSpc>
              <a:buFontTx/>
              <a:buChar char="-"/>
            </a:pPr>
            <a:r>
              <a:rPr lang="en-US" sz="1800" dirty="0">
                <a:latin typeface="Times New Roman" panose="02020603050405020304" pitchFamily="18" charset="0"/>
                <a:cs typeface="Times New Roman" panose="02020603050405020304" pitchFamily="18" charset="0"/>
              </a:rPr>
              <a:t>LDL (bad cholesterol): &lt;100 mg/dL (optimal)</a:t>
            </a:r>
          </a:p>
          <a:p>
            <a:pPr algn="l" rtl="0">
              <a:lnSpc>
                <a:spcPct val="150000"/>
              </a:lnSpc>
              <a:buFontTx/>
              <a:buChar char="-"/>
            </a:pPr>
            <a:r>
              <a:rPr lang="en-US" sz="1800" dirty="0">
                <a:latin typeface="Times New Roman" panose="02020603050405020304" pitchFamily="18" charset="0"/>
                <a:cs typeface="Times New Roman" panose="02020603050405020304" pitchFamily="18" charset="0"/>
              </a:rPr>
              <a:t>HDL (good cholesterol): ≥60 mg/dL (optimal)</a:t>
            </a:r>
          </a:p>
          <a:p>
            <a:pPr algn="l" rtl="0">
              <a:lnSpc>
                <a:spcPct val="150000"/>
              </a:lnSpc>
              <a:buFontTx/>
              <a:buChar char="-"/>
            </a:pPr>
            <a:r>
              <a:rPr lang="en-US" sz="1800" dirty="0">
                <a:latin typeface="Times New Roman" panose="02020603050405020304" pitchFamily="18" charset="0"/>
                <a:cs typeface="Times New Roman" panose="02020603050405020304" pitchFamily="18" charset="0"/>
              </a:rPr>
              <a:t>Triglycerides: &lt;150 mg/dL (normal)</a:t>
            </a:r>
          </a:p>
          <a:p>
            <a:pPr algn="l" rtl="0">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Brain (B-Type) Natriuretic Peptide:  </a:t>
            </a:r>
            <a:r>
              <a:rPr lang="en-US" sz="1800" dirty="0">
                <a:latin typeface="Times New Roman" panose="02020603050405020304" pitchFamily="18" charset="0"/>
                <a:cs typeface="Times New Roman" panose="02020603050405020304" pitchFamily="18" charset="0"/>
              </a:rPr>
              <a:t>A BNP level greater than 100 </a:t>
            </a:r>
            <a:r>
              <a:rPr lang="en-US" sz="1800" dirty="0" err="1">
                <a:latin typeface="Times New Roman" panose="02020603050405020304" pitchFamily="18" charset="0"/>
                <a:cs typeface="Times New Roman" panose="02020603050405020304" pitchFamily="18" charset="0"/>
              </a:rPr>
              <a:t>pg</a:t>
            </a:r>
            <a:r>
              <a:rPr lang="en-US" sz="1800" dirty="0">
                <a:latin typeface="Times New Roman" panose="02020603050405020304" pitchFamily="18" charset="0"/>
                <a:cs typeface="Times New Roman" panose="02020603050405020304" pitchFamily="18" charset="0"/>
              </a:rPr>
              <a:t>/mL is suggestive of HF</a:t>
            </a:r>
          </a:p>
        </p:txBody>
      </p:sp>
    </p:spTree>
    <p:extLst>
      <p:ext uri="{BB962C8B-B14F-4D97-AF65-F5344CB8AC3E}">
        <p14:creationId xmlns:p14="http://schemas.microsoft.com/office/powerpoint/2010/main" val="219832263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4837</TotalTime>
  <Words>2469</Words>
  <Application>Microsoft Office PowerPoint</Application>
  <PresentationFormat>On-screen Show (4:3)</PresentationFormat>
  <Paragraphs>150</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نسق Office</vt:lpstr>
      <vt:lpstr>PowerPoint Presentation</vt:lpstr>
      <vt:lpstr> Assessment of Cardiovascular Function</vt:lpstr>
      <vt:lpstr>PowerPoint Presentation</vt:lpstr>
      <vt:lpstr>PowerPoint Presentation</vt:lpstr>
      <vt:lpstr>PowerPoint Presentation</vt:lpstr>
      <vt:lpstr>PowerPoint Presentation</vt:lpstr>
      <vt:lpstr>PowerPoint Presentation</vt:lpstr>
      <vt:lpstr>PowerPoint Presentation</vt:lpstr>
      <vt:lpstr> Diagnostic Evaluation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2O11 - 2O12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a.k</dc:creator>
  <cp:lastModifiedBy>ALI ALIALI</cp:lastModifiedBy>
  <cp:revision>172</cp:revision>
  <dcterms:created xsi:type="dcterms:W3CDTF">2016-03-04T19:14:06Z</dcterms:created>
  <dcterms:modified xsi:type="dcterms:W3CDTF">2025-02-16T21:13:12Z</dcterms:modified>
</cp:coreProperties>
</file>