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388" r:id="rId3"/>
    <p:sldId id="352" r:id="rId4"/>
    <p:sldId id="382" r:id="rId5"/>
    <p:sldId id="381" r:id="rId6"/>
    <p:sldId id="389" r:id="rId7"/>
    <p:sldId id="372" r:id="rId8"/>
    <p:sldId id="371" r:id="rId9"/>
    <p:sldId id="336" r:id="rId10"/>
    <p:sldId id="379" r:id="rId11"/>
    <p:sldId id="380" r:id="rId12"/>
    <p:sldId id="383" r:id="rId13"/>
    <p:sldId id="363" r:id="rId14"/>
    <p:sldId id="390" r:id="rId15"/>
    <p:sldId id="384" r:id="rId16"/>
    <p:sldId id="385" r:id="rId17"/>
    <p:sldId id="367" r:id="rId18"/>
    <p:sldId id="386" r:id="rId19"/>
    <p:sldId id="387" r:id="rId20"/>
    <p:sldId id="306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94671" autoAdjust="0"/>
  </p:normalViewPr>
  <p:slideViewPr>
    <p:cSldViewPr>
      <p:cViewPr varScale="1">
        <p:scale>
          <a:sx n="78" d="100"/>
          <a:sy n="78" d="100"/>
        </p:scale>
        <p:origin x="15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C7B89A-7AA6-45E8-AD3A-F392C3EE32E9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037EE-9BB3-4AB7-B188-8A38EB8D6E4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73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CB965-FB4F-9940-FC65-85566664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269D5-F181-B447-6247-97569DB9E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C2095-D52E-0A0A-5004-B9761270C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B2A46-94BF-6806-3327-57C670147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827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F1F92-01A3-B33F-D928-71A6ABDEE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F1C5F-AF24-8DA7-5BF6-C32251EEC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989A2-0FBE-DFEA-CCBF-A68044EF7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CEDF4-2F65-8696-2CDD-A69A6A8EF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140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1A1A4-80E6-CB00-25D9-1B7F4EC2D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B7711-30B3-A3D2-BEEE-8EC25189F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DDDB7-78C5-DD4A-F234-A9C432BC1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A9B53-D68F-4F61-7167-9896D9BA80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483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80E6D-E903-5B10-54D5-DBC71C021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9FDB1-D1DE-4DD2-41E7-D236F9E06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C575D0-00A2-2EE4-97A1-8535DEADA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A38BE-3FFD-8A60-F51C-32F9657C4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606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107B5-9C36-DF82-CA95-63BC7E8F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7B9B9-858E-76EE-6A30-6D40001D8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02F13-9A3B-036F-AD9D-0C901B973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D1A36-157B-04B4-4258-4050398D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437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2ACE-2795-B0AA-D968-A055A93B8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6E403-6CB1-81C5-0200-C260CCF8E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1BD75-7BDC-BF9C-BB0B-3955431D2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2EE37-2734-DBFE-D0D3-53A3415E3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2212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9488-39E9-EF0E-6CED-093DDA49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4AD07-861E-BC5E-E923-6ED10D3ED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5BB96-90F7-446D-FD53-5A96C8EF0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5F6DD-B228-3C0F-285C-5B71568A6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420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9CA52-C606-8E9D-DD5E-3DFD3078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0D2B6-2896-F43B-6140-73C77F588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B41F7-5BAC-0C8E-AD77-D728187D0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49F7E-8D0D-3039-EC13-8B4C79F20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588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564BF-077F-0039-B76B-410D5CB4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FC01B-A9D9-E2F1-664B-FF81C79A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18BEB-7526-7ADF-DB48-B69F04764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F1FCC-66DC-435A-F579-DD6AE406F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480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8964-2AC9-41F6-01B2-F75FCDCA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ED9C82-54B9-284E-980F-90D901C74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B11EC-6FB2-899C-F5D7-B579780DC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4A80-062B-B6A0-1C74-633E7707E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393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0E6AE-BFF9-AD26-821E-A861ABFA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6F8B2-430D-702A-4277-47F3EB727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36A13-F330-D315-5D25-73697EE1E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D3D6B-1E30-6BB8-92FC-987A122C9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325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7C78-772E-D9A7-E953-B51F749A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FBCF3-B362-B46B-99BE-7AF7A8057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14717-35D3-0C8B-F3D4-19AD210A2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49635-DCB1-CD80-B099-B3FBA8A8F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477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F252F-B170-50E9-CF25-2B4F486B7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A0F75-21B6-B07C-A2C3-E7E85181A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B04C4-E3B0-3C57-01C5-303F3F8AC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9CA28-9258-170C-0307-3CA55BE32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406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0655-5843-D728-B101-EA4875355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9BA7F-10E9-9ACF-F4CF-E82C1B54C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A4431-3B2B-C9C5-C26C-06ABAD473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1BF51-D405-7BEC-132D-04A2D5D65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563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2197A-E60B-DFEC-A82D-3A155F02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56CA30-A6CF-3EF0-B2FB-3723F6AD1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1AFF6-AF69-9888-C1CC-75E5C4D56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9C5B6-D17D-21D6-7C29-2DC28031D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386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7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16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28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عنوان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2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262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9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92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92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129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26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0E28-C309-402F-8788-ECA570C9135B}" type="datetimeFigureOut">
              <a:rPr lang="ar-IQ" smtClean="0"/>
              <a:pPr/>
              <a:t>10/08/1446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28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1079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</a:t>
            </a:r>
            <a:endParaRPr lang="ar-IQ" sz="480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5688632" cy="2283736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pPr algn="l"/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M.Sc.N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Ali Jassim </a:t>
            </a:r>
          </a:p>
        </p:txBody>
      </p:sp>
    </p:spTree>
    <p:extLst>
      <p:ext uri="{BB962C8B-B14F-4D97-AF65-F5344CB8AC3E}">
        <p14:creationId xmlns:p14="http://schemas.microsoft.com/office/powerpoint/2010/main" val="39712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9B078-6E38-F466-491C-0D25F789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46AE-8809-8D41-862D-15F35757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and Surgical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A295-2D98-3D61-DB80-8253B6F6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Anticoagulants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showing signs of atrial fibrillation)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Heparin.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Beta blockers: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decrease the force contractions of the heart muscles, and reduce blood vessel contraction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Bisoprolol 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Calcium channel blockers: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prescription medications that relax blood vessels and increase the supply of blood and oxygen to the heart while also reducing the heart workload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Amlodipine.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Diuretics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Lasix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Digoxin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for end-stage heart failure.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2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0DC56-EAE3-FED8-88CD-38BA44D96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A056-7FFA-654F-6538-5AE0BF41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56EE-E3D0-3BCC-BA22-368C6184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intervention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consists of :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commissurotomy to open or rupture the fused commissures of the mitral valve.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Percutaneous transluminal valvuloplasty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Mitral valve replacement .</a:t>
            </a:r>
          </a:p>
        </p:txBody>
      </p:sp>
    </p:spTree>
    <p:extLst>
      <p:ext uri="{BB962C8B-B14F-4D97-AF65-F5344CB8AC3E}">
        <p14:creationId xmlns:p14="http://schemas.microsoft.com/office/powerpoint/2010/main" val="34372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41375-E863-EAF9-494C-E4BF988F3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6A6D-F9DA-5362-E630-8E68300F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C47B-A61A-61B8-FD4C-7A30BA47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Minimizing risk of and treatment for bacterial infections </a:t>
            </a:r>
          </a:p>
          <a:p>
            <a:pPr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acute rheumatic fever depends on effective antibiotic treatment of group A streptococcal infection </a:t>
            </a:r>
          </a:p>
          <a:p>
            <a:pPr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 prophylaxis for recurrent rheumatic fever with rheumatic carditis may require 10 or more years of antibiotic coverage (e.g., penicillin G intramuscularly every 4 weeks)</a:t>
            </a:r>
          </a:p>
        </p:txBody>
      </p:sp>
    </p:spTree>
    <p:extLst>
      <p:ext uri="{BB962C8B-B14F-4D97-AF65-F5344CB8AC3E}">
        <p14:creationId xmlns:p14="http://schemas.microsoft.com/office/powerpoint/2010/main" val="240876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0A3E7-3F45-61A4-4A68-931610D1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DF2F-53E7-F849-9DD4-E6EAD6C0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Mitral Regurgitation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3345A-6C9A-9504-9187-156446DCC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regurgitation: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blood flowing back from the left ventricle into the left atrium during systole. Often, edges of mitral valve leaflets do not close completely during systole because leaflets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chordae tendineae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thickened and fibrosed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55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eart&#10;&#10;Description automatically generated">
            <a:extLst>
              <a:ext uri="{FF2B5EF4-FFF2-40B4-BE49-F238E27FC236}">
                <a16:creationId xmlns:a16="http://schemas.microsoft.com/office/drawing/2014/main" id="{2CD4EC4A-3504-65A1-2962-0288817D5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37827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CAE6-2EED-D232-4E97-E62E1F0C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3AF3-0FDD-14C5-3BF5-33928659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Mitral Regurgitation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8F59C-5003-C73F-22F1-5562E740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Rheumatic heart disease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Degenerative changes (e.g., mitral valve prolapse)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Ischemia of the left ventricle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Infective endocarditis (causing leaflet perforation or scarring)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Collagen vascular diseases (e.g., systemic lupus erythematosus)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Cardiomyopathy</a:t>
            </a:r>
          </a:p>
        </p:txBody>
      </p:sp>
    </p:spTree>
    <p:extLst>
      <p:ext uri="{BB962C8B-B14F-4D97-AF65-F5344CB8AC3E}">
        <p14:creationId xmlns:p14="http://schemas.microsoft.com/office/powerpoint/2010/main" val="93376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7010-E23A-8D9C-6308-F85E84373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0B11-C70C-F9C6-9BE8-0061720F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44624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Pathophysiology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983B-604A-97E8-3074-39338E15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87624"/>
            <a:ext cx="8856984" cy="56703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Valve Damage: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with leaflets, chordae tendineae, annulus, or papillary muscles cause mitral regurgitation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Backflow: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leaks into the left atrium during systole.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Atrium Enlargement: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atrium stretches, hypertrophies, and dilates.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Congestion: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Backflow reduces atrial blood flow, causing lung congestion and right ventricular strain.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overload leads to ventricular hypertrophy, dilation, and eventual systolic heart failure.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7D3A940-58CB-C546-F916-72852E5D7A62}"/>
              </a:ext>
            </a:extLst>
          </p:cNvPr>
          <p:cNvSpPr/>
          <p:nvPr/>
        </p:nvSpPr>
        <p:spPr>
          <a:xfrm>
            <a:off x="3635896" y="1772816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73652B6-72B1-B994-2681-BC380559FBDA}"/>
              </a:ext>
            </a:extLst>
          </p:cNvPr>
          <p:cNvSpPr/>
          <p:nvPr/>
        </p:nvSpPr>
        <p:spPr>
          <a:xfrm>
            <a:off x="3651644" y="2866120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9C05AFB-655E-31A4-A240-42305CA96236}"/>
              </a:ext>
            </a:extLst>
          </p:cNvPr>
          <p:cNvSpPr/>
          <p:nvPr/>
        </p:nvSpPr>
        <p:spPr>
          <a:xfrm>
            <a:off x="3651644" y="3768756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6A3D1BE-D32E-07EB-1C1C-9665D6D0ED68}"/>
              </a:ext>
            </a:extLst>
          </p:cNvPr>
          <p:cNvSpPr/>
          <p:nvPr/>
        </p:nvSpPr>
        <p:spPr>
          <a:xfrm>
            <a:off x="3635896" y="5025346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0F8B2-C4D6-D360-0958-B695901A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77F0-D9A9-E01C-EB42-4B1678A1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Clinical Manifestation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8F8D-21B2-DC5D-F6EB-ECE278B9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mitral regurgitation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often asymptomatic.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mitral regurgitation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that resulting from a myocardial infarction) usually manifests as severe congestive heart failure.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Dyspnea, fatigue, and weakness (first) are the most common symptoms.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Palpitations, shortness of breath on exertion, and cough from pulmonary congestion also occur.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288D-EA17-019C-2956-898FAD4F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7757-7B86-2F4C-68C3-CF6BF0BE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Assessment and Diagnostic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7A46-BBEE-078E-9600-4803EE5E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 systolic murmur is a high-pitched, blowing sound at the apex that may radiate to the left axilla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The pulse may be regular or irregular as a result of extra systolic beats or atrial fibrillation.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Echocardiography is used to diagnose and monitor the progression of mitral regurgitation </a:t>
            </a:r>
          </a:p>
        </p:txBody>
      </p:sp>
    </p:spTree>
    <p:extLst>
      <p:ext uri="{BB962C8B-B14F-4D97-AF65-F5344CB8AC3E}">
        <p14:creationId xmlns:p14="http://schemas.microsoft.com/office/powerpoint/2010/main" val="256312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A9581-A3C7-7BD7-8A29-E89D8068B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6099-9F6B-CEF5-C21D-34DDEF93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FB3F-9367-A623-8A3A-4B0D6C44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mitral regurgitation benefit from afterload reduction(arterial dilation) by treatment with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Angiotensin converting enzyme inhibitors (ACE) such as captopril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Capoten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Angiotensin receptor blockers (ARBs) such as valsartan (Diovan); and beta-blockers, such as carvedilol (Coreg)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patient needs to restrict their activity level to minimize symptoms.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intervention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mitral valvuloplasty (i.e., surgical repair of the valve) or valve replacement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1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F6A9-B442-71C1-9E04-CEDF1A36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246FDA14-BCFA-0F63-BF10-42F8287C1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9844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7BD4FAB-4E25-4337-8AD4-50ACC758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CE20-CF34-CCB6-7E61-7254B62E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FBED-28C0-2CFA-B50A-79FAA9C3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486C-B024-AC37-AA7F-EB642DD8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normal heart valves is to maintain the forward flow of blood from the atria to the ventricles and from the ventricles to the great vessels.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Valvular damage may interfere with valvular function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closure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allows backward leakage of blood (valvular insufficiency, regurgitation, or incompetence).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5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0D7BE-9D54-B0E6-2CCC-09F1C3E5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87B1-B57D-8C85-70D5-2E50FE63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Valvular Disorders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26E2-0ECF-954C-43F2-61EC9128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stenosis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 regurgitation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stenosis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Aortic regurgitation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2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37522-E23B-1E89-8D61-A9A4DB73D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3E2F-05CA-5E45-AC9A-207313FB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Mitral Stenosis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7FFCB-49FE-CACE-6178-84331EB6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Stenosis: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obstruction of blood flowing from the left atrium into the left ventricle.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most often caused by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rheumatic endocarditis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progressively thickens the mitral valve leaflets and chordae tendineae. The leaflets often fuse together. Eventually, the mitral valve orifice narrows and progressively obstructs blood flow into the ventricle.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49C1-2FB7-112E-F7D3-C4BDF55F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heart&#10;&#10;Description automatically generated">
            <a:extLst>
              <a:ext uri="{FF2B5EF4-FFF2-40B4-BE49-F238E27FC236}">
                <a16:creationId xmlns:a16="http://schemas.microsoft.com/office/drawing/2014/main" id="{D7065834-21B6-B507-58DD-5788FA0A5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79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77D72-AE64-2D1C-0C0C-E11398E1E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41CE-4CDD-F506-2531-5D232C0C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88962"/>
            <a:ext cx="8291264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Pathophysiology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8A83-83EE-F77A-C070-F1A29D211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08504" cy="59492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Normally, the mitral valve opening is as wide as the diameter of three fingers.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cases of marked stenosis, the opening narrows to the width of a pencil.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moving blood from left atrium into the ventricle because of the increased resistance of the narrowed orifice.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atrium is stretches and hypertrophies (thickens)because of the increased blood volume it holds.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pulmonary circulation becomes congested.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ventricle become congested with blood and eventually fails.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EDFA1AE-43D3-5422-0D2C-1CB26CB57E31}"/>
              </a:ext>
            </a:extLst>
          </p:cNvPr>
          <p:cNvSpPr/>
          <p:nvPr/>
        </p:nvSpPr>
        <p:spPr>
          <a:xfrm>
            <a:off x="3419872" y="1340768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7A4830F-F9CE-291D-1DC0-3FD82C252735}"/>
              </a:ext>
            </a:extLst>
          </p:cNvPr>
          <p:cNvSpPr/>
          <p:nvPr/>
        </p:nvSpPr>
        <p:spPr>
          <a:xfrm>
            <a:off x="3392252" y="2342343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36F299E-772E-2ABC-9155-C92060B88134}"/>
              </a:ext>
            </a:extLst>
          </p:cNvPr>
          <p:cNvSpPr/>
          <p:nvPr/>
        </p:nvSpPr>
        <p:spPr>
          <a:xfrm>
            <a:off x="3392252" y="3523320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DC2E237-A9A1-581A-0221-82BF100939ED}"/>
              </a:ext>
            </a:extLst>
          </p:cNvPr>
          <p:cNvSpPr/>
          <p:nvPr/>
        </p:nvSpPr>
        <p:spPr>
          <a:xfrm>
            <a:off x="3392252" y="4769768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BF6341E-560C-983C-5B61-57FFB149EE5F}"/>
              </a:ext>
            </a:extLst>
          </p:cNvPr>
          <p:cNvSpPr/>
          <p:nvPr/>
        </p:nvSpPr>
        <p:spPr>
          <a:xfrm>
            <a:off x="3392252" y="5949280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DC077-DE65-397C-7A96-926E138EA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8125-87B8-B15A-52EB-DE23C1B7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3407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en-US" sz="2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Manifestations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AFE1-39BA-491A-8870-7607B2FE4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Dyspnea on exertion (due to pulmonary venous hypertension) as the first symptom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Paroxysmal nocturnal dyspnea (PND)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Orthopnea 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cough or wheezing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Hemoptysis (expectorate blood 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fatigue (result of low cardiac output) 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Palpitation (because of atrial fibrillation)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Apical diastolic murmur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Repeated respiratory infections.</a:t>
            </a:r>
          </a:p>
        </p:txBody>
      </p:sp>
    </p:spTree>
    <p:extLst>
      <p:ext uri="{BB962C8B-B14F-4D97-AF65-F5344CB8AC3E}">
        <p14:creationId xmlns:p14="http://schemas.microsoft.com/office/powerpoint/2010/main" val="219832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3D4AD-6C18-33ED-F0DA-B7CBA6D7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7F8A-8592-76A6-3D16-9318502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and Diagnostic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5BD0-10D6-D4B6-46B9-4E23B01B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Assess the vital signs: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pulse is weak and often irregular because of atrial fibrillation (caused by the strain on the atrium).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low-pitched, rumbling, diastolic murmur is heard at the apex.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Echocardiography is used to diagnose and quantify the severity of mitral stenosis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Electrocardiography (ECG)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Exercise testing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Cardiac catheterization with angiography are used    to determine the severity of the mitral stenosis.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07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4460</TotalTime>
  <Words>966</Words>
  <Application>Microsoft Office PowerPoint</Application>
  <PresentationFormat>On-screen Show (4:3)</PresentationFormat>
  <Paragraphs>119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نسق Office</vt:lpstr>
      <vt:lpstr>Mitral Valve </vt:lpstr>
      <vt:lpstr>PowerPoint Presentation</vt:lpstr>
      <vt:lpstr> Introduction </vt:lpstr>
      <vt:lpstr> Valvular Disorders</vt:lpstr>
      <vt:lpstr> Mitral Stenosis</vt:lpstr>
      <vt:lpstr>PowerPoint Presentation</vt:lpstr>
      <vt:lpstr>  Pathophysiology </vt:lpstr>
      <vt:lpstr> Clinical Manifestations</vt:lpstr>
      <vt:lpstr>Assessment and Diagnostic Findings</vt:lpstr>
      <vt:lpstr>Medical and Surgical Management</vt:lpstr>
      <vt:lpstr> Surgical Management</vt:lpstr>
      <vt:lpstr> Prevention</vt:lpstr>
      <vt:lpstr> Mitral Regurgitation </vt:lpstr>
      <vt:lpstr>PowerPoint Presentation</vt:lpstr>
      <vt:lpstr>Causes of Mitral Regurgitation </vt:lpstr>
      <vt:lpstr>  Pathophysiology </vt:lpstr>
      <vt:lpstr>  Clinical Manifestation </vt:lpstr>
      <vt:lpstr>  Assessment and Diagnostic Findings</vt:lpstr>
      <vt:lpstr>  Medical Management</vt:lpstr>
      <vt:lpstr>PowerPoint Presentation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a.k</dc:creator>
  <cp:lastModifiedBy>ALI ALIALI</cp:lastModifiedBy>
  <cp:revision>171</cp:revision>
  <dcterms:created xsi:type="dcterms:W3CDTF">2016-03-04T19:14:06Z</dcterms:created>
  <dcterms:modified xsi:type="dcterms:W3CDTF">2025-02-08T23:16:39Z</dcterms:modified>
</cp:coreProperties>
</file>