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388" r:id="rId3"/>
    <p:sldId id="392" r:id="rId4"/>
    <p:sldId id="391" r:id="rId5"/>
    <p:sldId id="352" r:id="rId6"/>
    <p:sldId id="372" r:id="rId7"/>
    <p:sldId id="371" r:id="rId8"/>
    <p:sldId id="336" r:id="rId9"/>
    <p:sldId id="379" r:id="rId10"/>
    <p:sldId id="383" r:id="rId11"/>
    <p:sldId id="363" r:id="rId12"/>
    <p:sldId id="385" r:id="rId13"/>
    <p:sldId id="367" r:id="rId14"/>
    <p:sldId id="386" r:id="rId15"/>
    <p:sldId id="387" r:id="rId16"/>
    <p:sldId id="393" r:id="rId17"/>
    <p:sldId id="394" r:id="rId18"/>
    <p:sldId id="306"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94671" autoAdjust="0"/>
  </p:normalViewPr>
  <p:slideViewPr>
    <p:cSldViewPr>
      <p:cViewPr varScale="1">
        <p:scale>
          <a:sx n="78" d="100"/>
          <a:sy n="78" d="100"/>
        </p:scale>
        <p:origin x="1574" y="43"/>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08/09/1446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B965-FB4F-9940-FC65-855666643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269D5-F181-B447-6247-97569DB9E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C2095-D52E-0A0A-5004-B9761270C8C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34B2A46-94BF-6806-3327-57C67014724B}"/>
              </a:ext>
            </a:extLst>
          </p:cNvPr>
          <p:cNvSpPr>
            <a:spLocks noGrp="1"/>
          </p:cNvSpPr>
          <p:nvPr>
            <p:ph type="sldNum" sz="quarter" idx="10"/>
          </p:nvPr>
        </p:nvSpPr>
        <p:spPr/>
        <p:txBody>
          <a:bodyPr/>
          <a:lstStyle/>
          <a:p>
            <a:fld id="{D81037EE-9BB3-4AB7-B188-8A38EB8D6E42}" type="slidenum">
              <a:rPr lang="ar-IQ" smtClean="0"/>
              <a:pPr/>
              <a:t>5</a:t>
            </a:fld>
            <a:endParaRPr lang="ar-IQ"/>
          </a:p>
        </p:txBody>
      </p:sp>
    </p:spTree>
    <p:extLst>
      <p:ext uri="{BB962C8B-B14F-4D97-AF65-F5344CB8AC3E}">
        <p14:creationId xmlns:p14="http://schemas.microsoft.com/office/powerpoint/2010/main" val="64827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2ACE-2795-B0AA-D968-A055A93B8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6E403-6CB1-81C5-0200-C260CCF8E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1BD75-7BDC-BF9C-BB0B-3955431D2B1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4512EE37-2734-DBFE-D0D3-53A3415E3622}"/>
              </a:ext>
            </a:extLst>
          </p:cNvPr>
          <p:cNvSpPr>
            <a:spLocks noGrp="1"/>
          </p:cNvSpPr>
          <p:nvPr>
            <p:ph type="sldNum" sz="quarter" idx="10"/>
          </p:nvPr>
        </p:nvSpPr>
        <p:spPr/>
        <p:txBody>
          <a:bodyPr/>
          <a:lstStyle/>
          <a:p>
            <a:fld id="{D81037EE-9BB3-4AB7-B188-8A38EB8D6E42}" type="slidenum">
              <a:rPr lang="ar-IQ" smtClean="0"/>
              <a:pPr/>
              <a:t>14</a:t>
            </a:fld>
            <a:endParaRPr lang="ar-IQ"/>
          </a:p>
        </p:txBody>
      </p:sp>
    </p:spTree>
    <p:extLst>
      <p:ext uri="{BB962C8B-B14F-4D97-AF65-F5344CB8AC3E}">
        <p14:creationId xmlns:p14="http://schemas.microsoft.com/office/powerpoint/2010/main" val="212212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79488-39E9-EF0E-6CED-093DDA49E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4AD07-861E-BC5E-E923-6ED10D3ED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5BB96-90F7-446D-FD53-5A96C8EF065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1275F6DD-B228-3C0F-285C-5B71568A6239}"/>
              </a:ext>
            </a:extLst>
          </p:cNvPr>
          <p:cNvSpPr>
            <a:spLocks noGrp="1"/>
          </p:cNvSpPr>
          <p:nvPr>
            <p:ph type="sldNum" sz="quarter" idx="10"/>
          </p:nvPr>
        </p:nvSpPr>
        <p:spPr/>
        <p:txBody>
          <a:bodyPr/>
          <a:lstStyle/>
          <a:p>
            <a:fld id="{D81037EE-9BB3-4AB7-B188-8A38EB8D6E42}" type="slidenum">
              <a:rPr lang="ar-IQ" smtClean="0"/>
              <a:pPr/>
              <a:t>15</a:t>
            </a:fld>
            <a:endParaRPr lang="ar-IQ"/>
          </a:p>
        </p:txBody>
      </p:sp>
    </p:spTree>
    <p:extLst>
      <p:ext uri="{BB962C8B-B14F-4D97-AF65-F5344CB8AC3E}">
        <p14:creationId xmlns:p14="http://schemas.microsoft.com/office/powerpoint/2010/main" val="411420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CF20-29A8-9290-EDFE-E2C4E63C2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6EEC7-C22E-15C0-A331-B56263F5B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70455-589E-9324-DBAE-593012B1AE0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18C34510-7F0F-3E20-1DBA-52A6D8623EE7}"/>
              </a:ext>
            </a:extLst>
          </p:cNvPr>
          <p:cNvSpPr>
            <a:spLocks noGrp="1"/>
          </p:cNvSpPr>
          <p:nvPr>
            <p:ph type="sldNum" sz="quarter" idx="10"/>
          </p:nvPr>
        </p:nvSpPr>
        <p:spPr/>
        <p:txBody>
          <a:bodyPr/>
          <a:lstStyle/>
          <a:p>
            <a:fld id="{D81037EE-9BB3-4AB7-B188-8A38EB8D6E42}" type="slidenum">
              <a:rPr lang="ar-IQ" smtClean="0"/>
              <a:pPr/>
              <a:t>16</a:t>
            </a:fld>
            <a:endParaRPr lang="ar-IQ"/>
          </a:p>
        </p:txBody>
      </p:sp>
    </p:spTree>
    <p:extLst>
      <p:ext uri="{BB962C8B-B14F-4D97-AF65-F5344CB8AC3E}">
        <p14:creationId xmlns:p14="http://schemas.microsoft.com/office/powerpoint/2010/main" val="3668367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F945-FB6C-376E-DC07-BDC141201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9DB14-AE3C-8963-D6D6-155FB2D89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8AFB6-0353-C2BB-7B9C-337DE0BA92E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5999519-755D-3267-65D2-5114D4DBC376}"/>
              </a:ext>
            </a:extLst>
          </p:cNvPr>
          <p:cNvSpPr>
            <a:spLocks noGrp="1"/>
          </p:cNvSpPr>
          <p:nvPr>
            <p:ph type="sldNum" sz="quarter" idx="10"/>
          </p:nvPr>
        </p:nvSpPr>
        <p:spPr/>
        <p:txBody>
          <a:bodyPr/>
          <a:lstStyle/>
          <a:p>
            <a:fld id="{D81037EE-9BB3-4AB7-B188-8A38EB8D6E42}" type="slidenum">
              <a:rPr lang="ar-IQ" smtClean="0"/>
              <a:pPr/>
              <a:t>17</a:t>
            </a:fld>
            <a:endParaRPr lang="ar-IQ"/>
          </a:p>
        </p:txBody>
      </p:sp>
    </p:spTree>
    <p:extLst>
      <p:ext uri="{BB962C8B-B14F-4D97-AF65-F5344CB8AC3E}">
        <p14:creationId xmlns:p14="http://schemas.microsoft.com/office/powerpoint/2010/main" val="394405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8964-2AC9-41F6-01B2-F75FCDCA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D9C82-54B9-284E-980F-90D901C74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B11EC-6FB2-899C-F5D7-B579780DC16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7CB4A80-062B-B6A0-1C74-633E7707EF1E}"/>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379393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E6AE-BFF9-AD26-821E-A861ABFA7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6F8B2-430D-702A-4277-47F3EB727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36A13-F330-D315-5D25-73697EE1E01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A6ED3D6B-1E30-6BB8-92FC-987A122C912B}"/>
              </a:ext>
            </a:extLst>
          </p:cNvPr>
          <p:cNvSpPr>
            <a:spLocks noGrp="1"/>
          </p:cNvSpPr>
          <p:nvPr>
            <p:ph type="sldNum" sz="quarter" idx="10"/>
          </p:nvPr>
        </p:nvSpPr>
        <p:spPr/>
        <p:txBody>
          <a:bodyPr/>
          <a:lstStyle/>
          <a:p>
            <a:fld id="{D81037EE-9BB3-4AB7-B188-8A38EB8D6E42}" type="slidenum">
              <a:rPr lang="ar-IQ" smtClean="0"/>
              <a:pPr/>
              <a:t>7</a:t>
            </a:fld>
            <a:endParaRPr lang="ar-IQ"/>
          </a:p>
        </p:txBody>
      </p:sp>
    </p:spTree>
    <p:extLst>
      <p:ext uri="{BB962C8B-B14F-4D97-AF65-F5344CB8AC3E}">
        <p14:creationId xmlns:p14="http://schemas.microsoft.com/office/powerpoint/2010/main" val="76325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7C78-772E-D9A7-E953-B51F749A8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BCF3-B362-B46B-99BE-7AF7A8057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14717-35D3-0C8B-F3D4-19AD210A2E1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C349635-DCB1-CD80-B099-B3FBA8A8F21D}"/>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27947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252F-B170-50E9-CF25-2B4F486B7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A0F75-21B6-B07C-A2C3-E7E85181A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B04C4-E3B0-3C57-01C5-303F3F8AC53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CF9CA28-9258-170C-0307-3CA55BE3281A}"/>
              </a:ext>
            </a:extLst>
          </p:cNvPr>
          <p:cNvSpPr>
            <a:spLocks noGrp="1"/>
          </p:cNvSpPr>
          <p:nvPr>
            <p:ph type="sldNum" sz="quarter" idx="10"/>
          </p:nvPr>
        </p:nvSpPr>
        <p:spPr/>
        <p:txBody>
          <a:bodyPr/>
          <a:lstStyle/>
          <a:p>
            <a:fld id="{D81037EE-9BB3-4AB7-B188-8A38EB8D6E42}" type="slidenum">
              <a:rPr lang="ar-IQ" smtClean="0"/>
              <a:pPr/>
              <a:t>9</a:t>
            </a:fld>
            <a:endParaRPr lang="ar-IQ"/>
          </a:p>
        </p:txBody>
      </p:sp>
    </p:spTree>
    <p:extLst>
      <p:ext uri="{BB962C8B-B14F-4D97-AF65-F5344CB8AC3E}">
        <p14:creationId xmlns:p14="http://schemas.microsoft.com/office/powerpoint/2010/main" val="243406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197A-E60B-DFEC-A82D-3A155F028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6CA30-A6CF-3EF0-B2FB-3723F6AD1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1AFF6-AF69-9888-C1CC-75E5C4D56A70}"/>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E19C5B6-D17D-21D6-7C29-2DC28031DB75}"/>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121386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1F92-01A3-B33F-D928-71A6ABDEE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F1C5F-AF24-8DA7-5BF6-C32251EEC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989A2-0FBE-DFEA-CCBF-A68044EF7C44}"/>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FBCEDF4-2F65-8696-2CDD-A69A6A8EF2AE}"/>
              </a:ext>
            </a:extLst>
          </p:cNvPr>
          <p:cNvSpPr>
            <a:spLocks noGrp="1"/>
          </p:cNvSpPr>
          <p:nvPr>
            <p:ph type="sldNum" sz="quarter" idx="10"/>
          </p:nvPr>
        </p:nvSpPr>
        <p:spPr/>
        <p:txBody>
          <a:bodyPr/>
          <a:lstStyle/>
          <a:p>
            <a:fld id="{D81037EE-9BB3-4AB7-B188-8A38EB8D6E42}" type="slidenum">
              <a:rPr lang="ar-IQ" smtClean="0"/>
              <a:pPr/>
              <a:t>11</a:t>
            </a:fld>
            <a:endParaRPr lang="ar-IQ"/>
          </a:p>
        </p:txBody>
      </p:sp>
    </p:spTree>
    <p:extLst>
      <p:ext uri="{BB962C8B-B14F-4D97-AF65-F5344CB8AC3E}">
        <p14:creationId xmlns:p14="http://schemas.microsoft.com/office/powerpoint/2010/main" val="116140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0E6D-E903-5B10-54D5-DBC71C021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9FDB1-D1DE-4DD2-41E7-D236F9E06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575D0-00A2-2EE4-97A1-8535DEADAC3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E8AA38BE-3FFD-8A60-F51C-32F9657C47FC}"/>
              </a:ext>
            </a:extLst>
          </p:cNvPr>
          <p:cNvSpPr>
            <a:spLocks noGrp="1"/>
          </p:cNvSpPr>
          <p:nvPr>
            <p:ph type="sldNum" sz="quarter" idx="10"/>
          </p:nvPr>
        </p:nvSpPr>
        <p:spPr/>
        <p:txBody>
          <a:bodyPr/>
          <a:lstStyle/>
          <a:p>
            <a:fld id="{D81037EE-9BB3-4AB7-B188-8A38EB8D6E42}" type="slidenum">
              <a:rPr lang="ar-IQ" smtClean="0"/>
              <a:pPr/>
              <a:t>12</a:t>
            </a:fld>
            <a:endParaRPr lang="ar-IQ"/>
          </a:p>
        </p:txBody>
      </p:sp>
    </p:spTree>
    <p:extLst>
      <p:ext uri="{BB962C8B-B14F-4D97-AF65-F5344CB8AC3E}">
        <p14:creationId xmlns:p14="http://schemas.microsoft.com/office/powerpoint/2010/main" val="13260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07B5-9C36-DF82-CA95-63BC7E8F1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7B9B9-858E-76EE-6A30-6D40001D8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02F13-9A3B-036F-AD9D-0C901B97307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E5D1A36-157B-04B4-4258-4050398D97CD}"/>
              </a:ext>
            </a:extLst>
          </p:cNvPr>
          <p:cNvSpPr>
            <a:spLocks noGrp="1"/>
          </p:cNvSpPr>
          <p:nvPr>
            <p:ph type="sldNum" sz="quarter" idx="10"/>
          </p:nvPr>
        </p:nvSpPr>
        <p:spPr/>
        <p:txBody>
          <a:bodyPr/>
          <a:lstStyle/>
          <a:p>
            <a:fld id="{D81037EE-9BB3-4AB7-B188-8A38EB8D6E42}" type="slidenum">
              <a:rPr lang="ar-IQ" smtClean="0"/>
              <a:pPr/>
              <a:t>13</a:t>
            </a:fld>
            <a:endParaRPr lang="ar-IQ"/>
          </a:p>
        </p:txBody>
      </p:sp>
    </p:spTree>
    <p:extLst>
      <p:ext uri="{BB962C8B-B14F-4D97-AF65-F5344CB8AC3E}">
        <p14:creationId xmlns:p14="http://schemas.microsoft.com/office/powerpoint/2010/main" val="329437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08/09/1446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08/09/1446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9"/>
            <a:ext cx="7772400" cy="1107996"/>
          </a:xfrm>
        </p:spPr>
        <p:style>
          <a:lnRef idx="1">
            <a:schemeClr val="accent3"/>
          </a:lnRef>
          <a:fillRef idx="2">
            <a:schemeClr val="accent3"/>
          </a:fillRef>
          <a:effectRef idx="1">
            <a:schemeClr val="accent3"/>
          </a:effectRef>
          <a:fontRef idx="minor">
            <a:schemeClr val="dk1"/>
          </a:fontRef>
        </p:style>
        <p:txBody>
          <a:bodyPr>
            <a:noAutofit/>
          </a:bodyPr>
          <a:lstStyle/>
          <a:p>
            <a:pPr rtl="0"/>
            <a:r>
              <a:rPr lang="en-US"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Aortic Valve </a:t>
            </a:r>
            <a:endParaRPr lang="ar-IQ"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107504" y="3717032"/>
            <a:ext cx="5688632" cy="2283736"/>
          </a:xfrm>
        </p:spPr>
        <p:txBody>
          <a:bodyPr>
            <a:noAutofit/>
          </a:bodyPr>
          <a:lstStyle/>
          <a:p>
            <a:pPr algn="l"/>
            <a:r>
              <a:rPr lang="en-US" sz="3600" b="1" u="sng" dirty="0">
                <a:ln>
                  <a:solidFill>
                    <a:schemeClr val="tx1"/>
                  </a:solidFill>
                </a:ln>
                <a:solidFill>
                  <a:srgbClr val="00B05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Prepared by:</a:t>
            </a:r>
          </a:p>
          <a:p>
            <a:pPr algn="l"/>
            <a:r>
              <a:rPr lang="en-US" sz="3600" b="1" dirty="0" err="1">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M.Sc.N</a:t>
            </a:r>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Ali Jassim </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41375-E863-EAF9-494C-E4BF988F3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36A6D-F9DA-5362-E630-8E68300F77F9}"/>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Prevention</a:t>
            </a:r>
          </a:p>
        </p:txBody>
      </p:sp>
      <p:sp>
        <p:nvSpPr>
          <p:cNvPr id="3" name="Content Placeholder 2">
            <a:extLst>
              <a:ext uri="{FF2B5EF4-FFF2-40B4-BE49-F238E27FC236}">
                <a16:creationId xmlns:a16="http://schemas.microsoft.com/office/drawing/2014/main" id="{7D99C47B-A61A-61B8-FD4C-7A30BA47A075}"/>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Courier New" panose="02070309020205020404" pitchFamily="49" charset="0"/>
              <a:buChar char="o"/>
            </a:pPr>
            <a:endParaRPr lang="en-US" sz="2400" dirty="0">
              <a:latin typeface="Times New Roman" panose="02020603050405020304" pitchFamily="18" charset="0"/>
              <a:cs typeface="Times New Roman" panose="02020603050405020304" pitchFamily="18" charset="0"/>
            </a:endParaRPr>
          </a:p>
          <a:p>
            <a:pPr algn="l" rtl="0">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Prevention of aortic stenosis is primarily focused on controlling risk factors for proliferative and inflammatory responses—namely, through treating diabetes, hypertension, hypercholesterolemia, and elevated triglycerides and avoiding tobacco products.</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6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A3E7-3F45-61A4-4A68-931610D15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FDF2F-53E7-F849-9DD4-E6EAD6C035FC}"/>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Aortic Regurgitation</a:t>
            </a:r>
          </a:p>
        </p:txBody>
      </p:sp>
      <p:sp>
        <p:nvSpPr>
          <p:cNvPr id="3" name="Content Placeholder 2">
            <a:extLst>
              <a:ext uri="{FF2B5EF4-FFF2-40B4-BE49-F238E27FC236}">
                <a16:creationId xmlns:a16="http://schemas.microsoft.com/office/drawing/2014/main" id="{60B3345A-6C9A-9504-9187-156446DCCFCD}"/>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just" rtl="0">
              <a:lnSpc>
                <a:spcPct val="150000"/>
              </a:lnSpc>
              <a:buFont typeface="Wingdings" panose="05000000000000000000" pitchFamily="2" charset="2"/>
              <a:buChar char="q"/>
            </a:pPr>
            <a:r>
              <a:rPr lang="en-US" sz="2000" b="1">
                <a:solidFill>
                  <a:srgbClr val="FF0000"/>
                </a:solidFill>
                <a:latin typeface="Times New Roman" panose="02020603050405020304" pitchFamily="18" charset="0"/>
                <a:cs typeface="Times New Roman" panose="02020603050405020304" pitchFamily="18" charset="0"/>
              </a:rPr>
              <a:t>Aortic Regurgitation </a:t>
            </a:r>
            <a:r>
              <a:rPr lang="en-US" sz="2000" dirty="0">
                <a:latin typeface="Times New Roman" panose="02020603050405020304" pitchFamily="18" charset="0"/>
                <a:cs typeface="Times New Roman" panose="02020603050405020304" pitchFamily="18" charset="0"/>
              </a:rPr>
              <a:t>is flow of blood back into the left ventricle from the aorta during diastole. </a:t>
            </a:r>
          </a:p>
          <a:p>
            <a:pPr marL="0" indent="0" algn="just" rtl="0">
              <a:lnSpc>
                <a:spcPct val="150000"/>
              </a:lnSpc>
              <a:buNone/>
            </a:pPr>
            <a:endParaRPr lang="en-US" sz="2000"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may be caused by inflammatory lesions that deform aortic valve leaflets or dilation of the aorta, preventing complete closure of the aortic valve. This valvular defect also may result from </a:t>
            </a:r>
            <a:r>
              <a:rPr lang="en-US" sz="2000" b="1" dirty="0">
                <a:latin typeface="Times New Roman" panose="02020603050405020304" pitchFamily="18" charset="0"/>
                <a:cs typeface="Times New Roman" panose="02020603050405020304" pitchFamily="18" charset="0"/>
              </a:rPr>
              <a:t>infective or rheumatic endocarditis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congenital abnormalities</a:t>
            </a:r>
            <a:r>
              <a:rPr lang="en-US" sz="2000" dirty="0">
                <a:latin typeface="Times New Roman" panose="02020603050405020304" pitchFamily="18" charset="0"/>
                <a:cs typeface="Times New Roman" panose="02020603050405020304" pitchFamily="18" charset="0"/>
              </a:rPr>
              <a:t>, diseases such as </a:t>
            </a:r>
            <a:r>
              <a:rPr lang="en-US" sz="2000" b="1" dirty="0">
                <a:latin typeface="Times New Roman" panose="02020603050405020304" pitchFamily="18" charset="0"/>
                <a:cs typeface="Times New Roman" panose="02020603050405020304" pitchFamily="18" charset="0"/>
              </a:rPr>
              <a:t>syphilis</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dissecting aneurysm</a:t>
            </a:r>
            <a:r>
              <a:rPr lang="en-US" sz="2000" dirty="0">
                <a:latin typeface="Times New Roman" panose="02020603050405020304" pitchFamily="18" charset="0"/>
                <a:cs typeface="Times New Roman" panose="02020603050405020304" pitchFamily="18" charset="0"/>
              </a:rPr>
              <a:t> that causes dilation or tearing of the ascending aorta, blunt chest trauma, or deterioration of a surgically replaced aortic valve.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85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7010-E23A-8D9C-6308-F85E84373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20B11-C70C-F9C6-9BE8-0061720FF235}"/>
              </a:ext>
            </a:extLst>
          </p:cNvPr>
          <p:cNvSpPr>
            <a:spLocks noGrp="1"/>
          </p:cNvSpPr>
          <p:nvPr>
            <p:ph type="title"/>
          </p:nvPr>
        </p:nvSpPr>
        <p:spPr>
          <a:xfrm>
            <a:off x="426368" y="44624"/>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Pathophysiology</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DC983B-604A-97E8-3074-39338E15972C}"/>
              </a:ext>
            </a:extLst>
          </p:cNvPr>
          <p:cNvSpPr>
            <a:spLocks noGrp="1"/>
          </p:cNvSpPr>
          <p:nvPr>
            <p:ph idx="1"/>
          </p:nvPr>
        </p:nvSpPr>
        <p:spPr>
          <a:xfrm>
            <a:off x="107504" y="1187624"/>
            <a:ext cx="8856984" cy="5670376"/>
          </a:xfrm>
        </p:spPr>
        <p:style>
          <a:lnRef idx="1">
            <a:schemeClr val="accent5"/>
          </a:lnRef>
          <a:fillRef idx="2">
            <a:schemeClr val="accent5"/>
          </a:fillRef>
          <a:effectRef idx="1">
            <a:schemeClr val="accent5"/>
          </a:effectRef>
          <a:fontRef idx="minor">
            <a:schemeClr val="dk1"/>
          </a:fontRef>
        </p:style>
        <p:txBody>
          <a:bodyPr>
            <a:normAutofit/>
          </a:bodyPr>
          <a:lstStyle/>
          <a:p>
            <a:pPr algn="ctr" rtl="0">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Blood from the aorta returns to the left ventricle during diastole, increasing volume.</a:t>
            </a: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The left ventricle dilates and hypertrophies to pump more blood with greater force.</a:t>
            </a: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Systolic blood pressure rises, while arteries compensate with vasodilation.</a:t>
            </a: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Peripheral arterioles relax, lowering peripheral resistance and diastolic blood pressure.</a:t>
            </a:r>
          </a:p>
        </p:txBody>
      </p:sp>
      <p:sp>
        <p:nvSpPr>
          <p:cNvPr id="11" name="Arrow: Down 10">
            <a:extLst>
              <a:ext uri="{FF2B5EF4-FFF2-40B4-BE49-F238E27FC236}">
                <a16:creationId xmlns:a16="http://schemas.microsoft.com/office/drawing/2014/main" id="{404A687E-D696-DF33-A39A-2229C926B793}"/>
              </a:ext>
            </a:extLst>
          </p:cNvPr>
          <p:cNvSpPr/>
          <p:nvPr/>
        </p:nvSpPr>
        <p:spPr>
          <a:xfrm>
            <a:off x="3932312" y="1773975"/>
            <a:ext cx="432048" cy="86409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7DEEC30-3EA0-7252-36C1-3E264E46117F}"/>
              </a:ext>
            </a:extLst>
          </p:cNvPr>
          <p:cNvSpPr/>
          <p:nvPr/>
        </p:nvSpPr>
        <p:spPr>
          <a:xfrm>
            <a:off x="3932312" y="3138307"/>
            <a:ext cx="432048" cy="86409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AE298D5-D2DB-2C9D-BBF4-A0448D0165D4}"/>
              </a:ext>
            </a:extLst>
          </p:cNvPr>
          <p:cNvSpPr/>
          <p:nvPr/>
        </p:nvSpPr>
        <p:spPr>
          <a:xfrm>
            <a:off x="3969907" y="4588754"/>
            <a:ext cx="432048" cy="86409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2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0F8B2-C4D6-D360-0958-B695901A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A77F0-D9A9-E01C-EB42-4B1678A1E0A9}"/>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Clinical Manifestation </a:t>
            </a:r>
          </a:p>
        </p:txBody>
      </p:sp>
      <p:sp>
        <p:nvSpPr>
          <p:cNvPr id="3" name="Content Placeholder 2">
            <a:extLst>
              <a:ext uri="{FF2B5EF4-FFF2-40B4-BE49-F238E27FC236}">
                <a16:creationId xmlns:a16="http://schemas.microsoft.com/office/drawing/2014/main" id="{06DA8F8D-21B2-DC5D-F6EB-ECE278B93978}"/>
              </a:ext>
            </a:extLst>
          </p:cNvPr>
          <p:cNvSpPr>
            <a:spLocks noGrp="1"/>
          </p:cNvSpPr>
          <p:nvPr>
            <p:ph idx="1"/>
          </p:nvPr>
        </p:nvSpPr>
        <p:spPr>
          <a:xfrm>
            <a:off x="0" y="1601416"/>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250000"/>
              </a:lnSpc>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Aortic insufficiency develops without symptoms in most patients.</a:t>
            </a:r>
          </a:p>
          <a:p>
            <a:pPr algn="l" rtl="0">
              <a:lnSpc>
                <a:spcPct val="250000"/>
              </a:lnSpc>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Forceful heartbeat (especially in head or neck)</a:t>
            </a:r>
          </a:p>
          <a:p>
            <a:pPr algn="l" rtl="0">
              <a:lnSpc>
                <a:spcPct val="250000"/>
              </a:lnSpc>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Visible/palpable arterial pulsations (carotid/temporal)</a:t>
            </a:r>
          </a:p>
          <a:p>
            <a:pPr algn="l" rtl="0">
              <a:lnSpc>
                <a:spcPct val="250000"/>
              </a:lnSpc>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Exertional dyspnea and fatigue</a:t>
            </a:r>
          </a:p>
          <a:p>
            <a:pPr algn="l" rtl="0">
              <a:lnSpc>
                <a:spcPct val="250000"/>
              </a:lnSpc>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Breathing difficulties (orthopnea, PND) due to left ventricular failure</a:t>
            </a:r>
          </a:p>
        </p:txBody>
      </p:sp>
    </p:spTree>
    <p:extLst>
      <p:ext uri="{BB962C8B-B14F-4D97-AF65-F5344CB8AC3E}">
        <p14:creationId xmlns:p14="http://schemas.microsoft.com/office/powerpoint/2010/main" val="37142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288D-EA17-019C-2956-898FAD4F3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77757-7B86-2F4C-68C3-CF6BF0BE98A8}"/>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Assessment and Diagnostic Findings</a:t>
            </a:r>
          </a:p>
        </p:txBody>
      </p:sp>
      <p:sp>
        <p:nvSpPr>
          <p:cNvPr id="3" name="Content Placeholder 2">
            <a:extLst>
              <a:ext uri="{FF2B5EF4-FFF2-40B4-BE49-F238E27FC236}">
                <a16:creationId xmlns:a16="http://schemas.microsoft.com/office/drawing/2014/main" id="{BC9B7A46-BBEE-078E-9600-4803EE5EF4C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pPr>
            <a:r>
              <a:rPr lang="en-US" sz="2000" dirty="0">
                <a:solidFill>
                  <a:schemeClr val="tx1"/>
                </a:solidFill>
                <a:latin typeface="Times New Roman" panose="02020603050405020304" pitchFamily="18" charset="0"/>
                <a:cs typeface="Times New Roman" panose="02020603050405020304" pitchFamily="18" charset="0"/>
              </a:rPr>
              <a:t>High-pitched, blowing diastolic murmur at the third or fourth intercostal space, left sternal border.</a:t>
            </a:r>
          </a:p>
          <a:p>
            <a:pPr algn="l" rtl="0">
              <a:lnSpc>
                <a:spcPct val="150000"/>
              </a:lnSpc>
            </a:pPr>
            <a:r>
              <a:rPr lang="en-US" sz="2000" dirty="0">
                <a:solidFill>
                  <a:schemeClr val="tx1"/>
                </a:solidFill>
                <a:latin typeface="Times New Roman" panose="02020603050405020304" pitchFamily="18" charset="0"/>
                <a:cs typeface="Times New Roman" panose="02020603050405020304" pitchFamily="18" charset="0"/>
              </a:rPr>
              <a:t>Widened pulse pressure (difference between systolic and diastolic pressures).</a:t>
            </a:r>
          </a:p>
          <a:p>
            <a:pPr algn="l" rtl="0">
              <a:lnSpc>
                <a:spcPct val="150000"/>
              </a:lnSpc>
            </a:pPr>
            <a:r>
              <a:rPr lang="en-US" sz="2000" dirty="0">
                <a:solidFill>
                  <a:schemeClr val="tx1"/>
                </a:solidFill>
                <a:latin typeface="Times New Roman" panose="02020603050405020304" pitchFamily="18" charset="0"/>
                <a:cs typeface="Times New Roman" panose="02020603050405020304" pitchFamily="18" charset="0"/>
              </a:rPr>
              <a:t>Water hammer (Corrigan’s) pulse: quick, sharp stroke followed by sudden collapse.</a:t>
            </a:r>
          </a:p>
          <a:p>
            <a:pPr algn="l" rtl="0">
              <a:lnSpc>
                <a:spcPct val="150000"/>
              </a:lnSpc>
            </a:pPr>
            <a:r>
              <a:rPr lang="en-US" sz="2000" dirty="0">
                <a:solidFill>
                  <a:schemeClr val="tx1"/>
                </a:solidFill>
                <a:latin typeface="Times New Roman" panose="02020603050405020304" pitchFamily="18" charset="0"/>
                <a:cs typeface="Times New Roman" panose="02020603050405020304" pitchFamily="18" charset="0"/>
              </a:rPr>
              <a:t>Diagnosis confirmed by echocardiography (preferably transesophageal), cardiac MRI, or cardiac catheterization.</a:t>
            </a:r>
          </a:p>
          <a:p>
            <a:pPr algn="l" rtl="0">
              <a:lnSpc>
                <a:spcPct val="150000"/>
              </a:lnSpc>
            </a:pPr>
            <a:r>
              <a:rPr lang="en-US" sz="2000" dirty="0">
                <a:solidFill>
                  <a:schemeClr val="tx1"/>
                </a:solidFill>
                <a:latin typeface="Times New Roman" panose="02020603050405020304" pitchFamily="18" charset="0"/>
                <a:cs typeface="Times New Roman" panose="02020603050405020304" pitchFamily="18" charset="0"/>
              </a:rPr>
              <a:t>Symptomatic patients have echocardiograms every 6 months; asymptomatic patients every 2-5 years.</a:t>
            </a:r>
          </a:p>
        </p:txBody>
      </p:sp>
    </p:spTree>
    <p:extLst>
      <p:ext uri="{BB962C8B-B14F-4D97-AF65-F5344CB8AC3E}">
        <p14:creationId xmlns:p14="http://schemas.microsoft.com/office/powerpoint/2010/main" val="256312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9581-A3C7-7BD7-8A29-E89D8068B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E6099-9F6B-CEF5-C21D-34DDEF933F83}"/>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Medical Management</a:t>
            </a:r>
          </a:p>
        </p:txBody>
      </p:sp>
      <p:sp>
        <p:nvSpPr>
          <p:cNvPr id="3" name="Content Placeholder 2">
            <a:extLst>
              <a:ext uri="{FF2B5EF4-FFF2-40B4-BE49-F238E27FC236}">
                <a16:creationId xmlns:a16="http://schemas.microsoft.com/office/drawing/2014/main" id="{BF2AFB3F-9367-A623-8A3A-4B0D6C44FC4C}"/>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300000"/>
              </a:lnSpc>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 The symptomatic patient, or patient with decreased left ventricular function, is advised to avoid physical exertion, competitive sports, and isometric exercise . Dysrhythmias and heart failure are treated as described in aortic valve stenosis. </a:t>
            </a:r>
          </a:p>
        </p:txBody>
      </p:sp>
    </p:spTree>
    <p:extLst>
      <p:ext uri="{BB962C8B-B14F-4D97-AF65-F5344CB8AC3E}">
        <p14:creationId xmlns:p14="http://schemas.microsoft.com/office/powerpoint/2010/main" val="83441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4153-E101-042D-194E-2339D3015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2A70A-9DE7-F559-6C3E-712FF769C45C}"/>
              </a:ext>
            </a:extLst>
          </p:cNvPr>
          <p:cNvSpPr>
            <a:spLocks noGrp="1"/>
          </p:cNvSpPr>
          <p:nvPr>
            <p:ph type="title"/>
          </p:nvPr>
        </p:nvSpPr>
        <p:spPr>
          <a:xfrm>
            <a:off x="438107" y="134370"/>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Surgical Management:  Valvular Heart Disorders</a:t>
            </a:r>
          </a:p>
        </p:txBody>
      </p:sp>
      <p:sp>
        <p:nvSpPr>
          <p:cNvPr id="3" name="Content Placeholder 2">
            <a:extLst>
              <a:ext uri="{FF2B5EF4-FFF2-40B4-BE49-F238E27FC236}">
                <a16:creationId xmlns:a16="http://schemas.microsoft.com/office/drawing/2014/main" id="{1234D55F-BEA5-0C6B-D00E-FBA57D0AEDB5}"/>
              </a:ext>
            </a:extLst>
          </p:cNvPr>
          <p:cNvSpPr>
            <a:spLocks noGrp="1"/>
          </p:cNvSpPr>
          <p:nvPr>
            <p:ph idx="1"/>
          </p:nvPr>
        </p:nvSpPr>
        <p:spPr>
          <a:xfrm>
            <a:off x="143508" y="1340768"/>
            <a:ext cx="8856984" cy="5517232"/>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250000"/>
              </a:lnSpc>
              <a:buFont typeface="Wingdings" panose="05000000000000000000" pitchFamily="2" charset="2"/>
              <a:buChar char="q"/>
            </a:pPr>
            <a:r>
              <a:rPr lang="en-US" sz="1600" dirty="0">
                <a:solidFill>
                  <a:schemeClr val="tx1"/>
                </a:solidFill>
                <a:latin typeface="Times New Roman" panose="02020603050405020304" pitchFamily="18" charset="0"/>
                <a:cs typeface="Times New Roman" panose="02020603050405020304" pitchFamily="18" charset="0"/>
              </a:rPr>
              <a:t>Valvuloplasty (Repair cardiac valve)                                </a:t>
            </a:r>
          </a:p>
          <a:p>
            <a:pPr algn="l" rtl="0">
              <a:lnSpc>
                <a:spcPct val="150000"/>
              </a:lnSpc>
              <a:buFont typeface="Wingdings" panose="05000000000000000000" pitchFamily="2" charset="2"/>
              <a:buChar char="ü"/>
            </a:pPr>
            <a:r>
              <a:rPr lang="en-US" sz="1600" dirty="0">
                <a:solidFill>
                  <a:schemeClr val="tx1"/>
                </a:solidFill>
                <a:latin typeface="Times New Roman" panose="02020603050405020304" pitchFamily="18" charset="0"/>
                <a:cs typeface="Times New Roman" panose="02020603050405020304" pitchFamily="18" charset="0"/>
              </a:rPr>
              <a:t>Commissurotomy</a:t>
            </a:r>
          </a:p>
          <a:p>
            <a:pPr algn="l" rtl="0">
              <a:lnSpc>
                <a:spcPct val="150000"/>
              </a:lnSpc>
              <a:buFont typeface="Wingdings" panose="05000000000000000000" pitchFamily="2" charset="2"/>
              <a:buChar char="ü"/>
            </a:pPr>
            <a:r>
              <a:rPr lang="en-US" sz="1600" dirty="0">
                <a:solidFill>
                  <a:schemeClr val="tx1"/>
                </a:solidFill>
                <a:latin typeface="Times New Roman" panose="02020603050405020304" pitchFamily="18" charset="0"/>
                <a:cs typeface="Times New Roman" panose="02020603050405020304" pitchFamily="18" charset="0"/>
              </a:rPr>
              <a:t>Balloon valvuloplasty</a:t>
            </a:r>
          </a:p>
          <a:p>
            <a:pPr algn="l" rtl="0">
              <a:lnSpc>
                <a:spcPct val="150000"/>
              </a:lnSpc>
              <a:buFont typeface="Wingdings" panose="05000000000000000000" pitchFamily="2" charset="2"/>
              <a:buChar char="ü"/>
            </a:pPr>
            <a:r>
              <a:rPr lang="en-US" sz="1600" dirty="0">
                <a:solidFill>
                  <a:schemeClr val="tx1"/>
                </a:solidFill>
                <a:latin typeface="Times New Roman" panose="02020603050405020304" pitchFamily="18" charset="0"/>
                <a:cs typeface="Times New Roman" panose="02020603050405020304" pitchFamily="18" charset="0"/>
              </a:rPr>
              <a:t>Annuloplasty</a:t>
            </a:r>
          </a:p>
          <a:p>
            <a:pPr algn="l" rtl="0">
              <a:lnSpc>
                <a:spcPct val="150000"/>
              </a:lnSpc>
              <a:buFont typeface="Wingdings" panose="05000000000000000000" pitchFamily="2" charset="2"/>
              <a:buChar char="ü"/>
            </a:pPr>
            <a:r>
              <a:rPr lang="en-US" sz="1600" dirty="0">
                <a:solidFill>
                  <a:schemeClr val="tx1"/>
                </a:solidFill>
                <a:latin typeface="Times New Roman" panose="02020603050405020304" pitchFamily="18" charset="0"/>
                <a:cs typeface="Times New Roman" panose="02020603050405020304" pitchFamily="18" charset="0"/>
              </a:rPr>
              <a:t>Leaflet repair</a:t>
            </a:r>
          </a:p>
          <a:p>
            <a:pPr algn="l" rtl="0">
              <a:lnSpc>
                <a:spcPct val="150000"/>
              </a:lnSpc>
              <a:buFont typeface="Wingdings" panose="05000000000000000000" pitchFamily="2" charset="2"/>
              <a:buChar char="ü"/>
            </a:pPr>
            <a:r>
              <a:rPr lang="en-US" sz="1600" dirty="0" err="1">
                <a:solidFill>
                  <a:schemeClr val="tx1"/>
                </a:solidFill>
                <a:latin typeface="Times New Roman" panose="02020603050405020304" pitchFamily="18" charset="0"/>
                <a:cs typeface="Times New Roman" panose="02020603050405020304" pitchFamily="18" charset="0"/>
              </a:rPr>
              <a:t>Chordoplasty</a:t>
            </a:r>
            <a:endParaRPr lang="en-US" sz="1600" dirty="0">
              <a:solidFill>
                <a:schemeClr val="tx1"/>
              </a:solidFill>
              <a:latin typeface="Times New Roman" panose="02020603050405020304" pitchFamily="18" charset="0"/>
              <a:cs typeface="Times New Roman" panose="02020603050405020304" pitchFamily="18" charset="0"/>
            </a:endParaRPr>
          </a:p>
          <a:p>
            <a:pPr marL="0" indent="0" algn="r">
              <a:buNone/>
            </a:pPr>
            <a:endParaRPr lang="ar-IQ" sz="1600" dirty="0">
              <a:solidFill>
                <a:schemeClr val="tx1"/>
              </a:solidFill>
              <a:latin typeface="Times New Roman" panose="02020603050405020304" pitchFamily="18" charset="0"/>
              <a:cs typeface="Times New Roman" panose="02020603050405020304" pitchFamily="18" charset="0"/>
            </a:endParaRPr>
          </a:p>
          <a:p>
            <a:pPr marL="0" indent="0" algn="r">
              <a:buNone/>
            </a:pPr>
            <a:endParaRPr lang="ar-IQ" sz="1600" dirty="0">
              <a:solidFill>
                <a:schemeClr val="tx1"/>
              </a:solidFill>
              <a:latin typeface="Times New Roman" panose="02020603050405020304" pitchFamily="18" charset="0"/>
              <a:cs typeface="Times New Roman" panose="02020603050405020304" pitchFamily="18" charset="0"/>
            </a:endParaRPr>
          </a:p>
          <a:p>
            <a:pPr marL="0" indent="0" algn="r">
              <a:buNone/>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FB2F81C-B54B-CA8E-0825-A506C92D4BD4}"/>
              </a:ext>
            </a:extLst>
          </p:cNvPr>
          <p:cNvSpPr txBox="1"/>
          <p:nvPr/>
        </p:nvSpPr>
        <p:spPr>
          <a:xfrm flipH="1">
            <a:off x="5364088" y="1323890"/>
            <a:ext cx="2376264" cy="2862322"/>
          </a:xfrm>
          <a:prstGeom prst="rect">
            <a:avLst/>
          </a:prstGeom>
          <a:noFill/>
        </p:spPr>
        <p:txBody>
          <a:bodyPr wrap="square" rtlCol="0">
            <a:spAutoFit/>
          </a:bodyPr>
          <a:lstStyle/>
          <a:p>
            <a:pPr algn="l" rtl="0"/>
            <a:endParaRPr lang="en-US" dirty="0"/>
          </a:p>
          <a:p>
            <a:pPr marL="285750" indent="-285750" algn="l" rtl="0">
              <a:buFont typeface="Wingdings" panose="05000000000000000000" pitchFamily="2" charset="2"/>
              <a:buChar char="q"/>
            </a:pPr>
            <a:r>
              <a:rPr lang="en-US" dirty="0"/>
              <a:t>Valve replacement</a:t>
            </a:r>
            <a:endParaRPr lang="ar-IQ" dirty="0"/>
          </a:p>
          <a:p>
            <a:pPr marL="285750" indent="-285750" algn="l" rtl="0">
              <a:buFont typeface="Wingdings" panose="05000000000000000000" pitchFamily="2" charset="2"/>
              <a:buChar char="q"/>
            </a:pPr>
            <a:endParaRPr lang="en-US" dirty="0"/>
          </a:p>
          <a:p>
            <a:pPr algn="l" rtl="0"/>
            <a:r>
              <a:rPr lang="en-US" dirty="0">
                <a:highlight>
                  <a:srgbClr val="FFFF00"/>
                </a:highlight>
                <a:latin typeface="Times New Roman" panose="02020603050405020304" pitchFamily="18" charset="0"/>
                <a:cs typeface="Times New Roman" panose="02020603050405020304" pitchFamily="18" charset="0"/>
              </a:rPr>
              <a:t>Type of artificial valve </a:t>
            </a:r>
          </a:p>
          <a:p>
            <a:pPr algn="l" rtl="0"/>
            <a:endParaRPr lang="en-US" dirty="0">
              <a:latin typeface="Times New Roman" panose="02020603050405020304" pitchFamily="18" charset="0"/>
              <a:cs typeface="Times New Roman" panose="02020603050405020304" pitchFamily="18" charset="0"/>
            </a:endParaRPr>
          </a:p>
          <a:p>
            <a:pPr marL="285750" indent="-285750" algn="l" rtl="0">
              <a:buFont typeface="Wingdings" panose="05000000000000000000" pitchFamily="2" charset="2"/>
              <a:buChar char="ü"/>
            </a:pPr>
            <a:r>
              <a:rPr lang="en-US" b="1" dirty="0">
                <a:solidFill>
                  <a:srgbClr val="C00000"/>
                </a:solidFill>
              </a:rPr>
              <a:t>Mechanical</a:t>
            </a:r>
          </a:p>
          <a:p>
            <a:pPr marL="285750" indent="-285750" algn="l" rtl="0">
              <a:buFont typeface="Wingdings" panose="05000000000000000000" pitchFamily="2" charset="2"/>
              <a:buChar char="ü"/>
            </a:pPr>
            <a:r>
              <a:rPr lang="en-US" b="1" dirty="0">
                <a:solidFill>
                  <a:srgbClr val="C00000"/>
                </a:solidFill>
              </a:rPr>
              <a:t>Tissue</a:t>
            </a:r>
          </a:p>
          <a:p>
            <a:pPr marL="285750" indent="-285750" algn="l" rtl="0">
              <a:buFont typeface="Wingdings" panose="05000000000000000000" pitchFamily="2" charset="2"/>
              <a:buChar char="ü"/>
            </a:pPr>
            <a:r>
              <a:rPr lang="en-US" b="1" dirty="0" err="1">
                <a:solidFill>
                  <a:srgbClr val="C00000"/>
                </a:solidFill>
              </a:rPr>
              <a:t>Bioprosthesis</a:t>
            </a:r>
            <a:endParaRPr lang="en-US" b="1" dirty="0">
              <a:solidFill>
                <a:srgbClr val="C00000"/>
              </a:solidFill>
            </a:endParaRPr>
          </a:p>
          <a:p>
            <a:pPr marL="285750" indent="-285750" algn="l" rtl="0">
              <a:buFont typeface="Wingdings" panose="05000000000000000000" pitchFamily="2" charset="2"/>
              <a:buChar char="ü"/>
            </a:pPr>
            <a:r>
              <a:rPr lang="en-US" b="1" dirty="0" err="1">
                <a:solidFill>
                  <a:srgbClr val="C00000"/>
                </a:solidFill>
              </a:rPr>
              <a:t>Homografts</a:t>
            </a:r>
            <a:endParaRPr lang="en-US" b="1" dirty="0">
              <a:solidFill>
                <a:srgbClr val="C00000"/>
              </a:solidFill>
            </a:endParaRPr>
          </a:p>
          <a:p>
            <a:pPr marL="285750" indent="-285750" algn="l" rtl="0">
              <a:buFont typeface="Wingdings" panose="05000000000000000000" pitchFamily="2" charset="2"/>
              <a:buChar char="ü"/>
            </a:pPr>
            <a:r>
              <a:rPr lang="en-US" b="1" dirty="0">
                <a:solidFill>
                  <a:srgbClr val="C00000"/>
                </a:solidFill>
              </a:rPr>
              <a:t>Autografts</a:t>
            </a:r>
          </a:p>
        </p:txBody>
      </p:sp>
      <p:sp>
        <p:nvSpPr>
          <p:cNvPr id="12" name="TextBox 11">
            <a:extLst>
              <a:ext uri="{FF2B5EF4-FFF2-40B4-BE49-F238E27FC236}">
                <a16:creationId xmlns:a16="http://schemas.microsoft.com/office/drawing/2014/main" id="{18671B23-C856-F32D-5DCD-6A9814EA75A4}"/>
              </a:ext>
            </a:extLst>
          </p:cNvPr>
          <p:cNvSpPr txBox="1"/>
          <p:nvPr/>
        </p:nvSpPr>
        <p:spPr>
          <a:xfrm>
            <a:off x="323528" y="4782930"/>
            <a:ext cx="352839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IQ" sz="1800" dirty="0">
                <a:solidFill>
                  <a:schemeClr val="tx1"/>
                </a:solidFill>
                <a:latin typeface="Times New Roman" panose="02020603050405020304" pitchFamily="18" charset="0"/>
                <a:cs typeface="Times New Roman" panose="02020603050405020304" pitchFamily="18" charset="0"/>
              </a:rPr>
              <a:t>ملاحظة ( 1) :  اذا كان الصمام متضيق او يعاني من ارتجاع وكانت درجة الضرر </a:t>
            </a:r>
            <a:r>
              <a:rPr lang="ar-IQ" sz="1800" u="sng" dirty="0">
                <a:solidFill>
                  <a:schemeClr val="tx1"/>
                </a:solidFill>
                <a:latin typeface="Times New Roman" panose="02020603050405020304" pitchFamily="18" charset="0"/>
                <a:cs typeface="Times New Roman" panose="02020603050405020304" pitchFamily="18" charset="0"/>
              </a:rPr>
              <a:t>متوسطة</a:t>
            </a:r>
            <a:r>
              <a:rPr lang="ar-IQ" sz="1800" dirty="0">
                <a:solidFill>
                  <a:schemeClr val="tx1"/>
                </a:solidFill>
                <a:latin typeface="Times New Roman" panose="02020603050405020304" pitchFamily="18" charset="0"/>
                <a:cs typeface="Times New Roman" panose="02020603050405020304" pitchFamily="18" charset="0"/>
              </a:rPr>
              <a:t> فيمكن تصليحه جراحيا بتداخلات مختلفة كما في أعلاه</a:t>
            </a:r>
          </a:p>
          <a:p>
            <a:endParaRPr lang="en-US" dirty="0"/>
          </a:p>
        </p:txBody>
      </p:sp>
      <p:sp>
        <p:nvSpPr>
          <p:cNvPr id="14" name="Arrow: Up 13">
            <a:extLst>
              <a:ext uri="{FF2B5EF4-FFF2-40B4-BE49-F238E27FC236}">
                <a16:creationId xmlns:a16="http://schemas.microsoft.com/office/drawing/2014/main" id="{FC559051-2E99-D118-3685-E262C69E33A1}"/>
              </a:ext>
            </a:extLst>
          </p:cNvPr>
          <p:cNvSpPr/>
          <p:nvPr/>
        </p:nvSpPr>
        <p:spPr>
          <a:xfrm>
            <a:off x="971600" y="4221088"/>
            <a:ext cx="396044" cy="43204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93468F-530A-F28A-FCDA-B7004D8CEB15}"/>
              </a:ext>
            </a:extLst>
          </p:cNvPr>
          <p:cNvSpPr txBox="1"/>
          <p:nvPr/>
        </p:nvSpPr>
        <p:spPr>
          <a:xfrm>
            <a:off x="5004048" y="4681658"/>
            <a:ext cx="352839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IQ" sz="1800" dirty="0">
                <a:solidFill>
                  <a:schemeClr val="tx1"/>
                </a:solidFill>
                <a:latin typeface="Times New Roman" panose="02020603050405020304" pitchFamily="18" charset="0"/>
                <a:cs typeface="Times New Roman" panose="02020603050405020304" pitchFamily="18" charset="0"/>
              </a:rPr>
              <a:t>ملاحظة (2) :  اذا كان الصمام متضيق او يعاني من ارتجاع وكانت درجة الضرر </a:t>
            </a:r>
            <a:r>
              <a:rPr lang="ar-IQ" sz="1800" u="sng" dirty="0">
                <a:solidFill>
                  <a:schemeClr val="tx1"/>
                </a:solidFill>
                <a:latin typeface="Times New Roman" panose="02020603050405020304" pitchFamily="18" charset="0"/>
                <a:cs typeface="Times New Roman" panose="02020603050405020304" pitchFamily="18" charset="0"/>
              </a:rPr>
              <a:t>شديدة</a:t>
            </a:r>
            <a:r>
              <a:rPr lang="ar-IQ" sz="1800" dirty="0">
                <a:solidFill>
                  <a:schemeClr val="tx1"/>
                </a:solidFill>
                <a:latin typeface="Times New Roman" panose="02020603050405020304" pitchFamily="18" charset="0"/>
                <a:cs typeface="Times New Roman" panose="02020603050405020304" pitchFamily="18" charset="0"/>
              </a:rPr>
              <a:t> فيتم استبدال الصمام ب صمام صناعي (ميكانيكي , نسيجي , .......) أنواع الصمامات الصناعية في أعلاه  </a:t>
            </a:r>
          </a:p>
          <a:p>
            <a:endParaRPr lang="en-US" dirty="0"/>
          </a:p>
        </p:txBody>
      </p:sp>
      <p:sp>
        <p:nvSpPr>
          <p:cNvPr id="16" name="Arrow: Up 15">
            <a:extLst>
              <a:ext uri="{FF2B5EF4-FFF2-40B4-BE49-F238E27FC236}">
                <a16:creationId xmlns:a16="http://schemas.microsoft.com/office/drawing/2014/main" id="{BB59A7EA-16BE-2CF1-2552-6F1B34690406}"/>
              </a:ext>
            </a:extLst>
          </p:cNvPr>
          <p:cNvSpPr/>
          <p:nvPr/>
        </p:nvSpPr>
        <p:spPr>
          <a:xfrm>
            <a:off x="6084168" y="4186212"/>
            <a:ext cx="396044" cy="43204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92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5E741-D414-5DF9-84DE-C1FA3A02A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F4228-1327-9D18-ED7F-C285785CBCCC}"/>
              </a:ext>
            </a:extLst>
          </p:cNvPr>
          <p:cNvSpPr>
            <a:spLocks noGrp="1"/>
          </p:cNvSpPr>
          <p:nvPr>
            <p:ph type="title"/>
          </p:nvPr>
        </p:nvSpPr>
        <p:spPr>
          <a:xfrm>
            <a:off x="438107" y="134370"/>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Surgical Management:  Valvular Heart Disorders</a:t>
            </a:r>
          </a:p>
        </p:txBody>
      </p:sp>
      <p:sp>
        <p:nvSpPr>
          <p:cNvPr id="3" name="Content Placeholder 2">
            <a:extLst>
              <a:ext uri="{FF2B5EF4-FFF2-40B4-BE49-F238E27FC236}">
                <a16:creationId xmlns:a16="http://schemas.microsoft.com/office/drawing/2014/main" id="{EF9AE22B-AD60-1020-6BB7-C452A1207561}"/>
              </a:ext>
            </a:extLst>
          </p:cNvPr>
          <p:cNvSpPr>
            <a:spLocks noGrp="1"/>
          </p:cNvSpPr>
          <p:nvPr>
            <p:ph idx="1"/>
          </p:nvPr>
        </p:nvSpPr>
        <p:spPr>
          <a:xfrm>
            <a:off x="143508" y="1340768"/>
            <a:ext cx="8856984" cy="5517232"/>
          </a:xfrm>
        </p:spPr>
        <p:style>
          <a:lnRef idx="1">
            <a:schemeClr val="accent5"/>
          </a:lnRef>
          <a:fillRef idx="2">
            <a:schemeClr val="accent5"/>
          </a:fillRef>
          <a:effectRef idx="1">
            <a:schemeClr val="accent5"/>
          </a:effectRef>
          <a:fontRef idx="minor">
            <a:schemeClr val="dk1"/>
          </a:fontRef>
        </p:style>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Valve Annuloplasty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Involves making the valve ring (annulus) smaller with sutures. Leaflets are repaired to provide good closure of the valve at systole.</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Valve replacement</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Using mechanical (prosthetic) or biologic (tissue from cadavers) valves. If mechanical, pt.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needs anticoagulant therapy for their lifetime due to clot formation.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Mechanical valves are more durable. </a:t>
            </a:r>
            <a:r>
              <a:rPr kumimoji="0" lang="en-US" altLang="en-US"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aortic valve is always replaced with mechanical valve due to high pressure in aorta</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Biologic valves require no anticoagulants, but may wear out in 15 years, requiring additional surgery</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lgn="l" rtl="0">
              <a:buNone/>
            </a:pPr>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5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F6A9-B442-71C1-9E04-CEDF1A3641B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AEA06FB-D293-1B3E-C64F-F12C4F668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9844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A577-DE48-B480-9DBC-49A23C9D8419}"/>
              </a:ext>
            </a:extLst>
          </p:cNvPr>
          <p:cNvSpPr>
            <a:spLocks noGrp="1"/>
          </p:cNvSpPr>
          <p:nvPr>
            <p:ph type="title"/>
          </p:nvPr>
        </p:nvSpPr>
        <p:spPr/>
        <p:txBody>
          <a:bodyPr/>
          <a:lstStyle/>
          <a:p>
            <a:endParaRPr lang="en-US"/>
          </a:p>
        </p:txBody>
      </p:sp>
      <p:pic>
        <p:nvPicPr>
          <p:cNvPr id="5" name="Content Placeholder 4" descr="A diagram of a heart&#10;&#10;AI-generated content may be incorrect.">
            <a:extLst>
              <a:ext uri="{FF2B5EF4-FFF2-40B4-BE49-F238E27FC236}">
                <a16:creationId xmlns:a16="http://schemas.microsoft.com/office/drawing/2014/main" id="{2E448E95-5FC3-997A-E9EE-40FB63B1D8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54912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B585-009E-D9F7-92A8-EF660602D1A8}"/>
              </a:ext>
            </a:extLst>
          </p:cNvPr>
          <p:cNvSpPr>
            <a:spLocks noGrp="1"/>
          </p:cNvSpPr>
          <p:nvPr>
            <p:ph type="title"/>
          </p:nvPr>
        </p:nvSpPr>
        <p:spPr/>
        <p:txBody>
          <a:bodyPr/>
          <a:lstStyle/>
          <a:p>
            <a:endParaRPr lang="en-US"/>
          </a:p>
        </p:txBody>
      </p:sp>
      <p:pic>
        <p:nvPicPr>
          <p:cNvPr id="5" name="Content Placeholder 4" descr="A close-up of an ultrasound&#10;&#10;AI-generated content may be incorrect.">
            <a:extLst>
              <a:ext uri="{FF2B5EF4-FFF2-40B4-BE49-F238E27FC236}">
                <a16:creationId xmlns:a16="http://schemas.microsoft.com/office/drawing/2014/main" id="{816CDA65-2A7E-C487-89B5-8993C63C90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1101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CE20-CF34-CCB6-7E61-7254B62E4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3FBED-28C0-2CFA-B50A-79FAA9C3C369}"/>
              </a:ext>
            </a:extLst>
          </p:cNvPr>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Aortic valve stenosis </a:t>
            </a:r>
          </a:p>
        </p:txBody>
      </p:sp>
      <p:sp>
        <p:nvSpPr>
          <p:cNvPr id="3" name="Content Placeholder 2">
            <a:extLst>
              <a:ext uri="{FF2B5EF4-FFF2-40B4-BE49-F238E27FC236}">
                <a16:creationId xmlns:a16="http://schemas.microsoft.com/office/drawing/2014/main" id="{0141486C-B024-AC37-AA7F-EB642DD8179A}"/>
              </a:ext>
            </a:extLst>
          </p:cNvPr>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b="1" dirty="0">
                <a:solidFill>
                  <a:srgbClr val="FF0000"/>
                </a:solidFill>
                <a:latin typeface="Times New Roman" panose="02020603050405020304" pitchFamily="18" charset="0"/>
                <a:cs typeface="Times New Roman" panose="02020603050405020304" pitchFamily="18" charset="0"/>
              </a:rPr>
              <a:t>Aortic valve stenosis</a:t>
            </a:r>
            <a:r>
              <a:rPr lang="en-US" sz="2000" dirty="0">
                <a:latin typeface="Times New Roman" panose="02020603050405020304" pitchFamily="18" charset="0"/>
                <a:cs typeface="Times New Roman" panose="02020603050405020304" pitchFamily="18" charset="0"/>
              </a:rPr>
              <a:t> is narrowing of the orifice between the left ventricle and aorta. </a:t>
            </a:r>
          </a:p>
          <a:p>
            <a:pPr algn="l"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adults, stenosis often is a result of degenerative calcifications. Calcifications may be caused by proliferative and inflammatory changes that occur in response to years of normal mechanical stress. </a:t>
            </a:r>
          </a:p>
          <a:p>
            <a:pPr algn="l"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Congenital leaflet malformations or an abnormal number of leaflets (i.e., one or two rather than three) may be involved. Rheumatic endocarditis may cause adhesions or fusion of the commissures and valve ring, stiffening of the cusps, and calcific nodules on the cusps.</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95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7D72-AE64-2D1C-0C0C-E11398E1E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41CE-4CDD-F506-2531-5D232C0CAD3F}"/>
              </a:ext>
            </a:extLst>
          </p:cNvPr>
          <p:cNvSpPr>
            <a:spLocks noGrp="1"/>
          </p:cNvSpPr>
          <p:nvPr>
            <p:ph type="title"/>
          </p:nvPr>
        </p:nvSpPr>
        <p:spPr>
          <a:xfrm>
            <a:off x="426368" y="88962"/>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Pathophysiology</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4B8A83-83EE-F77A-C070-F1A29D211173}"/>
              </a:ext>
            </a:extLst>
          </p:cNvPr>
          <p:cNvSpPr>
            <a:spLocks noGrp="1"/>
          </p:cNvSpPr>
          <p:nvPr>
            <p:ph idx="1"/>
          </p:nvPr>
        </p:nvSpPr>
        <p:spPr>
          <a:xfrm>
            <a:off x="0" y="908720"/>
            <a:ext cx="9108504" cy="5949280"/>
          </a:xfrm>
        </p:spPr>
        <p:style>
          <a:lnRef idx="1">
            <a:schemeClr val="accent5"/>
          </a:lnRef>
          <a:fillRef idx="2">
            <a:schemeClr val="accent5"/>
          </a:fillRef>
          <a:effectRef idx="1">
            <a:schemeClr val="accent5"/>
          </a:effectRef>
          <a:fontRef idx="minor">
            <a:schemeClr val="dk1"/>
          </a:fontRef>
        </p:style>
        <p:txBody>
          <a:bodyPr>
            <a:noAutofit/>
          </a:bodyPr>
          <a:lstStyle/>
          <a:p>
            <a:pPr algn="ctr"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Valve orifice narrows progressively over time.</a:t>
            </a: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left ventricle compensates by contracting more slowly but with increased force to push blood through the smaller opening.</a:t>
            </a: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Increased pressure on the left ventricle causes hypertrophy of the ventricular wall.</a:t>
            </a: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ctr" rtl="0">
              <a:lnSpc>
                <a:spcPct val="150000"/>
              </a:lnSpc>
              <a:buNone/>
            </a:pPr>
            <a:endParaRPr lang="en-US" sz="1800" dirty="0">
              <a:latin typeface="Times New Roman" panose="02020603050405020304" pitchFamily="18" charset="0"/>
              <a:cs typeface="Times New Roman" panose="02020603050405020304" pitchFamily="18" charset="0"/>
            </a:endParaRPr>
          </a:p>
          <a:p>
            <a:pPr algn="ctr"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Eventually, when these compensatory mechanisms fail, clinical symptoms emerge.</a:t>
            </a:r>
          </a:p>
        </p:txBody>
      </p:sp>
      <p:sp>
        <p:nvSpPr>
          <p:cNvPr id="10" name="Arrow: Down 9">
            <a:extLst>
              <a:ext uri="{FF2B5EF4-FFF2-40B4-BE49-F238E27FC236}">
                <a16:creationId xmlns:a16="http://schemas.microsoft.com/office/drawing/2014/main" id="{A57D0513-D666-2E81-42AF-814DE8B67D65}"/>
              </a:ext>
            </a:extLst>
          </p:cNvPr>
          <p:cNvSpPr/>
          <p:nvPr/>
        </p:nvSpPr>
        <p:spPr>
          <a:xfrm>
            <a:off x="4211960" y="1412776"/>
            <a:ext cx="576064" cy="86409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31F9D8CE-5061-C156-57D6-92B1A6A422ED}"/>
              </a:ext>
            </a:extLst>
          </p:cNvPr>
          <p:cNvSpPr/>
          <p:nvPr/>
        </p:nvSpPr>
        <p:spPr>
          <a:xfrm>
            <a:off x="4211960" y="3347492"/>
            <a:ext cx="576064" cy="86409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169A720-8D89-55FC-7F00-AB6D73F6116C}"/>
              </a:ext>
            </a:extLst>
          </p:cNvPr>
          <p:cNvSpPr/>
          <p:nvPr/>
        </p:nvSpPr>
        <p:spPr>
          <a:xfrm>
            <a:off x="4211960" y="4725144"/>
            <a:ext cx="576064" cy="86409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2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C077-DE65-397C-7A96-926E138EA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98125-87B8-B15A-52EB-DE23C1B78171}"/>
              </a:ext>
            </a:extLst>
          </p:cNvPr>
          <p:cNvSpPr>
            <a:spLocks noGrp="1"/>
          </p:cNvSpPr>
          <p:nvPr>
            <p:ph type="title"/>
          </p:nvPr>
        </p:nvSpPr>
        <p:spPr>
          <a:xfrm>
            <a:off x="457200" y="0"/>
            <a:ext cx="8291264" cy="134076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Clinical</a:t>
            </a:r>
            <a:r>
              <a:rPr lang="en-US" sz="2800" b="1" spc="-20" dirty="0">
                <a:effectLst/>
                <a:latin typeface="Times New Roman" panose="02020603050405020304" pitchFamily="18" charset="0"/>
                <a:ea typeface="Times New Roman" panose="02020603050405020304" pitchFamily="18" charset="0"/>
              </a:rPr>
              <a:t> </a:t>
            </a:r>
            <a:r>
              <a:rPr lang="en-US" sz="2800" b="1" spc="-10" dirty="0">
                <a:effectLst/>
                <a:latin typeface="Times New Roman" panose="02020603050405020304" pitchFamily="18" charset="0"/>
                <a:ea typeface="Times New Roman" panose="02020603050405020304" pitchFamily="18" charset="0"/>
              </a:rPr>
              <a:t>Manifestations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46AFE1-39BA-491A-8870-7607B2FE4E9A}"/>
              </a:ext>
            </a:extLst>
          </p:cNvPr>
          <p:cNvSpPr>
            <a:spLocks noGrp="1"/>
          </p:cNvSpPr>
          <p:nvPr>
            <p:ph idx="1"/>
          </p:nvPr>
        </p:nvSpPr>
        <p:spPr>
          <a:xfrm>
            <a:off x="107504" y="1412776"/>
            <a:ext cx="9001000" cy="5328592"/>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Dyspnea on exertion (due to pulmonary venous hypertension) </a:t>
            </a:r>
          </a:p>
          <a:p>
            <a:pPr algn="l" rtl="0">
              <a:lnSpc>
                <a:spcPct val="150000"/>
              </a:lnSpc>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Paroxysmal nocturnal dyspnea (PND)</a:t>
            </a:r>
          </a:p>
          <a:p>
            <a:pPr algn="l" rtl="0">
              <a:lnSpc>
                <a:spcPct val="150000"/>
              </a:lnSpc>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Orthopnea </a:t>
            </a:r>
          </a:p>
          <a:p>
            <a:pPr algn="l" rtl="0">
              <a:lnSpc>
                <a:spcPct val="150000"/>
              </a:lnSpc>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 Dizziness and syncope due to reduced blood flow to the brain. </a:t>
            </a:r>
          </a:p>
          <a:p>
            <a:pPr algn="l" rtl="0">
              <a:lnSpc>
                <a:spcPct val="150000"/>
              </a:lnSpc>
              <a:buFont typeface="+mj-lt"/>
              <a:buAutoNum type="arabicPeriod"/>
            </a:pPr>
            <a:r>
              <a:rPr lang="en-US" sz="1800" dirty="0">
                <a:latin typeface="Times New Roman" panose="02020603050405020304" pitchFamily="18" charset="0"/>
                <a:cs typeface="Times New Roman" panose="02020603050405020304" pitchFamily="18" charset="0"/>
              </a:rPr>
              <a:t>Angina pectoris , it results from increased oxygen demand of the hypertrophied left ventricle with decreased blood supply due to decreased blood flow into the coronary arteries. </a:t>
            </a:r>
          </a:p>
          <a:p>
            <a:pPr algn="l" rtl="0">
              <a:lnSpc>
                <a:spcPct val="150000"/>
              </a:lnSpc>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Narrow pulse pressure less than 30 mmHg . </a:t>
            </a:r>
          </a:p>
        </p:txBody>
      </p:sp>
    </p:spTree>
    <p:extLst>
      <p:ext uri="{BB962C8B-B14F-4D97-AF65-F5344CB8AC3E}">
        <p14:creationId xmlns:p14="http://schemas.microsoft.com/office/powerpoint/2010/main" val="219832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3D4AD-6C18-33ED-F0DA-B7CBA6D71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77F8A-8592-76A6-3D16-931850274415}"/>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Assessment and Diagnostic Findings</a:t>
            </a:r>
          </a:p>
        </p:txBody>
      </p:sp>
      <p:sp>
        <p:nvSpPr>
          <p:cNvPr id="3" name="Content Placeholder 2">
            <a:extLst>
              <a:ext uri="{FF2B5EF4-FFF2-40B4-BE49-F238E27FC236}">
                <a16:creationId xmlns:a16="http://schemas.microsoft.com/office/drawing/2014/main" id="{EB445BD0-10D6-D4B6-46B9-4E23B01B2F4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1. On physical examination, a loud, harsh systolic murmur may be heard over</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 the aortic area (i.e., right second intercostal space). </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Note : </a:t>
            </a:r>
            <a:r>
              <a:rPr lang="en-US" sz="1800" dirty="0">
                <a:latin typeface="Times New Roman" panose="02020603050405020304" pitchFamily="18" charset="0"/>
                <a:cs typeface="Times New Roman" panose="02020603050405020304" pitchFamily="18" charset="0"/>
              </a:rPr>
              <a:t>The systolic murmur is low pitched, crescendo–decrescendo, rough, rasping, and vibrating</a:t>
            </a:r>
            <a:r>
              <a:rPr lang="en-US" sz="1800" dirty="0">
                <a:solidFill>
                  <a:schemeClr val="tx1"/>
                </a:solidFill>
                <a:latin typeface="Times New Roman" panose="02020603050405020304" pitchFamily="18" charset="0"/>
                <a:cs typeface="Times New Roman" panose="02020603050405020304" pitchFamily="18" charset="0"/>
              </a:rPr>
              <a:t> </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2 Echocardiography, cardiac MRI, and computed tomography (CT) scanning are used to diagnose and monitor progression of aortic stenosis.</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3. Electrocardiography (ECG) </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4. Exercise testing</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5. Cardiac catheterization </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39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B078-6E38-F466-491C-0D25F7895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C46AE-8809-8D41-862D-15F357577473}"/>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Medical and Surgical Management</a:t>
            </a:r>
          </a:p>
        </p:txBody>
      </p:sp>
      <p:sp>
        <p:nvSpPr>
          <p:cNvPr id="3" name="Content Placeholder 2">
            <a:extLst>
              <a:ext uri="{FF2B5EF4-FFF2-40B4-BE49-F238E27FC236}">
                <a16:creationId xmlns:a16="http://schemas.microsoft.com/office/drawing/2014/main" id="{AC74A295-2D98-3D61-DB80-8253B6F63E3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1 . Vasodilators Purpose: </a:t>
            </a:r>
            <a:r>
              <a:rPr lang="en-US" sz="2000" dirty="0">
                <a:solidFill>
                  <a:schemeClr val="tx1"/>
                </a:solidFill>
                <a:latin typeface="Times New Roman" panose="02020603050405020304" pitchFamily="18" charset="0"/>
                <a:cs typeface="Times New Roman" panose="02020603050405020304" pitchFamily="18" charset="0"/>
              </a:rPr>
              <a:t>decrease resistance the heart works against. </a:t>
            </a:r>
          </a:p>
          <a:p>
            <a:pPr marL="0" indent="0" algn="l" rtl="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Example: Nitrates.</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2. Beta blockers:</a:t>
            </a:r>
            <a:r>
              <a:rPr lang="en-US" sz="2000" dirty="0">
                <a:solidFill>
                  <a:schemeClr val="tx1"/>
                </a:solidFill>
                <a:latin typeface="Times New Roman" panose="02020603050405020304" pitchFamily="18" charset="0"/>
                <a:cs typeface="Times New Roman" panose="02020603050405020304" pitchFamily="18" charset="0"/>
              </a:rPr>
              <a:t>  decrease the force contractions of the heart muscles, and reduce blood vessel contraction </a:t>
            </a:r>
            <a:r>
              <a:rPr lang="en-US" sz="2000" dirty="0" err="1">
                <a:solidFill>
                  <a:schemeClr val="tx1"/>
                </a:solidFill>
                <a:latin typeface="Times New Roman" panose="02020603050405020304" pitchFamily="18" charset="0"/>
                <a:cs typeface="Times New Roman" panose="02020603050405020304" pitchFamily="18" charset="0"/>
              </a:rPr>
              <a:t>e.g</a:t>
            </a:r>
            <a:r>
              <a:rPr lang="en-US" sz="2000" dirty="0">
                <a:solidFill>
                  <a:schemeClr val="tx1"/>
                </a:solidFill>
                <a:latin typeface="Times New Roman" panose="02020603050405020304" pitchFamily="18" charset="0"/>
                <a:cs typeface="Times New Roman" panose="02020603050405020304" pitchFamily="18" charset="0"/>
              </a:rPr>
              <a:t>: Bisoprolol .</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3. Calcium channel blockers: </a:t>
            </a:r>
            <a:r>
              <a:rPr lang="en-US" sz="2000" dirty="0">
                <a:solidFill>
                  <a:schemeClr val="tx1"/>
                </a:solidFill>
                <a:latin typeface="Times New Roman" panose="02020603050405020304" pitchFamily="18" charset="0"/>
                <a:cs typeface="Times New Roman" panose="02020603050405020304" pitchFamily="18" charset="0"/>
              </a:rPr>
              <a:t>are prescription medications that relax blood vessels and increase the supply of blood and oxygen to the heart while also reducing the heart workload </a:t>
            </a:r>
            <a:r>
              <a:rPr lang="en-US" sz="2000" dirty="0" err="1">
                <a:solidFill>
                  <a:schemeClr val="tx1"/>
                </a:solidFill>
                <a:latin typeface="Times New Roman" panose="02020603050405020304" pitchFamily="18" charset="0"/>
                <a:cs typeface="Times New Roman" panose="02020603050405020304" pitchFamily="18" charset="0"/>
              </a:rPr>
              <a:t>e.g</a:t>
            </a:r>
            <a:r>
              <a:rPr lang="en-US" sz="2000" dirty="0">
                <a:solidFill>
                  <a:schemeClr val="tx1"/>
                </a:solidFill>
                <a:latin typeface="Times New Roman" panose="02020603050405020304" pitchFamily="18" charset="0"/>
                <a:cs typeface="Times New Roman" panose="02020603050405020304" pitchFamily="18" charset="0"/>
              </a:rPr>
              <a:t>: Amlodipine.</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4. Diuretics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e.g</a:t>
            </a:r>
            <a:r>
              <a:rPr lang="en-US" sz="2000" dirty="0">
                <a:solidFill>
                  <a:schemeClr val="tx1"/>
                </a:solidFill>
                <a:latin typeface="Times New Roman" panose="02020603050405020304" pitchFamily="18" charset="0"/>
                <a:cs typeface="Times New Roman" panose="02020603050405020304" pitchFamily="18" charset="0"/>
              </a:rPr>
              <a:t>: Lasix </a:t>
            </a: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5. Digoxin </a:t>
            </a:r>
            <a:r>
              <a:rPr lang="en-US" sz="2000" dirty="0">
                <a:solidFill>
                  <a:schemeClr val="tx1"/>
                </a:solidFill>
                <a:latin typeface="Times New Roman" panose="02020603050405020304" pitchFamily="18" charset="0"/>
                <a:cs typeface="Times New Roman" panose="02020603050405020304" pitchFamily="18" charset="0"/>
              </a:rPr>
              <a:t>only for end-stage heart failure.</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82540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7513</TotalTime>
  <Words>990</Words>
  <Application>Microsoft Office PowerPoint</Application>
  <PresentationFormat>On-screen Show (4:3)</PresentationFormat>
  <Paragraphs>113</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Times New Roman</vt:lpstr>
      <vt:lpstr>Wingdings</vt:lpstr>
      <vt:lpstr>نسق Office</vt:lpstr>
      <vt:lpstr>Aortic Valve </vt:lpstr>
      <vt:lpstr>PowerPoint Presentation</vt:lpstr>
      <vt:lpstr>PowerPoint Presentation</vt:lpstr>
      <vt:lpstr>PowerPoint Presentation</vt:lpstr>
      <vt:lpstr> Aortic valve stenosis </vt:lpstr>
      <vt:lpstr>  Pathophysiology </vt:lpstr>
      <vt:lpstr> Clinical Manifestations</vt:lpstr>
      <vt:lpstr>Assessment and Diagnostic Findings</vt:lpstr>
      <vt:lpstr>Medical and Surgical Management</vt:lpstr>
      <vt:lpstr> Prevention</vt:lpstr>
      <vt:lpstr>Aortic Regurgitation</vt:lpstr>
      <vt:lpstr>  Pathophysiology </vt:lpstr>
      <vt:lpstr>  Clinical Manifestation </vt:lpstr>
      <vt:lpstr>  Assessment and Diagnostic Findings</vt:lpstr>
      <vt:lpstr>  Medical Management</vt:lpstr>
      <vt:lpstr>Surgical Management:  Valvular Heart Disorders</vt:lpstr>
      <vt:lpstr>Surgical Management:  Valvular Heart Disorders</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186</cp:revision>
  <dcterms:created xsi:type="dcterms:W3CDTF">2016-03-04T19:14:06Z</dcterms:created>
  <dcterms:modified xsi:type="dcterms:W3CDTF">2025-03-07T10:45:52Z</dcterms:modified>
</cp:coreProperties>
</file>