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58" r:id="rId4"/>
    <p:sldId id="261" r:id="rId5"/>
    <p:sldId id="259" r:id="rId6"/>
    <p:sldId id="260" r:id="rId7"/>
    <p:sldId id="266" r:id="rId8"/>
    <p:sldId id="265" r:id="rId9"/>
    <p:sldId id="271" r:id="rId10"/>
    <p:sldId id="267" r:id="rId11"/>
    <p:sldId id="272" r:id="rId12"/>
    <p:sldId id="268" r:id="rId13"/>
    <p:sldId id="270" r:id="rId14"/>
    <p:sldId id="269" r:id="rId15"/>
    <p:sldId id="263"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6AC69-D5B1-43A7-B9A5-756FDFDB99AF}" type="datetimeFigureOut">
              <a:rPr lang="en-GB" smtClean="0"/>
              <a:t>14/03/2025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928B8-5B2A-4BBF-9597-27FC1C9420B7}" type="slidenum">
              <a:rPr lang="en-GB" smtClean="0"/>
              <a:t>‹#›</a:t>
            </a:fld>
            <a:endParaRPr lang="en-GB"/>
          </a:p>
        </p:txBody>
      </p:sp>
    </p:spTree>
    <p:extLst>
      <p:ext uri="{BB962C8B-B14F-4D97-AF65-F5344CB8AC3E}">
        <p14:creationId xmlns:p14="http://schemas.microsoft.com/office/powerpoint/2010/main" val="1353778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2928B8-5B2A-4BBF-9597-27FC1C9420B7}" type="slidenum">
              <a:rPr lang="en-GB" smtClean="0"/>
              <a:t>8</a:t>
            </a:fld>
            <a:endParaRPr lang="en-GB"/>
          </a:p>
        </p:txBody>
      </p:sp>
    </p:spTree>
    <p:extLst>
      <p:ext uri="{BB962C8B-B14F-4D97-AF65-F5344CB8AC3E}">
        <p14:creationId xmlns:p14="http://schemas.microsoft.com/office/powerpoint/2010/main" val="22924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39416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42086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8165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209007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86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951902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254973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91388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19861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15/09/1446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06084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27547C-3CDA-4FE0-8CA0-C5F18F882289}" type="datetimeFigureOut">
              <a:rPr lang="ar-EG" smtClean="0"/>
              <a:t>15/09/1446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74226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27547C-3CDA-4FE0-8CA0-C5F18F882289}" type="datetimeFigureOut">
              <a:rPr lang="ar-EG" smtClean="0"/>
              <a:t>15/09/1446</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33197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27547C-3CDA-4FE0-8CA0-C5F18F882289}" type="datetimeFigureOut">
              <a:rPr lang="ar-EG" smtClean="0"/>
              <a:t>15/09/1446</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603622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7547C-3CDA-4FE0-8CA0-C5F18F882289}" type="datetimeFigureOut">
              <a:rPr lang="ar-EG" smtClean="0"/>
              <a:t>15/09/1446</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65100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A27547C-3CDA-4FE0-8CA0-C5F18F882289}" type="datetimeFigureOut">
              <a:rPr lang="ar-EG" smtClean="0"/>
              <a:t>15/09/1446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43700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27547C-3CDA-4FE0-8CA0-C5F18F882289}" type="datetimeFigureOut">
              <a:rPr lang="ar-EG" smtClean="0"/>
              <a:t>15/09/1446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68442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27547C-3CDA-4FE0-8CA0-C5F18F882289}" type="datetimeFigureOut">
              <a:rPr lang="ar-EG" smtClean="0"/>
              <a:t>15/09/1446</a:t>
            </a:fld>
            <a:endParaRPr lang="ar-E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56A44E-332D-488A-A4B6-E7ED785A7229}" type="slidenum">
              <a:rPr lang="ar-EG" smtClean="0"/>
              <a:t>‹#›</a:t>
            </a:fld>
            <a:endParaRPr lang="ar-EG"/>
          </a:p>
        </p:txBody>
      </p:sp>
    </p:spTree>
    <p:extLst>
      <p:ext uri="{BB962C8B-B14F-4D97-AF65-F5344CB8AC3E}">
        <p14:creationId xmlns:p14="http://schemas.microsoft.com/office/powerpoint/2010/main" val="17902094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Category:Health_care_occupation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Orthopedic_nursing" TargetMode="External"/><Relationship Id="rId3" Type="http://schemas.openxmlformats.org/officeDocument/2006/relationships/hyperlink" Target="https://en.wikipedia.org/wiki/Medical-surgical_nursing" TargetMode="External"/><Relationship Id="rId7" Type="http://schemas.openxmlformats.org/officeDocument/2006/relationships/hyperlink" Target="https://en.wikipedia.org/wiki/Oncology_nursing" TargetMode="External"/><Relationship Id="rId2" Type="http://schemas.openxmlformats.org/officeDocument/2006/relationships/hyperlink" Target="https://en.wikipedia.org/wiki/Critical_care_nursing" TargetMode="External"/><Relationship Id="rId1" Type="http://schemas.openxmlformats.org/officeDocument/2006/relationships/slideLayout" Target="../slideLayouts/slideLayout7.xml"/><Relationship Id="rId6" Type="http://schemas.openxmlformats.org/officeDocument/2006/relationships/hyperlink" Target="https://en.wikipedia.org/wiki/Occupational_health_nursing" TargetMode="External"/><Relationship Id="rId11" Type="http://schemas.openxmlformats.org/officeDocument/2006/relationships/hyperlink" Target="https://en.wikipedia.org/wiki/Psychiatric_and_mental_health_nursing" TargetMode="External"/><Relationship Id="rId5" Type="http://schemas.openxmlformats.org/officeDocument/2006/relationships/hyperlink" Target="https://en.wikipedia.org/wiki/Neuroscience_nursing" TargetMode="External"/><Relationship Id="rId10" Type="http://schemas.openxmlformats.org/officeDocument/2006/relationships/hyperlink" Target="https://en.wikipedia.org/wiki/Obstetrical_nursing" TargetMode="External"/><Relationship Id="rId4" Type="http://schemas.openxmlformats.org/officeDocument/2006/relationships/hyperlink" Target="https://en.wikipedia.org/wiki/Neonatal_nursing" TargetMode="External"/><Relationship Id="rId9" Type="http://schemas.openxmlformats.org/officeDocument/2006/relationships/hyperlink" Target="https://en.wikipedia.org/wiki/Pediatric_nurs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Doctor_of_Nursing_Practice" TargetMode="External"/><Relationship Id="rId2" Type="http://schemas.openxmlformats.org/officeDocument/2006/relationships/hyperlink" Target="https://en.wikipedia.org/wiki/Master_of_Science_in_Nursin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goodwin.edu/enews/is-nursing-a-good-caree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rimean_War" TargetMode="External"/><Relationship Id="rId2" Type="http://schemas.openxmlformats.org/officeDocument/2006/relationships/hyperlink" Target="https://en.wikipedia.org/wiki/Florence_Nightingale" TargetMode="External"/><Relationship Id="rId1" Type="http://schemas.openxmlformats.org/officeDocument/2006/relationships/slideLayout" Target="../slideLayouts/slideLayout7.xml"/><Relationship Id="rId6" Type="http://schemas.openxmlformats.org/officeDocument/2006/relationships/image" Target="../media/image5.jfif"/><Relationship Id="rId5" Type="http://schemas.openxmlformats.org/officeDocument/2006/relationships/hyperlink" Target="https://en.wikipedia.org/wiki/Florence_Nightingale_Faculty_of_Nursing_and_Midwifery" TargetMode="External"/><Relationship Id="rId4" Type="http://schemas.openxmlformats.org/officeDocument/2006/relationships/hyperlink" Target="https://en.wikipedia.org/wiki/Notes_on_Nurs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Quality_of_life_(healthcare)" TargetMode="External"/><Relationship Id="rId2" Type="http://schemas.openxmlformats.org/officeDocument/2006/relationships/hyperlink" Target="https://en.wikipedia.org/wiki/Health_car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dwin.edu/enews/nurse-practitioner-vs-registered-nurs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f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0A16-E4C8-075C-6960-CE79573C7F40}"/>
              </a:ext>
            </a:extLst>
          </p:cNvPr>
          <p:cNvSpPr>
            <a:spLocks noGrp="1"/>
          </p:cNvSpPr>
          <p:nvPr>
            <p:ph type="ctrTitle"/>
          </p:nvPr>
        </p:nvSpPr>
        <p:spPr>
          <a:xfrm>
            <a:off x="1425787" y="2306319"/>
            <a:ext cx="7766936" cy="1544321"/>
          </a:xfrm>
        </p:spPr>
        <p:txBody>
          <a:bodyPr/>
          <a:lstStyle/>
          <a:p>
            <a:pPr algn="ctr"/>
            <a:br>
              <a:rPr lang="ar-EG" dirty="0"/>
            </a:br>
            <a:r>
              <a:rPr lang="en-US" dirty="0"/>
              <a:t>Introduction of Nursing</a:t>
            </a:r>
            <a:endParaRPr lang="ar-EG" dirty="0"/>
          </a:p>
        </p:txBody>
      </p:sp>
      <p:sp>
        <p:nvSpPr>
          <p:cNvPr id="3" name="Subtitle 2">
            <a:extLst>
              <a:ext uri="{FF2B5EF4-FFF2-40B4-BE49-F238E27FC236}">
                <a16:creationId xmlns:a16="http://schemas.microsoft.com/office/drawing/2014/main" id="{44F3A7EC-8083-05C8-0AB6-D1970D16A1AD}"/>
              </a:ext>
            </a:extLst>
          </p:cNvPr>
          <p:cNvSpPr>
            <a:spLocks noGrp="1"/>
          </p:cNvSpPr>
          <p:nvPr>
            <p:ph type="subTitle" idx="1"/>
          </p:nvPr>
        </p:nvSpPr>
        <p:spPr>
          <a:xfrm>
            <a:off x="2980280" y="4429761"/>
            <a:ext cx="5472840" cy="2130290"/>
          </a:xfrm>
        </p:spPr>
        <p:txBody>
          <a:bodyPr>
            <a:normAutofit lnSpcReduction="10000"/>
          </a:bodyPr>
          <a:lstStyle/>
          <a:p>
            <a:pPr algn="ctr" rtl="1">
              <a:lnSpc>
                <a:spcPct val="110000"/>
              </a:lnSpc>
              <a:spcAft>
                <a:spcPts val="800"/>
              </a:spcAft>
            </a:pP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Presented by :Prof. Dr. Fadhil Sahib .</a:t>
            </a:r>
          </a:p>
          <a:p>
            <a:pPr algn="ctr" rtl="1">
              <a:lnSpc>
                <a:spcPct val="110000"/>
              </a:lnSpc>
              <a:spcAft>
                <a:spcPts val="800"/>
              </a:spcAft>
            </a:pP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Lecturer in </a:t>
            </a:r>
            <a:r>
              <a:rPr lang="en-US" sz="24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Almustaqbal</a:t>
            </a: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University</a:t>
            </a:r>
          </a:p>
          <a:p>
            <a:pPr algn="ctr" rtl="1">
              <a:lnSpc>
                <a:spcPct val="110000"/>
              </a:lnSpc>
              <a:spcAft>
                <a:spcPts val="800"/>
              </a:spcAft>
            </a:pP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Faculty of </a:t>
            </a:r>
            <a:r>
              <a:rPr lang="en-GB"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H</a:t>
            </a:r>
            <a:r>
              <a:rPr lang="en-US" sz="24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ealth</a:t>
            </a: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and Medical Techniques</a:t>
            </a:r>
            <a:endParaRPr lang="en-US" sz="24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ctr"/>
            <a:endParaRPr lang="ar-EG" dirty="0"/>
          </a:p>
        </p:txBody>
      </p:sp>
      <p:pic>
        <p:nvPicPr>
          <p:cNvPr id="5" name="Picture 4">
            <a:extLst>
              <a:ext uri="{FF2B5EF4-FFF2-40B4-BE49-F238E27FC236}">
                <a16:creationId xmlns:a16="http://schemas.microsoft.com/office/drawing/2014/main" id="{8CAD2806-54E3-3927-174C-220FD6F44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740" y="737059"/>
            <a:ext cx="1943100" cy="1828800"/>
          </a:xfrm>
          <a:prstGeom prst="rect">
            <a:avLst/>
          </a:prstGeom>
        </p:spPr>
      </p:pic>
      <p:pic>
        <p:nvPicPr>
          <p:cNvPr id="7" name="Picture 6">
            <a:extLst>
              <a:ext uri="{FF2B5EF4-FFF2-40B4-BE49-F238E27FC236}">
                <a16:creationId xmlns:a16="http://schemas.microsoft.com/office/drawing/2014/main" id="{70CBF7D9-EEAF-4316-94F0-33F20C9F2B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0620" y="556260"/>
            <a:ext cx="1905000" cy="1905000"/>
          </a:xfrm>
          <a:prstGeom prst="rect">
            <a:avLst/>
          </a:prstGeom>
        </p:spPr>
      </p:pic>
      <p:pic>
        <p:nvPicPr>
          <p:cNvPr id="6" name="Picture 5">
            <a:extLst>
              <a:ext uri="{FF2B5EF4-FFF2-40B4-BE49-F238E27FC236}">
                <a16:creationId xmlns:a16="http://schemas.microsoft.com/office/drawing/2014/main" id="{8DB3D369-1F09-4D72-AC66-FCCE41D8AB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4356" y="432259"/>
            <a:ext cx="1876425" cy="2133600"/>
          </a:xfrm>
          <a:prstGeom prst="rect">
            <a:avLst/>
          </a:prstGeom>
        </p:spPr>
      </p:pic>
    </p:spTree>
    <p:extLst>
      <p:ext uri="{BB962C8B-B14F-4D97-AF65-F5344CB8AC3E}">
        <p14:creationId xmlns:p14="http://schemas.microsoft.com/office/powerpoint/2010/main" val="2919745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567CE9-4C3F-4051-8594-ED86B363E9F6}"/>
              </a:ext>
            </a:extLst>
          </p:cNvPr>
          <p:cNvSpPr txBox="1"/>
          <p:nvPr/>
        </p:nvSpPr>
        <p:spPr>
          <a:xfrm>
            <a:off x="670560" y="731024"/>
            <a:ext cx="9408160" cy="5855449"/>
          </a:xfrm>
          <a:prstGeom prst="rect">
            <a:avLst/>
          </a:prstGeom>
          <a:noFill/>
        </p:spPr>
        <p:txBody>
          <a:bodyPr wrap="square">
            <a:spAutoFit/>
          </a:bodyPr>
          <a:lstStyle/>
          <a:p>
            <a:pPr algn="l">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Specialties and practice settings:</a:t>
            </a:r>
          </a:p>
          <a:p>
            <a:pPr algn="l">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Nursing is the most diverse of all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2" tooltip="Category:Health care occupations"/>
              </a:rPr>
              <a:t>health care professions</a:t>
            </a:r>
            <a:r>
              <a:rPr lang="en-GB" sz="2800" b="0" i="0" dirty="0">
                <a:solidFill>
                  <a:srgbClr val="202122"/>
                </a:solidFill>
                <a:effectLst/>
                <a:latin typeface="Simplified Arabic" panose="02020603050405020304" pitchFamily="18" charset="-78"/>
                <a:cs typeface="Simplified Arabic" panose="02020603050405020304" pitchFamily="18" charset="-78"/>
              </a:rPr>
              <a:t>. Nurses practice in a wide range of settings but generally nursing is divided depending on the needs of the person being nursed.</a:t>
            </a:r>
          </a:p>
          <a:p>
            <a:pPr algn="l">
              <a:lnSpc>
                <a:spcPct val="150000"/>
              </a:lnSpc>
            </a:pPr>
            <a:r>
              <a:rPr lang="en-GB" sz="2800" b="1" i="0" dirty="0">
                <a:solidFill>
                  <a:srgbClr val="202122"/>
                </a:solidFill>
                <a:effectLst/>
                <a:latin typeface="Simplified Arabic" panose="02020603050405020304" pitchFamily="18" charset="-78"/>
                <a:cs typeface="Simplified Arabic" panose="02020603050405020304" pitchFamily="18" charset="-78"/>
              </a:rPr>
              <a:t>The major populations are:</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communities/public</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family/individual across the lifespan</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adult-gerontology</a:t>
            </a:r>
          </a:p>
        </p:txBody>
      </p:sp>
    </p:spTree>
    <p:extLst>
      <p:ext uri="{BB962C8B-B14F-4D97-AF65-F5344CB8AC3E}">
        <p14:creationId xmlns:p14="http://schemas.microsoft.com/office/powerpoint/2010/main" val="224966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FFB8B8-56ED-4078-87C1-1EF64820E876}"/>
              </a:ext>
            </a:extLst>
          </p:cNvPr>
          <p:cNvSpPr txBox="1"/>
          <p:nvPr/>
        </p:nvSpPr>
        <p:spPr>
          <a:xfrm>
            <a:off x="1107440" y="740678"/>
            <a:ext cx="8503920" cy="5209118"/>
          </a:xfrm>
          <a:prstGeom prst="rect">
            <a:avLst/>
          </a:prstGeom>
          <a:noFill/>
        </p:spPr>
        <p:txBody>
          <a:bodyPr wrap="square">
            <a:spAutoFit/>
          </a:bodyPr>
          <a:lstStyle/>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paediatrics</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neonatal</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women's health/gender-related</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mental health</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acute care hospitals</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ambulatory settings (physician offices, urgent care settings, etc.)</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school/college </a:t>
            </a:r>
          </a:p>
        </p:txBody>
      </p:sp>
    </p:spTree>
    <p:extLst>
      <p:ext uri="{BB962C8B-B14F-4D97-AF65-F5344CB8AC3E}">
        <p14:creationId xmlns:p14="http://schemas.microsoft.com/office/powerpoint/2010/main" val="2083078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A9964B-04A2-4F67-A296-747220FF1795}"/>
              </a:ext>
            </a:extLst>
          </p:cNvPr>
          <p:cNvSpPr txBox="1"/>
          <p:nvPr/>
        </p:nvSpPr>
        <p:spPr>
          <a:xfrm>
            <a:off x="299720" y="0"/>
            <a:ext cx="11592560" cy="6340197"/>
          </a:xfrm>
          <a:prstGeom prst="rect">
            <a:avLst/>
          </a:prstGeom>
          <a:noFill/>
        </p:spPr>
        <p:txBody>
          <a:bodyPr wrap="square">
            <a:spAutoFit/>
          </a:bodyPr>
          <a:lstStyle/>
          <a:p>
            <a:pPr algn="l">
              <a:lnSpc>
                <a:spcPct val="150000"/>
              </a:lnSpc>
            </a:pPr>
            <a:r>
              <a:rPr lang="en-GB" sz="2800" b="1" i="0" dirty="0">
                <a:solidFill>
                  <a:srgbClr val="202122"/>
                </a:solidFill>
                <a:effectLst/>
                <a:latin typeface="Simplified Arabic" panose="02020603050405020304" pitchFamily="18" charset="-78"/>
                <a:cs typeface="Simplified Arabic" panose="02020603050405020304" pitchFamily="18" charset="-78"/>
              </a:rPr>
              <a:t>Nursing specialty certification available  including:</a:t>
            </a:r>
          </a:p>
          <a:p>
            <a:pPr algn="l">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cardiovascular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a:effectLst/>
                <a:latin typeface="Simplified Arabic" panose="02020603050405020304" pitchFamily="18" charset="-78"/>
                <a:cs typeface="Simplified Arabic" panose="02020603050405020304" pitchFamily="18" charset="-78"/>
              </a:rPr>
              <a:t>community health nursing</a:t>
            </a: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2" tooltip="Critical care nursing">
                  <a:extLst>
                    <a:ext uri="{A12FA001-AC4F-418D-AE19-62706E023703}">
                      <ahyp:hlinkClr xmlns:ahyp="http://schemas.microsoft.com/office/drawing/2018/hyperlinkcolor" val="tx"/>
                    </a:ext>
                  </a:extLst>
                </a:hlinkClick>
              </a:rPr>
              <a:t>critical care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3" tooltip="Medical-surgical nursing">
                  <a:extLst>
                    <a:ext uri="{A12FA001-AC4F-418D-AE19-62706E023703}">
                      <ahyp:hlinkClr xmlns:ahyp="http://schemas.microsoft.com/office/drawing/2018/hyperlinkcolor" val="tx"/>
                    </a:ext>
                  </a:extLst>
                </a:hlinkClick>
              </a:rPr>
              <a:t>medical-surgical </a:t>
            </a:r>
            <a:r>
              <a:rPr lang="en-GB" sz="2800" b="0" i="0" strike="noStrike" dirty="0">
                <a:effectLst/>
                <a:latin typeface="Simplified Arabic" panose="02020603050405020304" pitchFamily="18" charset="-78"/>
                <a:cs typeface="Simplified Arabic" panose="02020603050405020304" pitchFamily="18" charset="-78"/>
                <a:hlinkClick r:id="rId3" tooltip="Medical-surgic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4" tooltip="Neonatal nursing">
                  <a:extLst>
                    <a:ext uri="{A12FA001-AC4F-418D-AE19-62706E023703}">
                      <ahyp:hlinkClr xmlns:ahyp="http://schemas.microsoft.com/office/drawing/2018/hyperlinkcolor" val="tx"/>
                    </a:ext>
                  </a:extLst>
                </a:hlinkClick>
              </a:rPr>
              <a:t>neonatal </a:t>
            </a:r>
            <a:r>
              <a:rPr lang="en-GB" sz="2800" b="0" i="0" strike="noStrike" dirty="0">
                <a:effectLst/>
                <a:latin typeface="Simplified Arabic" panose="02020603050405020304" pitchFamily="18" charset="-78"/>
                <a:cs typeface="Simplified Arabic" panose="02020603050405020304" pitchFamily="18" charset="-78"/>
                <a:hlinkClick r:id="rId4" tooltip="Neonat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5" tooltip="Neuroscience nursing">
                  <a:extLst>
                    <a:ext uri="{A12FA001-AC4F-418D-AE19-62706E023703}">
                      <ahyp:hlinkClr xmlns:ahyp="http://schemas.microsoft.com/office/drawing/2018/hyperlinkcolor" val="tx"/>
                    </a:ext>
                  </a:extLst>
                </a:hlinkClick>
              </a:rPr>
              <a:t>neuroscience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6" tooltip="Occupational health nursing">
                  <a:extLst>
                    <a:ext uri="{A12FA001-AC4F-418D-AE19-62706E023703}">
                      <ahyp:hlinkClr xmlns:ahyp="http://schemas.microsoft.com/office/drawing/2018/hyperlinkcolor" val="tx"/>
                    </a:ext>
                  </a:extLst>
                </a:hlinkClick>
              </a:rPr>
              <a:t>occupational health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7" tooltip="Oncology nursing">
                  <a:extLst>
                    <a:ext uri="{A12FA001-AC4F-418D-AE19-62706E023703}">
                      <ahyp:hlinkClr xmlns:ahyp="http://schemas.microsoft.com/office/drawing/2018/hyperlinkcolor" val="tx"/>
                    </a:ext>
                  </a:extLst>
                </a:hlinkClick>
              </a:rPr>
              <a:t>oncology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err="1">
                <a:solidFill>
                  <a:srgbClr val="99CA3C"/>
                </a:solidFill>
                <a:effectLst/>
                <a:latin typeface="Simplified Arabic" panose="02020603050405020304" pitchFamily="18" charset="-78"/>
                <a:cs typeface="Simplified Arabic" panose="02020603050405020304" pitchFamily="18" charset="-78"/>
                <a:hlinkClick r:id="rId8" tooltip="Orthopedic nursing">
                  <a:extLst>
                    <a:ext uri="{A12FA001-AC4F-418D-AE19-62706E023703}">
                      <ahyp:hlinkClr xmlns:ahyp="http://schemas.microsoft.com/office/drawing/2018/hyperlinkcolor" val="tx"/>
                    </a:ext>
                  </a:extLst>
                </a:hlinkClick>
              </a:rPr>
              <a:t>orthopedic</a:t>
            </a:r>
            <a:r>
              <a:rPr lang="en-GB" sz="2800" b="0" i="0" strike="noStrike" dirty="0">
                <a:effectLst/>
                <a:latin typeface="Simplified Arabic" panose="02020603050405020304" pitchFamily="18" charset="-78"/>
                <a:cs typeface="Simplified Arabic" panose="02020603050405020304" pitchFamily="18" charset="-78"/>
                <a:hlinkClick r:id="rId8" tooltip="Orthopedic nursing">
                  <a:extLst>
                    <a:ext uri="{A12FA001-AC4F-418D-AE19-62706E023703}">
                      <ahyp:hlinkClr xmlns:ahyp="http://schemas.microsoft.com/office/drawing/2018/hyperlinkcolor" val="tx"/>
                    </a:ext>
                  </a:extLst>
                </a:hlinkClick>
              </a:rPr>
              <a:t>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err="1">
                <a:solidFill>
                  <a:srgbClr val="99CA3C"/>
                </a:solidFill>
                <a:effectLst/>
                <a:latin typeface="Simplified Arabic" panose="02020603050405020304" pitchFamily="18" charset="-78"/>
                <a:cs typeface="Simplified Arabic" panose="02020603050405020304" pitchFamily="18" charset="-78"/>
                <a:hlinkClick r:id="rId9">
                  <a:extLst>
                    <a:ext uri="{A12FA001-AC4F-418D-AE19-62706E023703}">
                      <ahyp:hlinkClr xmlns:ahyp="http://schemas.microsoft.com/office/drawing/2018/hyperlinkcolor" val="tx"/>
                    </a:ext>
                  </a:extLst>
                </a:hlinkClick>
              </a:rPr>
              <a:t>pediatric</a:t>
            </a:r>
            <a:r>
              <a:rPr lang="en-GB" sz="2800" b="0" i="0" dirty="0">
                <a:effectLst/>
                <a:latin typeface="Simplified Arabic" panose="02020603050405020304" pitchFamily="18" charset="-78"/>
                <a:cs typeface="Simplified Arabic" panose="02020603050405020304" pitchFamily="18" charset="-78"/>
                <a:hlinkClick r:id="rId9">
                  <a:extLst>
                    <a:ext uri="{A12FA001-AC4F-418D-AE19-62706E023703}">
                      <ahyp:hlinkClr xmlns:ahyp="http://schemas.microsoft.com/office/drawing/2018/hyperlinkcolor" val="tx"/>
                    </a:ext>
                  </a:extLst>
                </a:hlinkClick>
              </a:rPr>
              <a:t>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10" tooltip="Obstetrical nursing">
                  <a:extLst>
                    <a:ext uri="{A12FA001-AC4F-418D-AE19-62706E023703}">
                      <ahyp:hlinkClr xmlns:ahyp="http://schemas.microsoft.com/office/drawing/2018/hyperlinkcolor" val="tx"/>
                    </a:ext>
                  </a:extLst>
                </a:hlinkClick>
              </a:rPr>
              <a:t>obstetrical </a:t>
            </a:r>
            <a:r>
              <a:rPr lang="en-GB" sz="2800" b="0" i="0" strike="noStrike" dirty="0">
                <a:effectLst/>
                <a:latin typeface="Simplified Arabic" panose="02020603050405020304" pitchFamily="18" charset="-78"/>
                <a:cs typeface="Simplified Arabic" panose="02020603050405020304" pitchFamily="18" charset="-78"/>
                <a:hlinkClick r:id="rId10" tooltip="Obstetric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11" tooltip="Psychiatric and mental health nursing">
                  <a:extLst>
                    <a:ext uri="{A12FA001-AC4F-418D-AE19-62706E023703}">
                      <ahyp:hlinkClr xmlns:ahyp="http://schemas.microsoft.com/office/drawing/2018/hyperlinkcolor" val="tx"/>
                    </a:ext>
                  </a:extLst>
                </a:hlinkClick>
              </a:rPr>
              <a:t>psychiatric </a:t>
            </a:r>
            <a:r>
              <a:rPr lang="en-GB" sz="2800" b="0" i="0" strike="noStrike" dirty="0">
                <a:effectLst/>
                <a:latin typeface="Simplified Arabic" panose="02020603050405020304" pitchFamily="18" charset="-78"/>
                <a:cs typeface="Simplified Arabic" panose="02020603050405020304" pitchFamily="18" charset="-78"/>
                <a:hlinkClick r:id="rId11" tooltip="Psychiatric and mental health nursing">
                  <a:extLst>
                    <a:ext uri="{A12FA001-AC4F-418D-AE19-62706E023703}">
                      <ahyp:hlinkClr xmlns:ahyp="http://schemas.microsoft.com/office/drawing/2018/hyperlinkcolor" val="tx"/>
                    </a:ext>
                  </a:extLst>
                </a:hlinkClick>
              </a:rPr>
              <a:t>and mental health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a:effectLst/>
                <a:latin typeface="Simplified Arabic" panose="02020603050405020304" pitchFamily="18" charset="-78"/>
                <a:cs typeface="Simplified Arabic" panose="02020603050405020304" pitchFamily="18" charset="-78"/>
              </a:rPr>
              <a:t>rehabilitation nursing</a:t>
            </a:r>
          </a:p>
        </p:txBody>
      </p:sp>
    </p:spTree>
    <p:extLst>
      <p:ext uri="{BB962C8B-B14F-4D97-AF65-F5344CB8AC3E}">
        <p14:creationId xmlns:p14="http://schemas.microsoft.com/office/powerpoint/2010/main" val="202033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07B006-4167-4602-AAE3-EEFE3B645670}"/>
              </a:ext>
            </a:extLst>
          </p:cNvPr>
          <p:cNvSpPr txBox="1"/>
          <p:nvPr/>
        </p:nvSpPr>
        <p:spPr>
          <a:xfrm>
            <a:off x="243840" y="956717"/>
            <a:ext cx="9733280" cy="3916457"/>
          </a:xfrm>
          <a:prstGeom prst="rect">
            <a:avLst/>
          </a:prstGeom>
          <a:noFill/>
        </p:spPr>
        <p:txBody>
          <a:bodyPr wrap="square">
            <a:spAutoFit/>
          </a:bodyPr>
          <a:lstStyle/>
          <a:p>
            <a:pPr algn="just">
              <a:lnSpc>
                <a:spcPct val="150000"/>
              </a:lnSpc>
            </a:pPr>
            <a:r>
              <a:rPr lang="en-GB" sz="2800" b="1" dirty="0">
                <a:solidFill>
                  <a:srgbClr val="2D2D2D"/>
                </a:solidFill>
                <a:latin typeface="Simplified Arabic" panose="02020603050405020304" pitchFamily="18" charset="-78"/>
                <a:cs typeface="Simplified Arabic" panose="02020603050405020304" pitchFamily="18" charset="-78"/>
              </a:rPr>
              <a:t>Q</a:t>
            </a:r>
            <a:r>
              <a:rPr lang="en-GB" sz="2800" b="1" i="0" dirty="0">
                <a:solidFill>
                  <a:srgbClr val="2D2D2D"/>
                </a:solidFill>
                <a:effectLst/>
                <a:latin typeface="Simplified Arabic" panose="02020603050405020304" pitchFamily="18" charset="-78"/>
                <a:cs typeface="Simplified Arabic" panose="02020603050405020304" pitchFamily="18" charset="-78"/>
              </a:rPr>
              <a:t>ualifications of nurse:</a:t>
            </a:r>
          </a:p>
          <a:p>
            <a:pPr algn="just">
              <a:lnSpc>
                <a:spcPct val="150000"/>
              </a:lnSpc>
            </a:pPr>
            <a:r>
              <a:rPr lang="en-GB" sz="2800" dirty="0">
                <a:solidFill>
                  <a:srgbClr val="2D2D2D"/>
                </a:solidFill>
                <a:latin typeface="Simplified Arabic" panose="02020603050405020304" pitchFamily="18" charset="-78"/>
                <a:cs typeface="Simplified Arabic" panose="02020603050405020304" pitchFamily="18" charset="-78"/>
              </a:rPr>
              <a:t>   </a:t>
            </a:r>
            <a:r>
              <a:rPr lang="en-GB" sz="2800" b="0" i="0" dirty="0">
                <a:solidFill>
                  <a:srgbClr val="2D2D2D"/>
                </a:solidFill>
                <a:effectLst/>
                <a:latin typeface="Simplified Arabic" panose="02020603050405020304" pitchFamily="18" charset="-78"/>
                <a:cs typeface="Simplified Arabic" panose="02020603050405020304" pitchFamily="18" charset="-78"/>
              </a:rPr>
              <a:t>are the requirements needed to fill a specific role in nursing. Nurse qualifications include formal training, certifications and experience levels nurses can complete to qualify for job openings. These qualifications can vary depending on your exact specialization, job title and goals.</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858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33949F-0E47-40A1-8EC4-1CD3DD96E36B}"/>
              </a:ext>
            </a:extLst>
          </p:cNvPr>
          <p:cNvSpPr txBox="1"/>
          <p:nvPr/>
        </p:nvSpPr>
        <p:spPr>
          <a:xfrm>
            <a:off x="904240" y="691406"/>
            <a:ext cx="9011920" cy="4616648"/>
          </a:xfrm>
          <a:prstGeom prst="rect">
            <a:avLst/>
          </a:prstGeom>
          <a:noFill/>
        </p:spPr>
        <p:txBody>
          <a:bodyPr wrap="square">
            <a:spAutoFit/>
          </a:bodyPr>
          <a:lstStyle/>
          <a:p>
            <a:pPr algn="just">
              <a:lnSpc>
                <a:spcPct val="150000"/>
              </a:lnSpc>
            </a:pPr>
            <a:r>
              <a:rPr lang="en-GB" sz="3200" b="1" i="0" dirty="0">
                <a:solidFill>
                  <a:srgbClr val="000000"/>
                </a:solidFill>
                <a:effectLst/>
                <a:latin typeface="Simplified Arabic" panose="02020603050405020304" pitchFamily="18" charset="-78"/>
                <a:cs typeface="Simplified Arabic" panose="02020603050405020304" pitchFamily="18" charset="-78"/>
              </a:rPr>
              <a:t>Educational and licensure requirements:</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-Diploma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-Associate Degree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-Bachelor of Science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-Graduate education</a:t>
            </a:r>
            <a:r>
              <a:rPr lang="en-GB" sz="2800" b="0" i="1" dirty="0">
                <a:solidFill>
                  <a:srgbClr val="202122"/>
                </a:solidFill>
                <a:effectLst/>
                <a:latin typeface="Simplified Arabic" panose="02020603050405020304" pitchFamily="18" charset="-78"/>
                <a:cs typeface="Simplified Arabic" panose="02020603050405020304" pitchFamily="18" charset="-78"/>
              </a:rPr>
              <a:t>: </a:t>
            </a:r>
            <a:r>
              <a:rPr lang="en-GB" sz="2800" b="0" u="sng" strike="noStrike" dirty="0">
                <a:effectLst/>
                <a:latin typeface="Simplified Arabic" panose="02020603050405020304" pitchFamily="18" charset="-78"/>
                <a:cs typeface="Simplified Arabic" panose="02020603050405020304" pitchFamily="18" charset="-78"/>
                <a:hlinkClick r:id="rId2" tooltip="Master of Science in Nursing">
                  <a:extLst>
                    <a:ext uri="{A12FA001-AC4F-418D-AE19-62706E023703}">
                      <ahyp:hlinkClr xmlns:ahyp="http://schemas.microsoft.com/office/drawing/2018/hyperlinkcolor" val="tx"/>
                    </a:ext>
                  </a:extLst>
                </a:hlinkClick>
              </a:rPr>
              <a:t>Master of Science in Nursing</a:t>
            </a:r>
            <a:r>
              <a:rPr lang="en-GB" sz="2800" b="0" u="sng" dirty="0">
                <a:effectLst/>
                <a:latin typeface="Simplified Arabic" panose="02020603050405020304" pitchFamily="18" charset="-78"/>
                <a:cs typeface="Simplified Arabic" panose="02020603050405020304" pitchFamily="18" charset="-78"/>
              </a:rPr>
              <a:t> and </a:t>
            </a:r>
            <a:r>
              <a:rPr lang="en-GB" sz="2800" b="0" u="sng" strike="noStrike" dirty="0">
                <a:effectLst/>
                <a:latin typeface="Simplified Arabic" panose="02020603050405020304" pitchFamily="18" charset="-78"/>
                <a:cs typeface="Simplified Arabic" panose="02020603050405020304" pitchFamily="18" charset="-78"/>
                <a:hlinkClick r:id="rId3" tooltip="Doctor of Nursing Practice">
                  <a:extLst>
                    <a:ext uri="{A12FA001-AC4F-418D-AE19-62706E023703}">
                      <ahyp:hlinkClr xmlns:ahyp="http://schemas.microsoft.com/office/drawing/2018/hyperlinkcolor" val="tx"/>
                    </a:ext>
                  </a:extLst>
                </a:hlinkClick>
              </a:rPr>
              <a:t>Doctor degree of Nursing Practice</a:t>
            </a:r>
            <a:endParaRPr lang="en-GB" sz="2800" b="0" u="sng" strike="noStrike" dirty="0">
              <a:effectLst/>
              <a:latin typeface="Simplified Arabic" panose="02020603050405020304" pitchFamily="18" charset="-78"/>
              <a:cs typeface="Simplified Arabic" panose="02020603050405020304" pitchFamily="18" charset="-78"/>
            </a:endParaRPr>
          </a:p>
          <a:p>
            <a:pPr algn="l"/>
            <a:endParaRPr lang="en-GB" b="0" i="1" dirty="0">
              <a:solidFill>
                <a:srgbClr val="202122"/>
              </a:solidFill>
              <a:effectLst/>
              <a:latin typeface="Arial" panose="020B0604020202020204" pitchFamily="34" charset="0"/>
            </a:endParaRPr>
          </a:p>
          <a:p>
            <a:pPr algn="l"/>
            <a:endParaRPr lang="en-GB" b="1"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90052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3DD853-71B8-4A4D-8E80-D1424B6B0BB6}"/>
              </a:ext>
            </a:extLst>
          </p:cNvPr>
          <p:cNvSpPr txBox="1"/>
          <p:nvPr/>
        </p:nvSpPr>
        <p:spPr>
          <a:xfrm>
            <a:off x="309880" y="258901"/>
            <a:ext cx="11572240" cy="6340197"/>
          </a:xfrm>
          <a:prstGeom prst="rect">
            <a:avLst/>
          </a:prstGeom>
          <a:noFill/>
        </p:spPr>
        <p:txBody>
          <a:bodyPr wrap="square">
            <a:spAutoFit/>
          </a:bodyPr>
          <a:lstStyle/>
          <a:p>
            <a:pPr algn="l">
              <a:lnSpc>
                <a:spcPct val="150000"/>
              </a:lnSpc>
            </a:pPr>
            <a:r>
              <a:rPr lang="en-GB" sz="3600" b="1" dirty="0">
                <a:latin typeface="Simplified Arabic" panose="02020603050405020304" pitchFamily="18" charset="-78"/>
                <a:cs typeface="Simplified Arabic" panose="02020603050405020304" pitchFamily="18" charset="-78"/>
              </a:rPr>
              <a:t>S</a:t>
            </a:r>
            <a:r>
              <a:rPr lang="en-GB" sz="3600" b="1" dirty="0">
                <a:effectLst/>
                <a:latin typeface="Simplified Arabic" panose="02020603050405020304" pitchFamily="18" charset="-78"/>
                <a:cs typeface="Simplified Arabic" panose="02020603050405020304" pitchFamily="18" charset="-78"/>
              </a:rPr>
              <a:t>kills of nurses</a:t>
            </a:r>
            <a:r>
              <a:rPr lang="en-GB" sz="3200" b="0" dirty="0">
                <a:effectLst/>
                <a:latin typeface="Simplified Arabic" panose="02020603050405020304" pitchFamily="18" charset="-78"/>
                <a:cs typeface="Simplified Arabic" panose="02020603050405020304" pitchFamily="18" charset="-78"/>
              </a:rPr>
              <a:t>:.</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Communication:</a:t>
            </a:r>
            <a:r>
              <a:rPr lang="en-GB" sz="3200" b="0" i="0" dirty="0">
                <a:solidFill>
                  <a:srgbClr val="000000"/>
                </a:solidFill>
                <a:effectLst/>
                <a:latin typeface="Simplified Arabic" panose="02020603050405020304" pitchFamily="18" charset="-78"/>
                <a:cs typeface="Simplified Arabic" panose="02020603050405020304" pitchFamily="18" charset="-78"/>
              </a:rPr>
              <a:t> need to build good relationships with both patients and medical professionals, in order to gain their trust and confidence.</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Organisation: </a:t>
            </a:r>
            <a:r>
              <a:rPr lang="en-GB" sz="3200" b="0" i="0" dirty="0">
                <a:solidFill>
                  <a:srgbClr val="000000"/>
                </a:solidFill>
                <a:effectLst/>
                <a:latin typeface="Simplified Arabic" panose="02020603050405020304" pitchFamily="18" charset="-78"/>
                <a:cs typeface="Simplified Arabic" panose="02020603050405020304" pitchFamily="18" charset="-78"/>
              </a:rPr>
              <a:t>have to handle several patients at once, so  need to be organised and have excellent time management.</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Teamwork: </a:t>
            </a:r>
            <a:r>
              <a:rPr lang="en-GB" sz="3200" b="0" i="0" dirty="0">
                <a:solidFill>
                  <a:srgbClr val="000000"/>
                </a:solidFill>
                <a:effectLst/>
                <a:latin typeface="Simplified Arabic" panose="02020603050405020304" pitchFamily="18" charset="-78"/>
                <a:cs typeface="Simplified Arabic" panose="02020603050405020304" pitchFamily="18" charset="-78"/>
              </a:rPr>
              <a:t>need to work effectively with others to get the job done.</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Resilience: </a:t>
            </a:r>
            <a:r>
              <a:rPr lang="en-GB" sz="3200" b="0" i="0" dirty="0">
                <a:solidFill>
                  <a:srgbClr val="000000"/>
                </a:solidFill>
                <a:effectLst/>
                <a:latin typeface="Simplified Arabic" panose="02020603050405020304" pitchFamily="18" charset="-78"/>
                <a:cs typeface="Simplified Arabic" panose="02020603050405020304" pitchFamily="18" charset="-78"/>
              </a:rPr>
              <a:t>nurses work long hours, which can be emotionally and physically draining.</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Compassion: </a:t>
            </a:r>
            <a:r>
              <a:rPr lang="en-GB" sz="3200" b="0" i="0" dirty="0">
                <a:solidFill>
                  <a:srgbClr val="000000"/>
                </a:solidFill>
                <a:effectLst/>
                <a:latin typeface="Simplified Arabic" panose="02020603050405020304" pitchFamily="18" charset="-78"/>
                <a:cs typeface="Simplified Arabic" panose="02020603050405020304" pitchFamily="18" charset="-78"/>
              </a:rPr>
              <a:t>dealing with people and their sufferings, so it’s important to show care</a:t>
            </a:r>
          </a:p>
        </p:txBody>
      </p:sp>
    </p:spTree>
    <p:extLst>
      <p:ext uri="{BB962C8B-B14F-4D97-AF65-F5344CB8AC3E}">
        <p14:creationId xmlns:p14="http://schemas.microsoft.com/office/powerpoint/2010/main" val="156629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6689F2-85E3-489C-88BF-57A5CF2B75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2938284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31FC4D-06A7-9E6A-2D27-95466F55B73B}"/>
              </a:ext>
            </a:extLst>
          </p:cNvPr>
          <p:cNvSpPr txBox="1"/>
          <p:nvPr/>
        </p:nvSpPr>
        <p:spPr>
          <a:xfrm>
            <a:off x="198783" y="529620"/>
            <a:ext cx="10177669" cy="5116785"/>
          </a:xfrm>
          <a:prstGeom prst="rect">
            <a:avLst/>
          </a:prstGeom>
          <a:noFill/>
        </p:spPr>
        <p:txBody>
          <a:bodyPr wrap="square">
            <a:spAutoFit/>
          </a:bodyPr>
          <a:lstStyle/>
          <a:p>
            <a:pPr algn="l" fontAlgn="base"/>
            <a:r>
              <a:rPr lang="en-US" sz="3600" b="1" dirty="0">
                <a:solidFill>
                  <a:srgbClr val="333333"/>
                </a:solidFill>
                <a:latin typeface="Times New Roman" panose="02020603050405020304" pitchFamily="18" charset="0"/>
                <a:cs typeface="Times New Roman" panose="02020603050405020304" pitchFamily="18" charset="0"/>
              </a:rPr>
              <a:t>Outlines:</a:t>
            </a:r>
            <a:endParaRPr lang="en-US" sz="3600" b="1" i="0" dirty="0">
              <a:solidFill>
                <a:srgbClr val="333333"/>
              </a:solidFill>
              <a:effectLst/>
              <a:latin typeface="Times New Roman" panose="02020603050405020304" pitchFamily="18" charset="0"/>
              <a:cs typeface="Times New Roman" panose="02020603050405020304" pitchFamily="18" charset="0"/>
            </a:endParaRPr>
          </a:p>
          <a:p>
            <a:pPr algn="l" fontAlgn="base">
              <a:lnSpc>
                <a:spcPct val="150000"/>
              </a:lnSpc>
            </a:pPr>
            <a:r>
              <a:rPr lang="en-US" sz="2800" b="0" i="0" dirty="0">
                <a:solidFill>
                  <a:srgbClr val="333333"/>
                </a:solidFill>
                <a:effectLst/>
                <a:latin typeface="Times New Roman" panose="02020603050405020304" pitchFamily="18" charset="0"/>
                <a:cs typeface="Times New Roman" panose="02020603050405020304" pitchFamily="18" charset="0"/>
              </a:rPr>
              <a:t>1-Introduction </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2-Definition of nursing</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3- History of nursing</a:t>
            </a:r>
          </a:p>
          <a:p>
            <a:pPr algn="l" fontAlgn="base">
              <a:lnSpc>
                <a:spcPct val="150000"/>
              </a:lnSpc>
            </a:pPr>
            <a:r>
              <a:rPr lang="en-US" sz="2800" b="0" i="0" dirty="0">
                <a:solidFill>
                  <a:srgbClr val="333333"/>
                </a:solidFill>
                <a:effectLst/>
                <a:latin typeface="Times New Roman" panose="02020603050405020304" pitchFamily="18" charset="0"/>
                <a:cs typeface="Times New Roman" panose="02020603050405020304" pitchFamily="18" charset="0"/>
              </a:rPr>
              <a:t>4- </a:t>
            </a:r>
            <a:r>
              <a:rPr lang="en-US" sz="2800" dirty="0">
                <a:solidFill>
                  <a:srgbClr val="333333"/>
                </a:solidFill>
                <a:latin typeface="Times New Roman" panose="02020603050405020304" pitchFamily="18" charset="0"/>
                <a:cs typeface="Times New Roman" panose="02020603050405020304" pitchFamily="18" charset="0"/>
              </a:rPr>
              <a:t>Nursing roles today</a:t>
            </a:r>
            <a:endParaRPr lang="en-US" sz="2800" b="0" i="0" dirty="0">
              <a:solidFill>
                <a:srgbClr val="333333"/>
              </a:solidFill>
              <a:effectLst/>
              <a:latin typeface="Times New Roman" panose="02020603050405020304" pitchFamily="18" charset="0"/>
              <a:cs typeface="Times New Roman" panose="02020603050405020304" pitchFamily="18" charset="0"/>
            </a:endParaRP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5-</a:t>
            </a:r>
            <a:r>
              <a:rPr lang="en-US" sz="2800" b="0" i="0" dirty="0">
                <a:solidFill>
                  <a:srgbClr val="333333"/>
                </a:solidFill>
                <a:effectLst/>
                <a:latin typeface="Times New Roman" panose="02020603050405020304" pitchFamily="18" charset="0"/>
                <a:cs typeface="Times New Roman" panose="02020603050405020304" pitchFamily="18" charset="0"/>
              </a:rPr>
              <a:t>Tasks, duties and responsibilities of nurses</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5-</a:t>
            </a:r>
            <a:r>
              <a:rPr lang="en-GB" sz="2800" b="1" i="0" dirty="0">
                <a:solidFill>
                  <a:srgbClr val="000000"/>
                </a:solidFill>
                <a:effectLst/>
                <a:latin typeface="Simplified Arabic" panose="02020603050405020304" pitchFamily="18" charset="-78"/>
                <a:cs typeface="Simplified Arabic" panose="02020603050405020304" pitchFamily="18" charset="-78"/>
              </a:rPr>
              <a:t> </a:t>
            </a:r>
            <a:r>
              <a:rPr lang="en-GB" sz="2800" i="0" dirty="0">
                <a:solidFill>
                  <a:srgbClr val="000000"/>
                </a:solidFill>
                <a:effectLst/>
                <a:latin typeface="Simplified Arabic" panose="02020603050405020304" pitchFamily="18" charset="-78"/>
                <a:cs typeface="Simplified Arabic" panose="02020603050405020304" pitchFamily="18" charset="-78"/>
              </a:rPr>
              <a:t>Specialties and practice settings</a:t>
            </a:r>
          </a:p>
          <a:p>
            <a:pPr algn="l" fontAlgn="base">
              <a:lnSpc>
                <a:spcPct val="150000"/>
              </a:lnSpc>
            </a:pPr>
            <a:r>
              <a:rPr lang="en-GB" sz="2800" dirty="0">
                <a:solidFill>
                  <a:srgbClr val="000000"/>
                </a:solidFill>
                <a:latin typeface="Simplified Arabic" panose="02020603050405020304" pitchFamily="18" charset="-78"/>
                <a:cs typeface="Simplified Arabic" panose="02020603050405020304" pitchFamily="18" charset="-78"/>
              </a:rPr>
              <a:t>6-</a:t>
            </a:r>
            <a:r>
              <a:rPr lang="en-GB" sz="2800" i="0" dirty="0">
                <a:solidFill>
                  <a:srgbClr val="202122"/>
                </a:solidFill>
                <a:effectLst/>
                <a:latin typeface="Simplified Arabic" panose="02020603050405020304" pitchFamily="18" charset="-78"/>
                <a:cs typeface="Simplified Arabic" panose="02020603050405020304" pitchFamily="18" charset="-78"/>
              </a:rPr>
              <a:t>Qualification of nurse</a:t>
            </a:r>
            <a:endParaRPr lang="en-US" sz="2800" i="0" dirty="0">
              <a:solidFill>
                <a:srgbClr val="333333"/>
              </a:solidFill>
              <a:effectLst/>
              <a:latin typeface="Times New Roman" panose="02020603050405020304" pitchFamily="18" charset="0"/>
              <a:cs typeface="Times New Roman" panose="02020603050405020304" pitchFamily="18" charset="0"/>
            </a:endParaRPr>
          </a:p>
        </p:txBody>
      </p:sp>
      <p:pic>
        <p:nvPicPr>
          <p:cNvPr id="4" name="Picture 2" descr="Introduction to Nursing Course | Oplex Careers - Course Deals">
            <a:extLst>
              <a:ext uri="{FF2B5EF4-FFF2-40B4-BE49-F238E27FC236}">
                <a16:creationId xmlns:a16="http://schemas.microsoft.com/office/drawing/2014/main" id="{C33EF783-A6CB-42C9-B291-786B62BBFB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5041" y="0"/>
            <a:ext cx="488696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30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7E6D29-60C2-BC7C-78E4-4F32009DCFCD}"/>
              </a:ext>
            </a:extLst>
          </p:cNvPr>
          <p:cNvSpPr txBox="1"/>
          <p:nvPr/>
        </p:nvSpPr>
        <p:spPr>
          <a:xfrm>
            <a:off x="335280" y="474869"/>
            <a:ext cx="9377680" cy="7201972"/>
          </a:xfrm>
          <a:prstGeom prst="rect">
            <a:avLst/>
          </a:prstGeom>
          <a:noFill/>
        </p:spPr>
        <p:txBody>
          <a:bodyPr wrap="square">
            <a:spAutoFit/>
          </a:bodyPr>
          <a:lstStyle/>
          <a:p>
            <a:pPr algn="l" fontAlgn="base"/>
            <a:r>
              <a:rPr lang="en-US" sz="2800" b="1" i="0" dirty="0">
                <a:solidFill>
                  <a:srgbClr val="333333"/>
                </a:solidFill>
                <a:effectLst/>
                <a:latin typeface="Times New Roman" panose="02020603050405020304" pitchFamily="18" charset="0"/>
                <a:cs typeface="Times New Roman" panose="02020603050405020304" pitchFamily="18" charset="0"/>
              </a:rPr>
              <a:t>Introduction:</a:t>
            </a:r>
          </a:p>
          <a:p>
            <a:pPr algn="l" fontAlgn="base"/>
            <a:endParaRPr lang="en-US" sz="2800" b="1" i="0" dirty="0">
              <a:solidFill>
                <a:srgbClr val="333333"/>
              </a:solidFill>
              <a:effectLst/>
              <a:latin typeface="Times New Roman" panose="02020603050405020304" pitchFamily="18" charset="0"/>
              <a:cs typeface="Times New Roman" panose="02020603050405020304" pitchFamily="18" charset="0"/>
            </a:endParaRPr>
          </a:p>
          <a:p>
            <a:pPr algn="just" fontAlgn="base">
              <a:lnSpc>
                <a:spcPct val="150000"/>
              </a:lnSpc>
            </a:pPr>
            <a:r>
              <a:rPr lang="en-GB" sz="2800" b="0" i="0" dirty="0">
                <a:solidFill>
                  <a:srgbClr val="040C28"/>
                </a:solidFill>
                <a:effectLst/>
                <a:latin typeface="Times New Roman" panose="02020603050405020304" pitchFamily="18" charset="0"/>
                <a:cs typeface="Times New Roman" panose="02020603050405020304" pitchFamily="18" charset="0"/>
              </a:rPr>
              <a:t>     </a:t>
            </a:r>
            <a:r>
              <a:rPr lang="en-GB" sz="2800" b="0" i="0" dirty="0">
                <a:solidFill>
                  <a:srgbClr val="222222"/>
                </a:solidFill>
                <a:effectLst/>
                <a:latin typeface="Lora" pitchFamily="2" charset="0"/>
              </a:rPr>
              <a:t>Nurses are essential and vital to the sustainability and effectiveness of our healthcare system for </a:t>
            </a:r>
            <a:r>
              <a:rPr lang="en-GB" sz="2800" b="1" i="0" u="none" strike="noStrike" dirty="0">
                <a:solidFill>
                  <a:srgbClr val="3863C1"/>
                </a:solidFill>
                <a:effectLst/>
                <a:latin typeface="Lora" pitchFamily="2" charset="0"/>
                <a:hlinkClick r:id="rId2"/>
              </a:rPr>
              <a:t>many reasons.</a:t>
            </a:r>
            <a:r>
              <a:rPr lang="en-GB" sz="2800" b="1" i="0" u="none" strike="noStrike" dirty="0">
                <a:solidFill>
                  <a:srgbClr val="3863C1"/>
                </a:solidFill>
                <a:effectLst/>
                <a:latin typeface="Lora" pitchFamily="2" charset="0"/>
              </a:rPr>
              <a:t> </a:t>
            </a:r>
            <a:r>
              <a:rPr lang="en-GB" sz="2800" b="0" i="0" dirty="0">
                <a:solidFill>
                  <a:srgbClr val="040C28"/>
                </a:solidFill>
                <a:effectLst/>
                <a:latin typeface="Times New Roman" panose="02020603050405020304" pitchFamily="18" charset="0"/>
                <a:cs typeface="Times New Roman" panose="02020603050405020304" pitchFamily="18" charset="0"/>
              </a:rPr>
              <a:t>Nursing is a helping profession that assists individuals and groups in society to attain, maintain, and restore health</a:t>
            </a:r>
            <a:r>
              <a:rPr lang="en-GB" sz="2800" b="0" i="0" dirty="0">
                <a:solidFill>
                  <a:srgbClr val="1F1F1F"/>
                </a:solidFill>
                <a:effectLst/>
                <a:latin typeface="Times New Roman" panose="02020603050405020304" pitchFamily="18" charset="0"/>
                <a:cs typeface="Times New Roman" panose="02020603050405020304" pitchFamily="18" charset="0"/>
              </a:rPr>
              <a:t>. If this is not possible, nurses help individuals die with dignity. Nursing is perceiving, thinking, relating, judging, and acting with the behaviour of individuals who come to a nursing situation.</a:t>
            </a:r>
          </a:p>
          <a:p>
            <a:pPr algn="just" fontAlgn="base">
              <a:lnSpc>
                <a:spcPct val="150000"/>
              </a:lnSpc>
            </a:pPr>
            <a:endParaRPr lang="en-US" sz="2800" b="0" i="0" dirty="0">
              <a:solidFill>
                <a:srgbClr val="000000"/>
              </a:solidFill>
              <a:effectLst/>
              <a:latin typeface="Times New Roman" panose="02020603050405020304" pitchFamily="18" charset="0"/>
              <a:cs typeface="Times New Roman" panose="02020603050405020304" pitchFamily="18" charset="0"/>
            </a:endParaRPr>
          </a:p>
          <a:p>
            <a:pPr algn="l" fontAlgn="base"/>
            <a:endParaRPr lang="en-US" sz="2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809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5DCA5C-2395-4F17-A0C3-5D74FE09FE01}"/>
              </a:ext>
            </a:extLst>
          </p:cNvPr>
          <p:cNvSpPr txBox="1"/>
          <p:nvPr/>
        </p:nvSpPr>
        <p:spPr>
          <a:xfrm>
            <a:off x="284480" y="131943"/>
            <a:ext cx="9367520" cy="6594113"/>
          </a:xfrm>
          <a:prstGeom prst="rect">
            <a:avLst/>
          </a:prstGeom>
          <a:noFill/>
        </p:spPr>
        <p:txBody>
          <a:bodyPr wrap="square">
            <a:spAutoFit/>
          </a:bodyPr>
          <a:lstStyle/>
          <a:p>
            <a:pPr algn="just">
              <a:lnSpc>
                <a:spcPct val="150000"/>
              </a:lnSpc>
            </a:pPr>
            <a:r>
              <a:rPr lang="en-GB" sz="3200" b="1" i="0" u="none" strike="noStrike" dirty="0">
                <a:effectLst/>
                <a:latin typeface="Simplified Arabic" panose="02020603050405020304" pitchFamily="18" charset="-78"/>
                <a:cs typeface="Simplified Arabic" panose="02020603050405020304" pitchFamily="18" charset="-78"/>
                <a:hlinkClick r:id="rId2" tooltip="Florence Nightingale">
                  <a:extLst>
                    <a:ext uri="{A12FA001-AC4F-418D-AE19-62706E023703}">
                      <ahyp:hlinkClr xmlns:ahyp="http://schemas.microsoft.com/office/drawing/2018/hyperlinkcolor" val="tx"/>
                    </a:ext>
                  </a:extLst>
                </a:hlinkClick>
              </a:rPr>
              <a:t>History of nursing:</a:t>
            </a:r>
          </a:p>
          <a:p>
            <a:pPr algn="just">
              <a:lnSpc>
                <a:spcPct val="150000"/>
              </a:lnSpc>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2" tooltip="Florence Nightingale">
                  <a:extLst>
                    <a:ext uri="{A12FA001-AC4F-418D-AE19-62706E023703}">
                      <ahyp:hlinkClr xmlns:ahyp="http://schemas.microsoft.com/office/drawing/2018/hyperlinkcolor" val="tx"/>
                    </a:ext>
                  </a:extLst>
                </a:hlinkClick>
              </a:rPr>
              <a:t>Florence Nightingale</a:t>
            </a:r>
            <a:r>
              <a:rPr lang="en-GB" sz="2800" b="0" i="0" dirty="0">
                <a:solidFill>
                  <a:srgbClr val="202122"/>
                </a:solidFill>
                <a:effectLst/>
                <a:latin typeface="Simplified Arabic" panose="02020603050405020304" pitchFamily="18" charset="-78"/>
                <a:cs typeface="Simplified Arabic" panose="02020603050405020304" pitchFamily="18" charset="-78"/>
              </a:rPr>
              <a:t> laid the foundations of professional nursing after the </a:t>
            </a:r>
            <a:r>
              <a:rPr lang="en-GB" sz="2800" b="0" i="0" strike="noStrike" dirty="0">
                <a:effectLst/>
                <a:latin typeface="Simplified Arabic" panose="02020603050405020304" pitchFamily="18" charset="-78"/>
                <a:cs typeface="Simplified Arabic" panose="02020603050405020304" pitchFamily="18" charset="-78"/>
                <a:hlinkClick r:id="rId3" tooltip="Crimean War">
                  <a:extLst>
                    <a:ext uri="{A12FA001-AC4F-418D-AE19-62706E023703}">
                      <ahyp:hlinkClr xmlns:ahyp="http://schemas.microsoft.com/office/drawing/2018/hyperlinkcolor" val="tx"/>
                    </a:ext>
                  </a:extLst>
                </a:hlinkClick>
              </a:rPr>
              <a:t>Crimean War</a:t>
            </a:r>
            <a:r>
              <a:rPr lang="en-GB" sz="2800" b="0" i="0" dirty="0">
                <a:effectLst/>
                <a:latin typeface="Simplified Arabic" panose="02020603050405020304" pitchFamily="18" charset="-78"/>
                <a:cs typeface="Simplified Arabic" panose="02020603050405020304" pitchFamily="18" charset="-78"/>
              </a:rPr>
              <a:t>. </a:t>
            </a:r>
            <a:r>
              <a:rPr lang="en-GB" sz="2800" b="0" i="0" dirty="0">
                <a:solidFill>
                  <a:srgbClr val="202122"/>
                </a:solidFill>
                <a:effectLst/>
                <a:latin typeface="Simplified Arabic" panose="02020603050405020304" pitchFamily="18" charset="-78"/>
                <a:cs typeface="Simplified Arabic" panose="02020603050405020304" pitchFamily="18" charset="-78"/>
              </a:rPr>
              <a:t>Nightingale believed that nursing was a social freedom and mission for women. She believed that any educated woman can help improve the care of the medically sick. Her </a:t>
            </a:r>
            <a:r>
              <a:rPr lang="en-GB" sz="2800" b="0" i="1" dirty="0">
                <a:solidFill>
                  <a:srgbClr val="FAA700"/>
                </a:solidFill>
                <a:effectLst/>
                <a:latin typeface="Simplified Arabic" panose="02020603050405020304" pitchFamily="18" charset="-78"/>
                <a:cs typeface="Simplified Arabic" panose="02020603050405020304" pitchFamily="18" charset="-78"/>
                <a:hlinkClick r:id="rId4"/>
              </a:rPr>
              <a:t>Notes on Nursing</a:t>
            </a:r>
            <a:r>
              <a:rPr lang="en-GB" sz="2800" b="0" i="0" dirty="0">
                <a:solidFill>
                  <a:srgbClr val="202122"/>
                </a:solidFill>
                <a:effectLst/>
                <a:latin typeface="Simplified Arabic" panose="02020603050405020304" pitchFamily="18" charset="-78"/>
                <a:cs typeface="Simplified Arabic" panose="02020603050405020304" pitchFamily="18" charset="-78"/>
              </a:rPr>
              <a:t> (1859) became popular. Nightingale model of professional education, having set up one of the </a:t>
            </a:r>
            <a:r>
              <a:rPr lang="en-GB" sz="2800" b="0" i="0" strike="noStrike" dirty="0">
                <a:solidFill>
                  <a:srgbClr val="3366CC"/>
                </a:solidFill>
                <a:effectLst/>
                <a:latin typeface="Simplified Arabic" panose="02020603050405020304" pitchFamily="18" charset="-78"/>
                <a:cs typeface="Simplified Arabic" panose="02020603050405020304" pitchFamily="18" charset="-78"/>
                <a:hlinkClick r:id="rId5" tooltip="Florence Nightingale Faculty of Nursing and Midwifery"/>
              </a:rPr>
              <a:t>first schools of nursing</a:t>
            </a:r>
            <a:r>
              <a:rPr lang="en-GB" sz="2800" b="0" i="0" dirty="0">
                <a:solidFill>
                  <a:srgbClr val="202122"/>
                </a:solidFill>
                <a:effectLst/>
                <a:latin typeface="Simplified Arabic" panose="02020603050405020304" pitchFamily="18" charset="-78"/>
                <a:cs typeface="Simplified Arabic" panose="02020603050405020304" pitchFamily="18" charset="-78"/>
              </a:rPr>
              <a:t> that is connected to a continuously operating hospital and medical school, spread widely in Europe and North America.</a:t>
            </a:r>
            <a:endParaRPr lang="en-GB" sz="2800" dirty="0">
              <a:latin typeface="Simplified Arabic" panose="02020603050405020304" pitchFamily="18" charset="-78"/>
              <a:cs typeface="Simplified Arabic" panose="02020603050405020304" pitchFamily="18" charset="-78"/>
            </a:endParaRPr>
          </a:p>
        </p:txBody>
      </p:sp>
      <p:pic>
        <p:nvPicPr>
          <p:cNvPr id="4" name="Picture 3">
            <a:extLst>
              <a:ext uri="{FF2B5EF4-FFF2-40B4-BE49-F238E27FC236}">
                <a16:creationId xmlns:a16="http://schemas.microsoft.com/office/drawing/2014/main" id="{32A9AC90-8C3C-478E-A4DE-4B01648CD0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52000" y="0"/>
            <a:ext cx="2540000" cy="6858000"/>
          </a:xfrm>
          <a:prstGeom prst="rect">
            <a:avLst/>
          </a:prstGeom>
        </p:spPr>
      </p:pic>
    </p:spTree>
    <p:extLst>
      <p:ext uri="{BB962C8B-B14F-4D97-AF65-F5344CB8AC3E}">
        <p14:creationId xmlns:p14="http://schemas.microsoft.com/office/powerpoint/2010/main" val="324804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E627D6-8839-44E2-9CF8-D0FB0D6FDE8A}"/>
              </a:ext>
            </a:extLst>
          </p:cNvPr>
          <p:cNvSpPr txBox="1"/>
          <p:nvPr/>
        </p:nvSpPr>
        <p:spPr>
          <a:xfrm>
            <a:off x="589280" y="455109"/>
            <a:ext cx="8798560" cy="5947782"/>
          </a:xfrm>
          <a:prstGeom prst="rect">
            <a:avLst/>
          </a:prstGeom>
          <a:noFill/>
        </p:spPr>
        <p:txBody>
          <a:bodyPr wrap="square">
            <a:spAutoFit/>
          </a:bodyPr>
          <a:lstStyle/>
          <a:p>
            <a:pPr algn="just">
              <a:lnSpc>
                <a:spcPct val="150000"/>
              </a:lnSpc>
            </a:pPr>
            <a:r>
              <a:rPr lang="en-GB" sz="3200" b="1" i="0" dirty="0">
                <a:solidFill>
                  <a:srgbClr val="202122"/>
                </a:solidFill>
                <a:effectLst/>
                <a:latin typeface="Simplified Arabic" panose="02020603050405020304" pitchFamily="18" charset="-78"/>
                <a:cs typeface="Simplified Arabic" panose="02020603050405020304" pitchFamily="18" charset="-78"/>
              </a:rPr>
              <a:t>Nursing:</a:t>
            </a:r>
          </a:p>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 is a profession within the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2" tooltip="Health care"/>
              </a:rPr>
              <a:t>healthcare</a:t>
            </a:r>
            <a:r>
              <a:rPr lang="en-GB" sz="2800" b="0" i="0" dirty="0">
                <a:solidFill>
                  <a:srgbClr val="202122"/>
                </a:solidFill>
                <a:effectLst/>
                <a:latin typeface="Simplified Arabic" panose="02020603050405020304" pitchFamily="18" charset="-78"/>
                <a:cs typeface="Simplified Arabic" panose="02020603050405020304" pitchFamily="18" charset="-78"/>
              </a:rPr>
              <a:t> sector focused on the care of individuals, families, and communities so they may attain, maintain, or recover optimal health and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3" tooltip="Quality of life (healthcare)"/>
              </a:rPr>
              <a:t>quality of life</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rPr>
              <a:t>.</a:t>
            </a:r>
          </a:p>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Nurses develop a plan of care, working collaboratively with physicians, therapists, the patient, the patient's family, and other team members that focuses on treating illness to improve quality of life.</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38393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810E8E-53F7-47E4-9DDE-9785A86626F0}"/>
              </a:ext>
            </a:extLst>
          </p:cNvPr>
          <p:cNvSpPr txBox="1"/>
          <p:nvPr/>
        </p:nvSpPr>
        <p:spPr>
          <a:xfrm>
            <a:off x="274320" y="706458"/>
            <a:ext cx="9509760" cy="4562788"/>
          </a:xfrm>
          <a:prstGeom prst="rect">
            <a:avLst/>
          </a:prstGeom>
          <a:noFill/>
        </p:spPr>
        <p:txBody>
          <a:bodyPr wrap="square">
            <a:spAutoFit/>
          </a:bodyPr>
          <a:lstStyle/>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Nurses may help </a:t>
            </a:r>
            <a:r>
              <a:rPr lang="en-GB" sz="2800" b="0" i="0" dirty="0">
                <a:solidFill>
                  <a:schemeClr val="accent1"/>
                </a:solidFill>
                <a:effectLst/>
                <a:latin typeface="Simplified Arabic" panose="02020603050405020304" pitchFamily="18" charset="-78"/>
                <a:cs typeface="Simplified Arabic" panose="02020603050405020304" pitchFamily="18" charset="-78"/>
              </a:rPr>
              <a:t>coordinate </a:t>
            </a:r>
            <a:r>
              <a:rPr lang="en-GB" sz="2800" b="0" i="0" dirty="0">
                <a:solidFill>
                  <a:srgbClr val="202122"/>
                </a:solidFill>
                <a:effectLst/>
                <a:latin typeface="Simplified Arabic" panose="02020603050405020304" pitchFamily="18" charset="-78"/>
                <a:cs typeface="Simplified Arabic" panose="02020603050405020304" pitchFamily="18" charset="-78"/>
              </a:rPr>
              <a:t>the patient care performed by other members of a multidisciplinary healthcare team such as therapists, medical practitioners, and dietitians. Nurses </a:t>
            </a:r>
            <a:r>
              <a:rPr lang="en-GB" sz="2800" b="0" i="0" dirty="0">
                <a:solidFill>
                  <a:schemeClr val="accent1"/>
                </a:solidFill>
                <a:effectLst/>
                <a:latin typeface="Simplified Arabic" panose="02020603050405020304" pitchFamily="18" charset="-78"/>
                <a:cs typeface="Simplified Arabic" panose="02020603050405020304" pitchFamily="18" charset="-78"/>
              </a:rPr>
              <a:t>provide </a:t>
            </a:r>
            <a:r>
              <a:rPr lang="en-GB" sz="2800" b="0" i="0" dirty="0">
                <a:solidFill>
                  <a:srgbClr val="202122"/>
                </a:solidFill>
                <a:effectLst/>
                <a:latin typeface="Simplified Arabic" panose="02020603050405020304" pitchFamily="18" charset="-78"/>
                <a:cs typeface="Simplified Arabic" panose="02020603050405020304" pitchFamily="18" charset="-78"/>
              </a:rPr>
              <a:t>care both </a:t>
            </a:r>
            <a:r>
              <a:rPr lang="en-GB" sz="2800" b="0" i="0" dirty="0">
                <a:solidFill>
                  <a:schemeClr val="accent1"/>
                </a:solidFill>
                <a:effectLst/>
                <a:latin typeface="Simplified Arabic" panose="02020603050405020304" pitchFamily="18" charset="-78"/>
                <a:cs typeface="Simplified Arabic" panose="02020603050405020304" pitchFamily="18" charset="-78"/>
              </a:rPr>
              <a:t>interdependently</a:t>
            </a:r>
            <a:r>
              <a:rPr lang="en-GB" sz="2800" b="0" i="0" dirty="0">
                <a:solidFill>
                  <a:srgbClr val="202122"/>
                </a:solidFill>
                <a:effectLst/>
                <a:latin typeface="Simplified Arabic" panose="02020603050405020304" pitchFamily="18" charset="-78"/>
                <a:cs typeface="Simplified Arabic" panose="02020603050405020304" pitchFamily="18" charset="-78"/>
              </a:rPr>
              <a:t>, for example, with physicians, and </a:t>
            </a:r>
            <a:r>
              <a:rPr lang="en-GB" sz="2800" b="0" i="0" dirty="0">
                <a:solidFill>
                  <a:schemeClr val="accent1"/>
                </a:solidFill>
                <a:effectLst/>
                <a:latin typeface="Simplified Arabic" panose="02020603050405020304" pitchFamily="18" charset="-78"/>
                <a:cs typeface="Simplified Arabic" panose="02020603050405020304" pitchFamily="18" charset="-78"/>
              </a:rPr>
              <a:t>independently</a:t>
            </a:r>
            <a:r>
              <a:rPr lang="en-GB" sz="2800" b="0" i="0" dirty="0">
                <a:solidFill>
                  <a:srgbClr val="202122"/>
                </a:solidFill>
                <a:effectLst/>
                <a:latin typeface="Simplified Arabic" panose="02020603050405020304" pitchFamily="18" charset="-78"/>
                <a:cs typeface="Simplified Arabic" panose="02020603050405020304" pitchFamily="18" charset="-78"/>
              </a:rPr>
              <a:t> as nursing professionals. In addition to providing care and support, nurses educate the public and promote health and wellness</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910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EB1A5-74DA-4043-A997-5F03570EE227}"/>
              </a:ext>
            </a:extLst>
          </p:cNvPr>
          <p:cNvSpPr txBox="1"/>
          <p:nvPr/>
        </p:nvSpPr>
        <p:spPr>
          <a:xfrm>
            <a:off x="274320" y="151179"/>
            <a:ext cx="9875520" cy="6501780"/>
          </a:xfrm>
          <a:prstGeom prst="rect">
            <a:avLst/>
          </a:prstGeom>
          <a:noFill/>
        </p:spPr>
        <p:txBody>
          <a:bodyPr wrap="square">
            <a:spAutoFit/>
          </a:bodyPr>
          <a:lstStyle/>
          <a:p>
            <a:pPr algn="just" fontAlgn="base">
              <a:lnSpc>
                <a:spcPct val="150000"/>
              </a:lnSpc>
            </a:pPr>
            <a:r>
              <a:rPr lang="en-GB" sz="2800" b="1" i="0" dirty="0">
                <a:solidFill>
                  <a:srgbClr val="0A0A0A"/>
                </a:solidFill>
                <a:effectLst/>
                <a:latin typeface="Simplified Arabic" panose="02020603050405020304" pitchFamily="18" charset="-78"/>
                <a:cs typeface="Simplified Arabic" panose="02020603050405020304" pitchFamily="18" charset="-78"/>
              </a:rPr>
              <a:t>Nursing Roles Today</a:t>
            </a:r>
          </a:p>
          <a:p>
            <a:pPr algn="just" fontAlgn="base">
              <a:lnSpc>
                <a:spcPct val="150000"/>
              </a:lnSpc>
            </a:pPr>
            <a:r>
              <a:rPr lang="en-GB" sz="2800" b="0" i="0" dirty="0">
                <a:solidFill>
                  <a:srgbClr val="0A0A0A"/>
                </a:solidFill>
                <a:effectLst/>
                <a:latin typeface="Simplified Arabic" panose="02020603050405020304" pitchFamily="18" charset="-78"/>
                <a:cs typeface="Simplified Arabic" panose="02020603050405020304" pitchFamily="18" charset="-78"/>
              </a:rPr>
              <a:t>Nurses in the modern era do so much more than care for hospital patients at the bedside. In every aspect of healthcare, nurses work to provide education, promote healthy practices, share their expertise and help patients heal. Guiding patients and their families, nurses can provide people in a community with referrals for other services, resources and classes.</a:t>
            </a:r>
          </a:p>
          <a:p>
            <a:pPr algn="just" fontAlgn="base">
              <a:lnSpc>
                <a:spcPct val="150000"/>
              </a:lnSpc>
            </a:pPr>
            <a:r>
              <a:rPr lang="en-GB" sz="2800" b="0" i="0" dirty="0">
                <a:solidFill>
                  <a:srgbClr val="0A0A0A"/>
                </a:solidFill>
                <a:effectLst/>
                <a:latin typeface="Simplified Arabic" panose="02020603050405020304" pitchFamily="18" charset="-78"/>
                <a:cs typeface="Simplified Arabic" panose="02020603050405020304" pitchFamily="18" charset="-78"/>
              </a:rPr>
              <a:t>Nurses also serve as leaders in healthcare facilities not only by managing departments but also by serving in other administrative positions. Many nurses are also teachers at the university level. </a:t>
            </a:r>
          </a:p>
        </p:txBody>
      </p:sp>
    </p:spTree>
    <p:extLst>
      <p:ext uri="{BB962C8B-B14F-4D97-AF65-F5344CB8AC3E}">
        <p14:creationId xmlns:p14="http://schemas.microsoft.com/office/powerpoint/2010/main" val="3319185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762C17-D4A0-4AB1-8D91-87E566FF5EA5}"/>
              </a:ext>
            </a:extLst>
          </p:cNvPr>
          <p:cNvSpPr txBox="1"/>
          <p:nvPr/>
        </p:nvSpPr>
        <p:spPr>
          <a:xfrm>
            <a:off x="0" y="766862"/>
            <a:ext cx="10271760" cy="5209118"/>
          </a:xfrm>
          <a:prstGeom prst="rect">
            <a:avLst/>
          </a:prstGeom>
          <a:noFill/>
        </p:spPr>
        <p:txBody>
          <a:bodyPr wrap="square">
            <a:spAutoFit/>
          </a:bodyPr>
          <a:lstStyle/>
          <a:p>
            <a:pPr algn="just">
              <a:lnSpc>
                <a:spcPct val="150000"/>
              </a:lnSpc>
            </a:pPr>
            <a:r>
              <a:rPr lang="en-GB" sz="2800" b="1" i="0" dirty="0">
                <a:solidFill>
                  <a:srgbClr val="222222"/>
                </a:solidFill>
                <a:effectLst/>
                <a:latin typeface="Simplified Arabic" panose="02020603050405020304" pitchFamily="18" charset="-78"/>
                <a:cs typeface="Simplified Arabic" panose="02020603050405020304" pitchFamily="18" charset="-78"/>
              </a:rPr>
              <a:t>Some of the </a:t>
            </a:r>
            <a:r>
              <a:rPr lang="en-GB" sz="2800" b="1" i="0" u="none" strike="noStrike" dirty="0">
                <a:solidFill>
                  <a:srgbClr val="3863C1"/>
                </a:solidFill>
                <a:effectLst/>
                <a:latin typeface="Simplified Arabic" panose="02020603050405020304" pitchFamily="18" charset="-78"/>
                <a:cs typeface="Simplified Arabic" panose="02020603050405020304" pitchFamily="18" charset="-78"/>
                <a:hlinkClick r:id="rId3"/>
              </a:rPr>
              <a:t>tasks, duties, and responsibilities</a:t>
            </a:r>
            <a:r>
              <a:rPr lang="en-GB" sz="2800" b="1" u="none" strike="noStrike" dirty="0">
                <a:solidFill>
                  <a:srgbClr val="222222"/>
                </a:solidFill>
                <a:latin typeface="Simplified Arabic" panose="02020603050405020304" pitchFamily="18" charset="-78"/>
                <a:cs typeface="Simplified Arabic" panose="02020603050405020304" pitchFamily="18" charset="-78"/>
              </a:rPr>
              <a:t> of nurses</a:t>
            </a:r>
            <a:r>
              <a:rPr lang="en-GB" sz="2800" b="1" i="0" dirty="0">
                <a:solidFill>
                  <a:srgbClr val="222222"/>
                </a:solidFill>
                <a:effectLst/>
                <a:latin typeface="Simplified Arabic" panose="02020603050405020304" pitchFamily="18" charset="-78"/>
                <a:cs typeface="Simplified Arabic" panose="02020603050405020304" pitchFamily="18" charset="-78"/>
              </a:rPr>
              <a:t>:</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Listening to and educating patients and their families.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Preparing patients for clinical exams.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Recording patients’ medical histories.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Collecting samples.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Using medical equipment to diagnose and treat patients </a:t>
            </a:r>
          </a:p>
          <a:p>
            <a:pPr algn="just">
              <a:lnSpc>
                <a:spcPct val="150000"/>
              </a:lnSpc>
            </a:pPr>
            <a:r>
              <a:rPr lang="en-GB" sz="2800" b="0" i="0" dirty="0">
                <a:solidFill>
                  <a:srgbClr val="222222"/>
                </a:solidFill>
                <a:effectLst/>
                <a:latin typeface="Simplified Arabic" panose="02020603050405020304" pitchFamily="18" charset="-78"/>
                <a:cs typeface="Simplified Arabic" panose="02020603050405020304" pitchFamily="18" charset="-78"/>
              </a:rPr>
              <a:t>under the supervision of physicians.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Assisting with managing and navigating a patient’s care.</a:t>
            </a:r>
          </a:p>
        </p:txBody>
      </p:sp>
      <p:pic>
        <p:nvPicPr>
          <p:cNvPr id="3" name="Picture 2">
            <a:extLst>
              <a:ext uri="{FF2B5EF4-FFF2-40B4-BE49-F238E27FC236}">
                <a16:creationId xmlns:a16="http://schemas.microsoft.com/office/drawing/2014/main" id="{9CE4329C-E465-4C60-85A7-1FDF483A62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01760" y="0"/>
            <a:ext cx="3271520" cy="6878320"/>
          </a:xfrm>
          <a:prstGeom prst="rect">
            <a:avLst/>
          </a:prstGeom>
        </p:spPr>
      </p:pic>
    </p:spTree>
    <p:extLst>
      <p:ext uri="{BB962C8B-B14F-4D97-AF65-F5344CB8AC3E}">
        <p14:creationId xmlns:p14="http://schemas.microsoft.com/office/powerpoint/2010/main" val="194677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320F52-CAB5-4F33-9850-62EDC33A3DEB}"/>
              </a:ext>
            </a:extLst>
          </p:cNvPr>
          <p:cNvSpPr txBox="1"/>
          <p:nvPr/>
        </p:nvSpPr>
        <p:spPr>
          <a:xfrm>
            <a:off x="680720" y="1746189"/>
            <a:ext cx="8663940" cy="2623795"/>
          </a:xfrm>
          <a:prstGeom prst="rect">
            <a:avLst/>
          </a:prstGeom>
          <a:noFill/>
        </p:spPr>
        <p:txBody>
          <a:bodyPr wrap="square">
            <a:spAutoFit/>
          </a:bodyPr>
          <a:lstStyle/>
          <a:p>
            <a:pPr algn="just">
              <a:lnSpc>
                <a:spcPct val="150000"/>
              </a:lnSpc>
            </a:pPr>
            <a:r>
              <a:rPr lang="en-GB" sz="2800" b="0" i="0" dirty="0">
                <a:solidFill>
                  <a:srgbClr val="222222"/>
                </a:solidFill>
                <a:effectLst/>
                <a:latin typeface="Simplified Arabic" panose="02020603050405020304" pitchFamily="18" charset="-78"/>
                <a:cs typeface="Simplified Arabic" panose="02020603050405020304" pitchFamily="18" charset="-78"/>
              </a:rPr>
              <a:t>Nurses work in state, local, and private hospitals, ambulatory healthcare service </a:t>
            </a:r>
            <a:r>
              <a:rPr lang="en-GB" sz="2800" b="0" i="0" dirty="0" err="1">
                <a:solidFill>
                  <a:srgbClr val="222222"/>
                </a:solidFill>
                <a:effectLst/>
                <a:latin typeface="Simplified Arabic" panose="02020603050405020304" pitchFamily="18" charset="-78"/>
                <a:cs typeface="Simplified Arabic" panose="02020603050405020304" pitchFamily="18" charset="-78"/>
              </a:rPr>
              <a:t>centers</a:t>
            </a:r>
            <a:r>
              <a:rPr lang="en-GB" sz="2800" b="0" i="0" dirty="0">
                <a:solidFill>
                  <a:srgbClr val="222222"/>
                </a:solidFill>
                <a:effectLst/>
                <a:latin typeface="Simplified Arabic" panose="02020603050405020304" pitchFamily="18" charset="-78"/>
                <a:cs typeface="Simplified Arabic" panose="02020603050405020304" pitchFamily="18" charset="-78"/>
              </a:rPr>
              <a:t>, nursing and residential care facilities, government offices and agencies, and educational services.</a:t>
            </a:r>
          </a:p>
        </p:txBody>
      </p:sp>
    </p:spTree>
    <p:extLst>
      <p:ext uri="{BB962C8B-B14F-4D97-AF65-F5344CB8AC3E}">
        <p14:creationId xmlns:p14="http://schemas.microsoft.com/office/powerpoint/2010/main" val="40777918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1684</TotalTime>
  <Words>846</Words>
  <Application>Microsoft Office PowerPoint</Application>
  <PresentationFormat>Widescreen</PresentationFormat>
  <Paragraphs>74</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Lora</vt:lpstr>
      <vt:lpstr>Simplified Arabic</vt:lpstr>
      <vt:lpstr>Times New Roman</vt:lpstr>
      <vt:lpstr>Trebuchet MS</vt:lpstr>
      <vt:lpstr>Wingdings 3</vt:lpstr>
      <vt:lpstr>Facet</vt:lpstr>
      <vt:lpstr> Introduction of Nursing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العلامات الحيويه vital signs</dc:title>
  <dc:creator>Mohamed Mohsen</dc:creator>
  <cp:lastModifiedBy>fffadhilsssahib@gmail.com</cp:lastModifiedBy>
  <cp:revision>36</cp:revision>
  <dcterms:created xsi:type="dcterms:W3CDTF">2024-01-15T18:43:19Z</dcterms:created>
  <dcterms:modified xsi:type="dcterms:W3CDTF">2025-03-14T16:48:09Z</dcterms:modified>
</cp:coreProperties>
</file>