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161" y="309498"/>
            <a:ext cx="5696483" cy="5888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791" y="840715"/>
            <a:ext cx="8041005" cy="24795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5683" y="3025597"/>
            <a:ext cx="304292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15950" marR="5080" indent="-603885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1581AA"/>
                </a:solidFill>
                <a:latin typeface="Times New Roman"/>
                <a:cs typeface="Times New Roman"/>
              </a:rPr>
              <a:t>Body</a:t>
            </a:r>
            <a:r>
              <a:rPr sz="3200" b="1" spc="-25" dirty="0">
                <a:solidFill>
                  <a:srgbClr val="1581AA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1581AA"/>
                </a:solidFill>
                <a:latin typeface="Times New Roman"/>
                <a:cs typeface="Times New Roman"/>
              </a:rPr>
              <a:t>Mechanism (positions)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02483" y="4853685"/>
            <a:ext cx="396621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65"/>
              </a:spcBef>
            </a:pPr>
            <a:r>
              <a:rPr lang="en-US" sz="1700" b="1" spc="-100" dirty="0">
                <a:latin typeface="Trebuchet MS"/>
                <a:cs typeface="Trebuchet MS"/>
              </a:rPr>
              <a:t>Presented by :prof. </a:t>
            </a:r>
            <a:r>
              <a:rPr lang="en-US" sz="1700" b="1" spc="-100">
                <a:latin typeface="Trebuchet MS"/>
                <a:cs typeface="Trebuchet MS"/>
              </a:rPr>
              <a:t>Dr. Fadhil </a:t>
            </a:r>
            <a:r>
              <a:rPr lang="en-US" sz="1700" b="1" spc="-100" dirty="0">
                <a:latin typeface="Trebuchet MS"/>
                <a:cs typeface="Trebuchet MS"/>
              </a:rPr>
              <a:t>Sahib .</a:t>
            </a:r>
          </a:p>
          <a:p>
            <a:pPr algn="ctr">
              <a:lnSpc>
                <a:spcPct val="100000"/>
              </a:lnSpc>
              <a:spcBef>
                <a:spcPts val="1165"/>
              </a:spcBef>
            </a:pPr>
            <a:r>
              <a:rPr sz="1700" b="1" spc="-100" dirty="0">
                <a:latin typeface="Trebuchet MS"/>
                <a:cs typeface="Trebuchet MS"/>
              </a:rPr>
              <a:t>Lecturer</a:t>
            </a:r>
            <a:r>
              <a:rPr sz="1700" b="1" spc="-30" dirty="0">
                <a:latin typeface="Trebuchet MS"/>
                <a:cs typeface="Trebuchet MS"/>
              </a:rPr>
              <a:t> </a:t>
            </a:r>
            <a:r>
              <a:rPr sz="1700" b="1" dirty="0">
                <a:latin typeface="Trebuchet MS"/>
                <a:cs typeface="Trebuchet MS"/>
              </a:rPr>
              <a:t>in</a:t>
            </a:r>
            <a:r>
              <a:rPr sz="1700" b="1" spc="-55" dirty="0">
                <a:latin typeface="Trebuchet MS"/>
                <a:cs typeface="Trebuchet MS"/>
              </a:rPr>
              <a:t> </a:t>
            </a:r>
            <a:r>
              <a:rPr sz="1700" b="1" spc="-50" dirty="0">
                <a:latin typeface="Trebuchet MS"/>
                <a:cs typeface="Trebuchet MS"/>
              </a:rPr>
              <a:t>Almustaqbal</a:t>
            </a:r>
            <a:r>
              <a:rPr sz="1700" b="1" spc="-60" dirty="0">
                <a:latin typeface="Trebuchet MS"/>
                <a:cs typeface="Trebuchet MS"/>
              </a:rPr>
              <a:t> </a:t>
            </a:r>
            <a:r>
              <a:rPr sz="1700" b="1" spc="-10" dirty="0">
                <a:latin typeface="Trebuchet MS"/>
                <a:cs typeface="Trebuchet MS"/>
              </a:rPr>
              <a:t>University</a:t>
            </a:r>
            <a:endParaRPr sz="17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1700" b="1" spc="-75" dirty="0">
                <a:latin typeface="Trebuchet MS"/>
                <a:cs typeface="Trebuchet MS"/>
              </a:rPr>
              <a:t>Faculty</a:t>
            </a:r>
            <a:r>
              <a:rPr sz="1700" b="1" spc="-55" dirty="0">
                <a:latin typeface="Trebuchet MS"/>
                <a:cs typeface="Trebuchet MS"/>
              </a:rPr>
              <a:t> </a:t>
            </a:r>
            <a:r>
              <a:rPr sz="1700" b="1" dirty="0">
                <a:latin typeface="Trebuchet MS"/>
                <a:cs typeface="Trebuchet MS"/>
              </a:rPr>
              <a:t>of</a:t>
            </a:r>
            <a:r>
              <a:rPr sz="1700" b="1" spc="-80" dirty="0">
                <a:latin typeface="Trebuchet MS"/>
                <a:cs typeface="Trebuchet MS"/>
              </a:rPr>
              <a:t> </a:t>
            </a:r>
            <a:r>
              <a:rPr sz="1700" b="1" spc="-90" dirty="0">
                <a:latin typeface="Trebuchet MS"/>
                <a:cs typeface="Trebuchet MS"/>
              </a:rPr>
              <a:t>Health</a:t>
            </a:r>
            <a:r>
              <a:rPr sz="1700" b="1" spc="-40" dirty="0">
                <a:latin typeface="Trebuchet MS"/>
                <a:cs typeface="Trebuchet MS"/>
              </a:rPr>
              <a:t> </a:t>
            </a:r>
            <a:r>
              <a:rPr sz="1700" b="1" spc="-20" dirty="0">
                <a:latin typeface="Trebuchet MS"/>
                <a:cs typeface="Trebuchet MS"/>
              </a:rPr>
              <a:t>and</a:t>
            </a:r>
            <a:r>
              <a:rPr sz="1700" b="1" spc="-55" dirty="0">
                <a:latin typeface="Trebuchet MS"/>
                <a:cs typeface="Trebuchet MS"/>
              </a:rPr>
              <a:t> </a:t>
            </a:r>
            <a:r>
              <a:rPr sz="1700" b="1" spc="-50" dirty="0">
                <a:latin typeface="Trebuchet MS"/>
                <a:cs typeface="Trebuchet MS"/>
              </a:rPr>
              <a:t>Medical</a:t>
            </a:r>
            <a:r>
              <a:rPr sz="1700" b="1" spc="-60" dirty="0">
                <a:latin typeface="Trebuchet MS"/>
                <a:cs typeface="Trebuchet MS"/>
              </a:rPr>
              <a:t> </a:t>
            </a:r>
            <a:r>
              <a:rPr sz="1700" b="1" spc="-35" dirty="0">
                <a:latin typeface="Trebuchet MS"/>
                <a:cs typeface="Trebuchet MS"/>
              </a:rPr>
              <a:t>Techniques</a:t>
            </a:r>
            <a:endParaRPr sz="1700" dirty="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03091" y="836675"/>
            <a:ext cx="1918715" cy="183642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92695" y="768095"/>
            <a:ext cx="1905000" cy="19050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3840" y="419100"/>
            <a:ext cx="1877568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6114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1581AA"/>
                </a:solidFill>
              </a:rPr>
              <a:t>Lithotomy </a:t>
            </a:r>
            <a:r>
              <a:rPr sz="3600" spc="-10" dirty="0">
                <a:solidFill>
                  <a:srgbClr val="1581AA"/>
                </a:solidFill>
              </a:rPr>
              <a:t>Position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964" y="1861057"/>
            <a:ext cx="633984" cy="45110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0264" y="1560931"/>
            <a:ext cx="898842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46405" algn="just">
              <a:lnSpc>
                <a:spcPct val="150000"/>
              </a:lnSpc>
              <a:spcBef>
                <a:spcPts val="100"/>
              </a:spcBef>
            </a:pP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Lithotomy</a:t>
            </a:r>
            <a:r>
              <a:rPr sz="3200" spc="19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Position</a:t>
            </a:r>
            <a:r>
              <a:rPr sz="3200" spc="1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3200" spc="1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client</a:t>
            </a:r>
            <a:r>
              <a:rPr sz="3200" spc="19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lies</a:t>
            </a:r>
            <a:r>
              <a:rPr sz="3200" spc="1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supine</a:t>
            </a:r>
            <a:r>
              <a:rPr sz="3200" spc="1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with</a:t>
            </a:r>
            <a:r>
              <a:rPr sz="3200" spc="1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404040"/>
                </a:solidFill>
                <a:latin typeface="Times New Roman"/>
                <a:cs typeface="Times New Roman"/>
              </a:rPr>
              <a:t>hips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flexed.</a:t>
            </a:r>
            <a:r>
              <a:rPr sz="3200" spc="5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3200" spc="5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legs</a:t>
            </a:r>
            <a:r>
              <a:rPr sz="3200" spc="5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are</a:t>
            </a:r>
            <a:r>
              <a:rPr sz="3200" spc="5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separated</a:t>
            </a:r>
            <a:r>
              <a:rPr sz="3200" spc="5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3200" spc="5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thighs</a:t>
            </a:r>
            <a:r>
              <a:rPr sz="3200" spc="5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are</a:t>
            </a:r>
            <a:r>
              <a:rPr sz="3200" spc="5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flexed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For</a:t>
            </a:r>
            <a:r>
              <a:rPr sz="32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delivery</a:t>
            </a:r>
            <a:r>
              <a:rPr sz="32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32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404040"/>
                </a:solidFill>
                <a:latin typeface="Times New Roman"/>
                <a:cs typeface="Times New Roman"/>
              </a:rPr>
              <a:t>baby</a:t>
            </a:r>
            <a:endParaRPr sz="32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4393691"/>
            <a:ext cx="9143999" cy="246430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6756" y="641680"/>
            <a:ext cx="8282305" cy="2554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Times New Roman"/>
                <a:cs typeface="Times New Roman"/>
              </a:rPr>
              <a:t>Fowler’s</a:t>
            </a:r>
            <a:r>
              <a:rPr sz="3600" b="1" spc="-2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position</a:t>
            </a:r>
            <a:r>
              <a:rPr sz="3600" b="1" spc="-3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(Semi-</a:t>
            </a:r>
            <a:r>
              <a:rPr sz="3600" b="1" dirty="0">
                <a:latin typeface="Times New Roman"/>
                <a:cs typeface="Times New Roman"/>
              </a:rPr>
              <a:t>sitting</a:t>
            </a:r>
            <a:r>
              <a:rPr sz="3600" b="1" spc="-3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position):</a:t>
            </a:r>
            <a:endParaRPr sz="3600">
              <a:latin typeface="Times New Roman"/>
              <a:cs typeface="Times New Roman"/>
            </a:endParaRPr>
          </a:p>
          <a:p>
            <a:pPr marL="79375" marR="5080">
              <a:lnSpc>
                <a:spcPct val="170100"/>
              </a:lnSpc>
              <a:spcBef>
                <a:spcPts val="894"/>
              </a:spcBef>
            </a:pP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is</a:t>
            </a:r>
            <a:r>
              <a:rPr sz="36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3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bed</a:t>
            </a:r>
            <a:r>
              <a:rPr sz="3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position</a:t>
            </a:r>
            <a:r>
              <a:rPr sz="3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in</a:t>
            </a:r>
            <a:r>
              <a:rPr sz="3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which</a:t>
            </a:r>
            <a:r>
              <a:rPr sz="3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3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head</a:t>
            </a:r>
            <a:r>
              <a:rPr sz="3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3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404040"/>
                </a:solidFill>
                <a:latin typeface="Times New Roman"/>
                <a:cs typeface="Times New Roman"/>
              </a:rPr>
              <a:t>trunk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are</a:t>
            </a:r>
            <a:r>
              <a:rPr sz="36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raised</a:t>
            </a:r>
            <a:r>
              <a:rPr sz="3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45</a:t>
            </a:r>
            <a:r>
              <a:rPr sz="3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3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404040"/>
                </a:solidFill>
                <a:latin typeface="Times New Roman"/>
                <a:cs typeface="Times New Roman"/>
              </a:rPr>
              <a:t>60</a:t>
            </a:r>
            <a:r>
              <a:rPr sz="3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404040"/>
                </a:solidFill>
                <a:latin typeface="Times New Roman"/>
                <a:cs typeface="Times New Roman"/>
              </a:rPr>
              <a:t>degrees</a:t>
            </a:r>
            <a:endParaRPr sz="36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547" y="3645406"/>
            <a:ext cx="8756904" cy="316382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5471" rIns="0" bIns="0" rtlCol="0">
            <a:spAutoFit/>
          </a:bodyPr>
          <a:lstStyle/>
          <a:p>
            <a:pPr marL="48260">
              <a:lnSpc>
                <a:spcPct val="100000"/>
              </a:lnSpc>
              <a:spcBef>
                <a:spcPts val="2014"/>
              </a:spcBef>
            </a:pPr>
            <a:r>
              <a:rPr spc="-10" dirty="0"/>
              <a:t>Semi-</a:t>
            </a:r>
            <a:r>
              <a:rPr dirty="0"/>
              <a:t>Fowler’s</a:t>
            </a:r>
            <a:r>
              <a:rPr spc="-60" dirty="0"/>
              <a:t> </a:t>
            </a:r>
            <a:r>
              <a:rPr dirty="0"/>
              <a:t>position</a:t>
            </a:r>
            <a:r>
              <a:rPr spc="-35" dirty="0"/>
              <a:t> </a:t>
            </a:r>
            <a:r>
              <a:rPr dirty="0"/>
              <a:t>(low</a:t>
            </a:r>
            <a:r>
              <a:rPr spc="-25" dirty="0"/>
              <a:t> </a:t>
            </a:r>
            <a:r>
              <a:rPr spc="-10" dirty="0"/>
              <a:t>Fowler’s):</a:t>
            </a:r>
          </a:p>
          <a:p>
            <a:pPr marL="48260" marR="5080" indent="101600">
              <a:lnSpc>
                <a:spcPts val="5760"/>
              </a:lnSpc>
              <a:spcBef>
                <a:spcPts val="310"/>
              </a:spcBef>
            </a:pPr>
            <a:r>
              <a:rPr b="0" dirty="0">
                <a:latin typeface="Times New Roman"/>
                <a:cs typeface="Times New Roman"/>
              </a:rPr>
              <a:t>is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when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the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head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and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trunk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are raised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15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to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-25" dirty="0">
                <a:latin typeface="Times New Roman"/>
                <a:cs typeface="Times New Roman"/>
              </a:rPr>
              <a:t>45 </a:t>
            </a:r>
            <a:r>
              <a:rPr b="0" spc="-10" dirty="0">
                <a:latin typeface="Times New Roman"/>
                <a:cs typeface="Times New Roman"/>
              </a:rPr>
              <a:t>degrees.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461002"/>
            <a:ext cx="9143999" cy="332536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82879" y="138105"/>
            <a:ext cx="8782050" cy="3684904"/>
          </a:xfrm>
          <a:prstGeom prst="rect">
            <a:avLst/>
          </a:prstGeom>
        </p:spPr>
        <p:txBody>
          <a:bodyPr vert="horz" wrap="square" lIns="0" tIns="257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25"/>
              </a:spcBef>
            </a:pPr>
            <a:r>
              <a:rPr sz="3200" spc="-50" dirty="0">
                <a:latin typeface="Arial MT"/>
                <a:cs typeface="Arial MT"/>
              </a:rPr>
              <a:t>-</a:t>
            </a:r>
            <a:endParaRPr sz="3200">
              <a:latin typeface="Arial MT"/>
              <a:cs typeface="Arial MT"/>
            </a:endParaRPr>
          </a:p>
          <a:p>
            <a:pPr marL="112395" algn="just">
              <a:lnSpc>
                <a:spcPct val="100000"/>
              </a:lnSpc>
              <a:spcBef>
                <a:spcPts val="1920"/>
              </a:spcBef>
            </a:pPr>
            <a:r>
              <a:rPr sz="3200" b="1" dirty="0">
                <a:latin typeface="Times New Roman"/>
                <a:cs typeface="Times New Roman"/>
              </a:rPr>
              <a:t>High</a:t>
            </a:r>
            <a:r>
              <a:rPr sz="3200" b="1" spc="-6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Fowler’s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position</a:t>
            </a:r>
            <a:endParaRPr sz="3200">
              <a:latin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5"/>
              </a:spcBef>
            </a:pP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head</a:t>
            </a:r>
            <a:r>
              <a:rPr sz="3200" spc="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7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trunk</a:t>
            </a:r>
            <a:r>
              <a:rPr sz="3200" spc="7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are  raised</a:t>
            </a:r>
            <a:r>
              <a:rPr sz="3200" spc="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60–90</a:t>
            </a:r>
            <a:r>
              <a:rPr sz="3200" spc="7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degrees,</a:t>
            </a:r>
            <a:r>
              <a:rPr sz="3200" spc="79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most</a:t>
            </a:r>
            <a:r>
              <a:rPr sz="3200" spc="7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often</a:t>
            </a:r>
            <a:r>
              <a:rPr sz="3200" spc="7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means</a:t>
            </a:r>
            <a:r>
              <a:rPr sz="3200" spc="7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7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client</a:t>
            </a:r>
            <a:r>
              <a:rPr sz="3200" spc="7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7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sitting</a:t>
            </a:r>
            <a:r>
              <a:rPr sz="3200" spc="7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upright</a:t>
            </a:r>
            <a:r>
              <a:rPr sz="3200" spc="7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at</a:t>
            </a:r>
            <a:r>
              <a:rPr sz="3200" spc="725" dirty="0">
                <a:latin typeface="Times New Roman"/>
                <a:cs typeface="Times New Roman"/>
              </a:rPr>
              <a:t> </a:t>
            </a:r>
            <a:r>
              <a:rPr sz="3200" spc="-50" dirty="0">
                <a:latin typeface="Times New Roman"/>
                <a:cs typeface="Times New Roman"/>
              </a:rPr>
              <a:t>a </a:t>
            </a:r>
            <a:r>
              <a:rPr sz="3200" dirty="0">
                <a:latin typeface="Times New Roman"/>
                <a:cs typeface="Times New Roman"/>
              </a:rPr>
              <a:t>right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angle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25" dirty="0">
                <a:latin typeface="Times New Roman"/>
                <a:cs typeface="Times New Roman"/>
              </a:rPr>
              <a:t> bed</a:t>
            </a:r>
            <a:endParaRPr sz="3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076700"/>
            <a:ext cx="9054083" cy="257403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2112" y="47427"/>
            <a:ext cx="8663940" cy="3684904"/>
          </a:xfrm>
          <a:prstGeom prst="rect">
            <a:avLst/>
          </a:prstGeom>
        </p:spPr>
        <p:txBody>
          <a:bodyPr vert="horz" wrap="square" lIns="0" tIns="2571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2025"/>
              </a:spcBef>
            </a:pPr>
            <a:r>
              <a:rPr sz="3200" b="1" spc="-20" dirty="0">
                <a:latin typeface="Times New Roman"/>
                <a:cs typeface="Times New Roman"/>
              </a:rPr>
              <a:t>Tredlernberg</a:t>
            </a:r>
            <a:r>
              <a:rPr sz="3200" b="1" spc="-13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Position</a:t>
            </a:r>
            <a:endParaRPr sz="3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50000"/>
              </a:lnSpc>
            </a:pP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2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patient</a:t>
            </a:r>
            <a:r>
              <a:rPr sz="3200" spc="2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lies</a:t>
            </a:r>
            <a:r>
              <a:rPr sz="3200" spc="2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on</a:t>
            </a:r>
            <a:r>
              <a:rPr sz="3200" spc="2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22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back</a:t>
            </a:r>
            <a:r>
              <a:rPr sz="3200" spc="20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with</a:t>
            </a:r>
            <a:r>
              <a:rPr sz="3200" spc="2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2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head</a:t>
            </a:r>
            <a:r>
              <a:rPr sz="3200" spc="2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low.</a:t>
            </a:r>
            <a:r>
              <a:rPr sz="3200" spc="22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foot</a:t>
            </a:r>
            <a:r>
              <a:rPr sz="3200" spc="7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7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7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bed</a:t>
            </a:r>
            <a:r>
              <a:rPr sz="3200" spc="7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7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elevated</a:t>
            </a:r>
            <a:r>
              <a:rPr sz="3200" spc="7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at</a:t>
            </a:r>
            <a:r>
              <a:rPr sz="3200" spc="7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45˚</a:t>
            </a:r>
            <a:r>
              <a:rPr sz="3200" spc="7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angle.</a:t>
            </a:r>
            <a:r>
              <a:rPr sz="3200" spc="7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Used</a:t>
            </a:r>
            <a:r>
              <a:rPr sz="3200" spc="75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emergency</a:t>
            </a:r>
            <a:r>
              <a:rPr sz="3200" spc="5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situations</a:t>
            </a:r>
            <a:r>
              <a:rPr sz="3200" spc="5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like</a:t>
            </a:r>
            <a:r>
              <a:rPr sz="3200" spc="5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shock,</a:t>
            </a:r>
            <a:r>
              <a:rPr sz="3200" spc="4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hemorrhage</a:t>
            </a:r>
            <a:r>
              <a:rPr sz="3200" spc="55" dirty="0">
                <a:latin typeface="Times New Roman"/>
                <a:cs typeface="Times New Roman"/>
              </a:rPr>
              <a:t>  </a:t>
            </a:r>
            <a:r>
              <a:rPr sz="3200" spc="-2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hypotension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Patients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with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deep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vein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thrombosis</a:t>
            </a:r>
            <a:endParaRPr sz="3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544" y="4293108"/>
            <a:ext cx="8820912" cy="230428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711708"/>
              <a:ext cx="1365250" cy="508000"/>
            </a:xfrm>
            <a:custGeom>
              <a:avLst/>
              <a:gdLst/>
              <a:ahLst/>
              <a:cxnLst/>
              <a:rect l="l" t="t" r="r" b="b"/>
              <a:pathLst>
                <a:path w="1365250" h="508000">
                  <a:moveTo>
                    <a:pt x="0" y="0"/>
                  </a:moveTo>
                  <a:lnTo>
                    <a:pt x="0" y="504316"/>
                  </a:lnTo>
                  <a:lnTo>
                    <a:pt x="1019098" y="507491"/>
                  </a:lnTo>
                  <a:lnTo>
                    <a:pt x="1119378" y="507491"/>
                  </a:lnTo>
                  <a:lnTo>
                    <a:pt x="1124013" y="502665"/>
                  </a:lnTo>
                  <a:lnTo>
                    <a:pt x="1125562" y="501141"/>
                  </a:lnTo>
                  <a:lnTo>
                    <a:pt x="1127455" y="499490"/>
                  </a:lnTo>
                  <a:lnTo>
                    <a:pt x="1357884" y="269239"/>
                  </a:lnTo>
                  <a:lnTo>
                    <a:pt x="1363170" y="262096"/>
                  </a:lnTo>
                  <a:lnTo>
                    <a:pt x="1364932" y="254952"/>
                  </a:lnTo>
                  <a:lnTo>
                    <a:pt x="1363170" y="247808"/>
                  </a:lnTo>
                  <a:lnTo>
                    <a:pt x="1357884" y="240664"/>
                  </a:lnTo>
                  <a:lnTo>
                    <a:pt x="1128991" y="11937"/>
                  </a:lnTo>
                  <a:lnTo>
                    <a:pt x="1124013" y="11937"/>
                  </a:lnTo>
                  <a:lnTo>
                    <a:pt x="1124013" y="7112"/>
                  </a:lnTo>
                  <a:lnTo>
                    <a:pt x="1119378" y="7112"/>
                  </a:lnTo>
                  <a:lnTo>
                    <a:pt x="1114564" y="2412"/>
                  </a:lnTo>
                  <a:lnTo>
                    <a:pt x="1019098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799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669405"/>
            <a:chOff x="0" y="0"/>
            <a:chExt cx="9144000" cy="6669405"/>
          </a:xfrm>
        </p:grpSpPr>
        <p:sp>
          <p:nvSpPr>
            <p:cNvPr id="3" name="object 3"/>
            <p:cNvSpPr/>
            <p:nvPr/>
          </p:nvSpPr>
          <p:spPr>
            <a:xfrm>
              <a:off x="0" y="711708"/>
              <a:ext cx="1365250" cy="508000"/>
            </a:xfrm>
            <a:custGeom>
              <a:avLst/>
              <a:gdLst/>
              <a:ahLst/>
              <a:cxnLst/>
              <a:rect l="l" t="t" r="r" b="b"/>
              <a:pathLst>
                <a:path w="1365250" h="508000">
                  <a:moveTo>
                    <a:pt x="0" y="0"/>
                  </a:moveTo>
                  <a:lnTo>
                    <a:pt x="0" y="504316"/>
                  </a:lnTo>
                  <a:lnTo>
                    <a:pt x="1019098" y="507491"/>
                  </a:lnTo>
                  <a:lnTo>
                    <a:pt x="1119378" y="507491"/>
                  </a:lnTo>
                  <a:lnTo>
                    <a:pt x="1124013" y="502665"/>
                  </a:lnTo>
                  <a:lnTo>
                    <a:pt x="1125562" y="501141"/>
                  </a:lnTo>
                  <a:lnTo>
                    <a:pt x="1127455" y="499490"/>
                  </a:lnTo>
                  <a:lnTo>
                    <a:pt x="1357884" y="269239"/>
                  </a:lnTo>
                  <a:lnTo>
                    <a:pt x="1363170" y="262096"/>
                  </a:lnTo>
                  <a:lnTo>
                    <a:pt x="1364932" y="254952"/>
                  </a:lnTo>
                  <a:lnTo>
                    <a:pt x="1363170" y="247808"/>
                  </a:lnTo>
                  <a:lnTo>
                    <a:pt x="1357884" y="240664"/>
                  </a:lnTo>
                  <a:lnTo>
                    <a:pt x="1128991" y="11937"/>
                  </a:lnTo>
                  <a:lnTo>
                    <a:pt x="1124013" y="11937"/>
                  </a:lnTo>
                  <a:lnTo>
                    <a:pt x="1124013" y="7112"/>
                  </a:lnTo>
                  <a:lnTo>
                    <a:pt x="1119378" y="7112"/>
                  </a:lnTo>
                  <a:lnTo>
                    <a:pt x="1114564" y="2412"/>
                  </a:lnTo>
                  <a:lnTo>
                    <a:pt x="1019098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3999" cy="666902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711708"/>
              <a:ext cx="1365250" cy="508000"/>
            </a:xfrm>
            <a:custGeom>
              <a:avLst/>
              <a:gdLst/>
              <a:ahLst/>
              <a:cxnLst/>
              <a:rect l="l" t="t" r="r" b="b"/>
              <a:pathLst>
                <a:path w="1365250" h="508000">
                  <a:moveTo>
                    <a:pt x="0" y="0"/>
                  </a:moveTo>
                  <a:lnTo>
                    <a:pt x="0" y="504316"/>
                  </a:lnTo>
                  <a:lnTo>
                    <a:pt x="1019098" y="507491"/>
                  </a:lnTo>
                  <a:lnTo>
                    <a:pt x="1119378" y="507491"/>
                  </a:lnTo>
                  <a:lnTo>
                    <a:pt x="1124013" y="502665"/>
                  </a:lnTo>
                  <a:lnTo>
                    <a:pt x="1125562" y="501141"/>
                  </a:lnTo>
                  <a:lnTo>
                    <a:pt x="1127455" y="499490"/>
                  </a:lnTo>
                  <a:lnTo>
                    <a:pt x="1357884" y="269239"/>
                  </a:lnTo>
                  <a:lnTo>
                    <a:pt x="1363170" y="262096"/>
                  </a:lnTo>
                  <a:lnTo>
                    <a:pt x="1364932" y="254952"/>
                  </a:lnTo>
                  <a:lnTo>
                    <a:pt x="1363170" y="247808"/>
                  </a:lnTo>
                  <a:lnTo>
                    <a:pt x="1357884" y="240664"/>
                  </a:lnTo>
                  <a:lnTo>
                    <a:pt x="1128991" y="11937"/>
                  </a:lnTo>
                  <a:lnTo>
                    <a:pt x="1124013" y="11937"/>
                  </a:lnTo>
                  <a:lnTo>
                    <a:pt x="1124013" y="7112"/>
                  </a:lnTo>
                  <a:lnTo>
                    <a:pt x="1119378" y="7112"/>
                  </a:lnTo>
                  <a:lnTo>
                    <a:pt x="1114564" y="2412"/>
                  </a:lnTo>
                  <a:lnTo>
                    <a:pt x="1019098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799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284" y="193294"/>
            <a:ext cx="8795385" cy="5203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0370" indent="-409575">
              <a:lnSpc>
                <a:spcPct val="100000"/>
              </a:lnSpc>
              <a:spcBef>
                <a:spcPts val="100"/>
              </a:spcBef>
              <a:buClr>
                <a:srgbClr val="353535"/>
              </a:buClr>
              <a:buSzPct val="97222"/>
              <a:buFont typeface="Wingdings"/>
              <a:buChar char=""/>
              <a:tabLst>
                <a:tab pos="420370" algn="l"/>
              </a:tabLst>
            </a:pPr>
            <a:r>
              <a:rPr sz="36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Positioning</a:t>
            </a:r>
            <a:endParaRPr sz="3600">
              <a:latin typeface="Times New Roman"/>
              <a:cs typeface="Times New Roman"/>
            </a:endParaRPr>
          </a:p>
          <a:p>
            <a:pPr marL="31750" marR="5080" algn="just">
              <a:lnSpc>
                <a:spcPct val="150000"/>
              </a:lnSpc>
              <a:spcBef>
                <a:spcPts val="1880"/>
              </a:spcBef>
            </a:pPr>
            <a:r>
              <a:rPr sz="3200" dirty="0">
                <a:latin typeface="Times New Roman"/>
                <a:cs typeface="Times New Roman"/>
              </a:rPr>
              <a:t>Positioning</a:t>
            </a:r>
            <a:r>
              <a:rPr sz="3200" spc="6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6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important</a:t>
            </a:r>
            <a:r>
              <a:rPr sz="3200" spc="5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5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maintaining</a:t>
            </a:r>
            <a:r>
              <a:rPr sz="3200" spc="61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alignment, </a:t>
            </a:r>
            <a:r>
              <a:rPr sz="3200" dirty="0">
                <a:latin typeface="Times New Roman"/>
                <a:cs typeface="Times New Roman"/>
              </a:rPr>
              <a:t>preventing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bed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sores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(pressure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ulcers),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foot</a:t>
            </a:r>
            <a:r>
              <a:rPr sz="3200" spc="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drop,</a:t>
            </a:r>
            <a:r>
              <a:rPr sz="3200" spc="6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contractures.</a:t>
            </a:r>
            <a:r>
              <a:rPr sz="3200" spc="254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Proper</a:t>
            </a:r>
            <a:r>
              <a:rPr sz="3200" spc="25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positioning</a:t>
            </a:r>
            <a:r>
              <a:rPr sz="3200" spc="26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26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also</a:t>
            </a:r>
            <a:r>
              <a:rPr sz="3200" spc="26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vital</a:t>
            </a:r>
            <a:r>
              <a:rPr sz="3200" spc="254" dirty="0">
                <a:latin typeface="Times New Roman"/>
                <a:cs typeface="Times New Roman"/>
              </a:rPr>
              <a:t>  </a:t>
            </a:r>
            <a:r>
              <a:rPr sz="3200" spc="-25" dirty="0">
                <a:latin typeface="Times New Roman"/>
                <a:cs typeface="Times New Roman"/>
              </a:rPr>
              <a:t>for </a:t>
            </a:r>
            <a:r>
              <a:rPr sz="3200" dirty="0">
                <a:latin typeface="Times New Roman"/>
                <a:cs typeface="Times New Roman"/>
              </a:rPr>
              <a:t>providing</a:t>
            </a:r>
            <a:r>
              <a:rPr sz="3200" spc="2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comfort</a:t>
            </a:r>
            <a:r>
              <a:rPr sz="3200" spc="2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2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patients</a:t>
            </a:r>
            <a:r>
              <a:rPr sz="3200" spc="2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who</a:t>
            </a:r>
            <a:r>
              <a:rPr sz="3200" spc="2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are</a:t>
            </a:r>
            <a:r>
              <a:rPr sz="3200" spc="2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bedridden</a:t>
            </a:r>
            <a:r>
              <a:rPr sz="3200" spc="27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or </a:t>
            </a:r>
            <a:r>
              <a:rPr sz="3200" dirty="0">
                <a:latin typeface="Times New Roman"/>
                <a:cs typeface="Times New Roman"/>
              </a:rPr>
              <a:t>have</a:t>
            </a:r>
            <a:r>
              <a:rPr sz="3200" spc="56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decreased</a:t>
            </a:r>
            <a:r>
              <a:rPr sz="3200" spc="56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mobility</a:t>
            </a:r>
            <a:r>
              <a:rPr sz="3200" spc="56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related</a:t>
            </a:r>
            <a:r>
              <a:rPr sz="3200" spc="57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57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560" dirty="0">
                <a:latin typeface="Times New Roman"/>
                <a:cs typeface="Times New Roman"/>
              </a:rPr>
              <a:t>  </a:t>
            </a:r>
            <a:r>
              <a:rPr sz="3200" spc="-10" dirty="0">
                <a:latin typeface="Times New Roman"/>
                <a:cs typeface="Times New Roman"/>
              </a:rPr>
              <a:t>medical </a:t>
            </a:r>
            <a:r>
              <a:rPr sz="3200" dirty="0">
                <a:latin typeface="Times New Roman"/>
                <a:cs typeface="Times New Roman"/>
              </a:rPr>
              <a:t>condition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treatment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615772"/>
            <a:ext cx="8176259" cy="50526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404040"/>
                </a:solidFill>
                <a:latin typeface="Times New Roman"/>
                <a:cs typeface="Times New Roman"/>
              </a:rPr>
              <a:t>Purposes</a:t>
            </a:r>
            <a:r>
              <a:rPr sz="3200" b="1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imes New Roman"/>
                <a:cs typeface="Times New Roman"/>
              </a:rPr>
              <a:t>(aims)</a:t>
            </a:r>
            <a:r>
              <a:rPr sz="3200" b="1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3200" b="1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imes New Roman"/>
                <a:cs typeface="Times New Roman"/>
              </a:rPr>
              <a:t>change</a:t>
            </a:r>
            <a:r>
              <a:rPr sz="3200" b="1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position</a:t>
            </a:r>
            <a:endParaRPr sz="32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3304"/>
              </a:spcBef>
              <a:buClr>
                <a:srgbClr val="353535"/>
              </a:buClr>
              <a:buAutoNum type="arabicPeriod"/>
              <a:tabLst>
                <a:tab pos="527685" algn="l"/>
              </a:tabLst>
            </a:pPr>
            <a:r>
              <a:rPr sz="3200" spc="-35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32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promote</a:t>
            </a:r>
            <a:r>
              <a:rPr sz="3200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comfort</a:t>
            </a:r>
            <a:r>
              <a:rPr sz="3200" spc="-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3200" spc="-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32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patient.</a:t>
            </a:r>
            <a:endParaRPr sz="3200">
              <a:latin typeface="Times New Roman"/>
              <a:cs typeface="Times New Roman"/>
            </a:endParaRPr>
          </a:p>
          <a:p>
            <a:pPr marL="411480" indent="-398780">
              <a:lnSpc>
                <a:spcPct val="100000"/>
              </a:lnSpc>
              <a:spcBef>
                <a:spcPts val="3310"/>
              </a:spcBef>
              <a:buAutoNum type="arabicPeriod"/>
              <a:tabLst>
                <a:tab pos="411480" algn="l"/>
              </a:tabLst>
            </a:pPr>
            <a:r>
              <a:rPr sz="3200" spc="-35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32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relieve</a:t>
            </a:r>
            <a:r>
              <a:rPr sz="3200" spc="-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pressure</a:t>
            </a:r>
            <a:r>
              <a:rPr sz="32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on</a:t>
            </a:r>
            <a:r>
              <a:rPr sz="32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various</a:t>
            </a:r>
            <a:r>
              <a:rPr sz="3200" spc="-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parts.</a:t>
            </a:r>
            <a:endParaRPr sz="3200">
              <a:latin typeface="Times New Roman"/>
              <a:cs typeface="Times New Roman"/>
            </a:endParaRPr>
          </a:p>
          <a:p>
            <a:pPr marL="411480" indent="-398780">
              <a:lnSpc>
                <a:spcPct val="100000"/>
              </a:lnSpc>
              <a:spcBef>
                <a:spcPts val="3300"/>
              </a:spcBef>
              <a:buAutoNum type="arabicPeriod"/>
              <a:tabLst>
                <a:tab pos="411480" algn="l"/>
              </a:tabLst>
            </a:pPr>
            <a:r>
              <a:rPr sz="3200" spc="-35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3200" spc="-9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stimulate</a:t>
            </a:r>
            <a:r>
              <a:rPr sz="3200" spc="-1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circulation.</a:t>
            </a:r>
            <a:endParaRPr sz="3200">
              <a:latin typeface="Times New Roman"/>
              <a:cs typeface="Times New Roman"/>
            </a:endParaRPr>
          </a:p>
          <a:p>
            <a:pPr marL="411480" indent="-398780">
              <a:lnSpc>
                <a:spcPct val="100000"/>
              </a:lnSpc>
              <a:spcBef>
                <a:spcPts val="3304"/>
              </a:spcBef>
              <a:buAutoNum type="arabicPeriod"/>
              <a:tabLst>
                <a:tab pos="411480" algn="l"/>
              </a:tabLst>
            </a:pPr>
            <a:r>
              <a:rPr sz="3200" spc="-35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3200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perform</a:t>
            </a:r>
            <a:r>
              <a:rPr sz="3200" spc="-1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surgical</a:t>
            </a:r>
            <a:r>
              <a:rPr sz="3200" spc="-9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3200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medical</a:t>
            </a:r>
            <a:r>
              <a:rPr sz="3200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interventions.</a:t>
            </a:r>
            <a:endParaRPr sz="3200">
              <a:latin typeface="Times New Roman"/>
              <a:cs typeface="Times New Roman"/>
            </a:endParaRPr>
          </a:p>
          <a:p>
            <a:pPr marL="411480" indent="-398780">
              <a:lnSpc>
                <a:spcPct val="100000"/>
              </a:lnSpc>
              <a:spcBef>
                <a:spcPts val="3315"/>
              </a:spcBef>
              <a:buAutoNum type="arabicPeriod"/>
              <a:tabLst>
                <a:tab pos="411480" algn="l"/>
              </a:tabLst>
            </a:pPr>
            <a:r>
              <a:rPr sz="3200" spc="-35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32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prevent</a:t>
            </a:r>
            <a:r>
              <a:rPr sz="3200" spc="-1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complications</a:t>
            </a:r>
            <a:r>
              <a:rPr sz="3200" spc="-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caused</a:t>
            </a:r>
            <a:r>
              <a:rPr sz="3200" spc="-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by</a:t>
            </a:r>
            <a:r>
              <a:rPr sz="3200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immobility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solidFill>
                  <a:srgbClr val="1581AA"/>
                </a:solidFill>
                <a:latin typeface="Times New Roman"/>
                <a:cs typeface="Times New Roman"/>
              </a:rPr>
              <a:t>Supine </a:t>
            </a:r>
            <a:r>
              <a:rPr sz="3600" b="0" spc="-10" dirty="0">
                <a:solidFill>
                  <a:srgbClr val="1581AA"/>
                </a:solidFill>
                <a:latin typeface="Times New Roman"/>
                <a:cs typeface="Times New Roman"/>
              </a:rPr>
              <a:t>Position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8267" y="1488115"/>
            <a:ext cx="862647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100"/>
              </a:lnSpc>
              <a:spcBef>
                <a:spcPts val="100"/>
              </a:spcBef>
              <a:tabLst>
                <a:tab pos="878205" algn="l"/>
                <a:tab pos="2218055" algn="l"/>
                <a:tab pos="3013710" algn="l"/>
                <a:tab pos="3653790" algn="l"/>
                <a:tab pos="4360545" algn="l"/>
                <a:tab pos="5362575" algn="l"/>
                <a:tab pos="6318250" algn="l"/>
                <a:tab pos="7025640" algn="l"/>
                <a:tab pos="8028305" algn="l"/>
              </a:tabLst>
            </a:pPr>
            <a:r>
              <a:rPr sz="3200" spc="-25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patient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3200" spc="-20" dirty="0">
                <a:solidFill>
                  <a:srgbClr val="404040"/>
                </a:solidFill>
                <a:latin typeface="Times New Roman"/>
                <a:cs typeface="Times New Roman"/>
              </a:rPr>
              <a:t>lies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3200" spc="-25" dirty="0">
                <a:solidFill>
                  <a:srgbClr val="404040"/>
                </a:solidFill>
                <a:latin typeface="Times New Roman"/>
                <a:cs typeface="Times New Roman"/>
              </a:rPr>
              <a:t>on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3200" spc="-25" dirty="0">
                <a:solidFill>
                  <a:srgbClr val="404040"/>
                </a:solidFill>
                <a:latin typeface="Times New Roman"/>
                <a:cs typeface="Times New Roman"/>
              </a:rPr>
              <a:t>his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3200" spc="-20" dirty="0">
                <a:solidFill>
                  <a:srgbClr val="404040"/>
                </a:solidFill>
                <a:latin typeface="Times New Roman"/>
                <a:cs typeface="Times New Roman"/>
              </a:rPr>
              <a:t>back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3200" spc="-20" dirty="0">
                <a:solidFill>
                  <a:srgbClr val="404040"/>
                </a:solidFill>
                <a:latin typeface="Times New Roman"/>
                <a:cs typeface="Times New Roman"/>
              </a:rPr>
              <a:t>with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3200" spc="-25" dirty="0">
                <a:solidFill>
                  <a:srgbClr val="404040"/>
                </a:solidFill>
                <a:latin typeface="Times New Roman"/>
                <a:cs typeface="Times New Roman"/>
              </a:rPr>
              <a:t>his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3200" spc="-20" dirty="0">
                <a:solidFill>
                  <a:srgbClr val="404040"/>
                </a:solidFill>
                <a:latin typeface="Times New Roman"/>
                <a:cs typeface="Times New Roman"/>
              </a:rPr>
              <a:t>head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3200" spc="-25" dirty="0">
                <a:solidFill>
                  <a:srgbClr val="404040"/>
                </a:solidFill>
                <a:latin typeface="Times New Roman"/>
                <a:cs typeface="Times New Roman"/>
              </a:rPr>
              <a:t>and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shoulders</a:t>
            </a:r>
            <a:r>
              <a:rPr sz="32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are</a:t>
            </a:r>
            <a:r>
              <a:rPr sz="32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slightly</a:t>
            </a:r>
            <a:r>
              <a:rPr sz="32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elevated</a:t>
            </a:r>
            <a:endParaRPr sz="3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204" y="3429000"/>
            <a:ext cx="8855964" cy="266395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7823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solidFill>
                  <a:srgbClr val="404040"/>
                </a:solidFill>
                <a:latin typeface="Times New Roman"/>
                <a:cs typeface="Times New Roman"/>
              </a:rPr>
              <a:t>Prone </a:t>
            </a:r>
            <a:r>
              <a:rPr b="0" spc="-10" dirty="0">
                <a:solidFill>
                  <a:srgbClr val="404040"/>
                </a:solidFill>
                <a:latin typeface="Times New Roman"/>
                <a:cs typeface="Times New Roman"/>
              </a:rPr>
              <a:t>Position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161" y="989431"/>
            <a:ext cx="861885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patient</a:t>
            </a:r>
            <a:r>
              <a:rPr sz="3200" spc="19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lies</a:t>
            </a:r>
            <a:r>
              <a:rPr sz="3200" spc="19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on</a:t>
            </a:r>
            <a:r>
              <a:rPr sz="3200" spc="2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3200" spc="204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abdomen</a:t>
            </a:r>
            <a:r>
              <a:rPr sz="3200" spc="2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with</a:t>
            </a:r>
            <a:r>
              <a:rPr sz="3200" spc="2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3200" spc="204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head</a:t>
            </a:r>
            <a:r>
              <a:rPr sz="3200" spc="204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turned</a:t>
            </a:r>
            <a:r>
              <a:rPr sz="3200" spc="2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404040"/>
                </a:solidFill>
                <a:latin typeface="Times New Roman"/>
                <a:cs typeface="Times New Roman"/>
              </a:rPr>
              <a:t>to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one</a:t>
            </a:r>
            <a:r>
              <a:rPr sz="32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side with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one small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pillow</a:t>
            </a:r>
            <a:r>
              <a:rPr sz="32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under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 ankle.</a:t>
            </a:r>
            <a:endParaRPr sz="3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069335"/>
            <a:ext cx="9124187" cy="35890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b="0" dirty="0">
                <a:latin typeface="Times New Roman"/>
                <a:cs typeface="Times New Roman"/>
              </a:rPr>
              <a:t>Lateral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Position</a:t>
            </a:r>
          </a:p>
          <a:p>
            <a:pPr marL="12700" marR="5080">
              <a:lnSpc>
                <a:spcPts val="5760"/>
              </a:lnSpc>
              <a:spcBef>
                <a:spcPts val="310"/>
              </a:spcBef>
            </a:pPr>
            <a:r>
              <a:rPr b="0" dirty="0">
                <a:latin typeface="Times New Roman"/>
                <a:cs typeface="Times New Roman"/>
              </a:rPr>
              <a:t>The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client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lies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on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the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side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with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weight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on hip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25" dirty="0">
                <a:latin typeface="Times New Roman"/>
                <a:cs typeface="Times New Roman"/>
              </a:rPr>
              <a:t>and </a:t>
            </a:r>
            <a:r>
              <a:rPr b="0" spc="-10" dirty="0">
                <a:latin typeface="Times New Roman"/>
                <a:cs typeface="Times New Roman"/>
              </a:rPr>
              <a:t>shoulder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831" y="3429000"/>
            <a:ext cx="8964168" cy="316839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708"/>
            <a:ext cx="1365250" cy="508000"/>
          </a:xfrm>
          <a:custGeom>
            <a:avLst/>
            <a:gdLst/>
            <a:ahLst/>
            <a:cxnLst/>
            <a:rect l="l" t="t" r="r" b="b"/>
            <a:pathLst>
              <a:path w="1365250" h="508000">
                <a:moveTo>
                  <a:pt x="0" y="0"/>
                </a:moveTo>
                <a:lnTo>
                  <a:pt x="0" y="504316"/>
                </a:lnTo>
                <a:lnTo>
                  <a:pt x="1019098" y="507491"/>
                </a:lnTo>
                <a:lnTo>
                  <a:pt x="1119378" y="507491"/>
                </a:lnTo>
                <a:lnTo>
                  <a:pt x="1124013" y="502665"/>
                </a:lnTo>
                <a:lnTo>
                  <a:pt x="1125562" y="501141"/>
                </a:lnTo>
                <a:lnTo>
                  <a:pt x="1127455" y="499490"/>
                </a:lnTo>
                <a:lnTo>
                  <a:pt x="1357884" y="269239"/>
                </a:lnTo>
                <a:lnTo>
                  <a:pt x="1363170" y="262096"/>
                </a:lnTo>
                <a:lnTo>
                  <a:pt x="1364932" y="254952"/>
                </a:lnTo>
                <a:lnTo>
                  <a:pt x="1363170" y="247808"/>
                </a:lnTo>
                <a:lnTo>
                  <a:pt x="1357884" y="240664"/>
                </a:lnTo>
                <a:lnTo>
                  <a:pt x="1128991" y="11937"/>
                </a:lnTo>
                <a:lnTo>
                  <a:pt x="1124013" y="11937"/>
                </a:lnTo>
                <a:lnTo>
                  <a:pt x="1124013" y="7112"/>
                </a:lnTo>
                <a:lnTo>
                  <a:pt x="1119378" y="7112"/>
                </a:lnTo>
                <a:lnTo>
                  <a:pt x="1114564" y="2412"/>
                </a:lnTo>
                <a:lnTo>
                  <a:pt x="1019098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0179" y="1129237"/>
            <a:ext cx="8809355" cy="2951480"/>
          </a:xfrm>
          <a:prstGeom prst="rect">
            <a:avLst/>
          </a:prstGeom>
        </p:spPr>
        <p:txBody>
          <a:bodyPr vert="horz" wrap="square" lIns="0" tIns="2559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sz="3200" b="1" dirty="0">
                <a:latin typeface="Times New Roman"/>
                <a:cs typeface="Times New Roman"/>
              </a:rPr>
              <a:t>Sims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Position</a:t>
            </a:r>
            <a:endParaRPr sz="3200">
              <a:latin typeface="Times New Roman"/>
              <a:cs typeface="Times New Roman"/>
            </a:endParaRPr>
          </a:p>
          <a:p>
            <a:pPr marL="12700" marR="5080" indent="101600" algn="r">
              <a:lnSpc>
                <a:spcPts val="5760"/>
              </a:lnSpc>
              <a:spcBef>
                <a:spcPts val="509"/>
              </a:spcBef>
              <a:tabLst>
                <a:tab pos="1266825" algn="l"/>
                <a:tab pos="2877820" algn="l"/>
                <a:tab pos="5024120" algn="l"/>
                <a:tab pos="6747509" algn="l"/>
                <a:tab pos="7095490" algn="l"/>
                <a:tab pos="7848600" algn="l"/>
              </a:tabLst>
            </a:pPr>
            <a:r>
              <a:rPr sz="3200" b="1" spc="-10" dirty="0">
                <a:latin typeface="Times New Roman"/>
                <a:cs typeface="Times New Roman"/>
              </a:rPr>
              <a:t>Sims’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Position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(semiprone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position)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50" dirty="0">
                <a:latin typeface="Times New Roman"/>
                <a:cs typeface="Times New Roman"/>
              </a:rPr>
              <a:t>: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25" dirty="0">
                <a:latin typeface="Times New Roman"/>
                <a:cs typeface="Times New Roman"/>
              </a:rPr>
              <a:t>the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client </a:t>
            </a:r>
            <a:r>
              <a:rPr sz="3200" b="1" dirty="0">
                <a:latin typeface="Times New Roman"/>
                <a:cs typeface="Times New Roman"/>
              </a:rPr>
              <a:t>assumes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posture</a:t>
            </a:r>
            <a:r>
              <a:rPr sz="3200" b="1" spc="-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halfway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between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the</a:t>
            </a:r>
            <a:r>
              <a:rPr sz="3200" b="1" spc="-1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lateral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and</a:t>
            </a:r>
            <a:endParaRPr sz="32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410"/>
              </a:spcBef>
            </a:pPr>
            <a:r>
              <a:rPr sz="3200" b="1" dirty="0">
                <a:latin typeface="Times New Roman"/>
                <a:cs typeface="Times New Roman"/>
              </a:rPr>
              <a:t>the</a:t>
            </a:r>
            <a:r>
              <a:rPr sz="3200" b="1" spc="-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prone</a:t>
            </a:r>
            <a:r>
              <a:rPr sz="3200" b="1" spc="-5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positions</a:t>
            </a:r>
            <a:r>
              <a:rPr sz="1800" spc="-10" dirty="0">
                <a:latin typeface="Arial MT"/>
                <a:cs typeface="Arial MT"/>
              </a:rPr>
              <a:t>.</a:t>
            </a:r>
            <a:endParaRPr sz="18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15" y="3604259"/>
            <a:ext cx="8874252" cy="30647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333</Words>
  <Application>Microsoft Office PowerPoint</Application>
  <PresentationFormat>On-screen Show (4:3)</PresentationFormat>
  <Paragraphs>33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MT</vt:lpstr>
      <vt:lpstr>Calibri</vt:lpstr>
      <vt:lpstr>Times New Roman</vt:lpstr>
      <vt:lpstr>Trebuchet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Supine Position</vt:lpstr>
      <vt:lpstr>Prone Position</vt:lpstr>
      <vt:lpstr>Lateral Position The client lies on the side with weight on hip and shoulder</vt:lpstr>
      <vt:lpstr>PowerPoint Presentation</vt:lpstr>
      <vt:lpstr>Lithotomy Position</vt:lpstr>
      <vt:lpstr>PowerPoint Presentation</vt:lpstr>
      <vt:lpstr>Semi-Fowler’s position (low Fowler’s): is when the head and trunk are raised 15 to 45 degrees.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Cardiopulmonary resuscitation (CPR)</dc:title>
  <dc:creator>DR.Ahmed Saker 2O11</dc:creator>
  <cp:lastModifiedBy>fffadhilsssahib@gmail.com</cp:lastModifiedBy>
  <cp:revision>1</cp:revision>
  <dcterms:created xsi:type="dcterms:W3CDTF">2025-03-07T16:55:05Z</dcterms:created>
  <dcterms:modified xsi:type="dcterms:W3CDTF">2025-03-07T17:00:55Z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2024-05-31T00:00:00Z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2025-03-07T00:00:00Z</vt:filetime>
  </property>
  <property fmtid="{D5CDD505-2E9C-101B-9397-08002B2CF9AE}" pid="5" name="Producer">
    <vt:lpwstr>Microsoft® PowerPoint® 2016</vt:lpwstr>
  </property>
</Properties>
</file>