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264" y="201548"/>
            <a:ext cx="5960490" cy="10148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0033" y="1514093"/>
            <a:ext cx="4871720" cy="4719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6642" y="2992069"/>
            <a:ext cx="4459605" cy="1854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solidFill>
                  <a:srgbClr val="1581AA"/>
                </a:solidFill>
                <a:latin typeface="Times New Roman"/>
                <a:cs typeface="Times New Roman"/>
              </a:rPr>
              <a:t>Vital</a:t>
            </a:r>
            <a:r>
              <a:rPr sz="4000" b="1" spc="-204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4000" b="1" spc="-20" dirty="0">
                <a:solidFill>
                  <a:srgbClr val="1581AA"/>
                </a:solidFill>
                <a:latin typeface="Times New Roman"/>
                <a:cs typeface="Times New Roman"/>
              </a:rPr>
              <a:t>Signs </a:t>
            </a:r>
            <a:r>
              <a:rPr sz="4000" b="1" spc="-40" dirty="0">
                <a:solidFill>
                  <a:srgbClr val="1581AA"/>
                </a:solidFill>
                <a:latin typeface="Times New Roman"/>
                <a:cs typeface="Times New Roman"/>
              </a:rPr>
              <a:t>(Temperature</a:t>
            </a:r>
            <a:r>
              <a:rPr sz="4000" b="1" spc="-145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4000" b="1" spc="-25" dirty="0">
                <a:solidFill>
                  <a:srgbClr val="1581AA"/>
                </a:solidFill>
                <a:latin typeface="Times New Roman"/>
                <a:cs typeface="Times New Roman"/>
              </a:rPr>
              <a:t>and </a:t>
            </a:r>
            <a:r>
              <a:rPr sz="4000" b="1" dirty="0">
                <a:solidFill>
                  <a:srgbClr val="1581AA"/>
                </a:solidFill>
                <a:latin typeface="Times New Roman"/>
                <a:cs typeface="Times New Roman"/>
              </a:rPr>
              <a:t>Pulse</a:t>
            </a:r>
            <a:r>
              <a:rPr sz="4000" b="1" spc="-100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4000" b="1" spc="-10" dirty="0">
                <a:solidFill>
                  <a:srgbClr val="1581AA"/>
                </a:solidFill>
                <a:latin typeface="Times New Roman"/>
                <a:cs typeface="Times New Roman"/>
              </a:rPr>
              <a:t>Measurement)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02483" y="5170678"/>
            <a:ext cx="396621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65"/>
              </a:spcBef>
            </a:pPr>
            <a:r>
              <a:rPr lang="en-US" sz="1700" b="1" spc="-100" dirty="0">
                <a:latin typeface="Trebuchet MS"/>
                <a:cs typeface="Trebuchet MS"/>
              </a:rPr>
              <a:t>Presented by : prof. Dr. Fadhil Sahib .</a:t>
            </a:r>
          </a:p>
          <a:p>
            <a:pPr algn="ctr">
              <a:lnSpc>
                <a:spcPct val="100000"/>
              </a:lnSpc>
              <a:spcBef>
                <a:spcPts val="1165"/>
              </a:spcBef>
            </a:pPr>
            <a:r>
              <a:rPr sz="1700" b="1" spc="-100" dirty="0">
                <a:latin typeface="Trebuchet MS"/>
                <a:cs typeface="Trebuchet MS"/>
              </a:rPr>
              <a:t>Lecturer</a:t>
            </a:r>
            <a:r>
              <a:rPr sz="1700" b="1" spc="-30" dirty="0">
                <a:latin typeface="Trebuchet MS"/>
                <a:cs typeface="Trebuchet MS"/>
              </a:rPr>
              <a:t> </a:t>
            </a:r>
            <a:r>
              <a:rPr sz="1700" b="1" dirty="0">
                <a:latin typeface="Trebuchet MS"/>
                <a:cs typeface="Trebuchet MS"/>
              </a:rPr>
              <a:t>in</a:t>
            </a:r>
            <a:r>
              <a:rPr sz="1700" b="1" spc="-55" dirty="0">
                <a:latin typeface="Trebuchet MS"/>
                <a:cs typeface="Trebuchet MS"/>
              </a:rPr>
              <a:t> </a:t>
            </a:r>
            <a:r>
              <a:rPr sz="1700" b="1" spc="-50" dirty="0">
                <a:latin typeface="Trebuchet MS"/>
                <a:cs typeface="Trebuchet MS"/>
              </a:rPr>
              <a:t>Almustaqbal</a:t>
            </a:r>
            <a:r>
              <a:rPr sz="1700" b="1" spc="-60" dirty="0">
                <a:latin typeface="Trebuchet MS"/>
                <a:cs typeface="Trebuchet MS"/>
              </a:rPr>
              <a:t> </a:t>
            </a:r>
            <a:r>
              <a:rPr sz="1700" b="1" spc="-10" dirty="0">
                <a:latin typeface="Trebuchet MS"/>
                <a:cs typeface="Trebuchet MS"/>
              </a:rPr>
              <a:t>University</a:t>
            </a:r>
            <a:endParaRPr sz="17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700" b="1" spc="-75" dirty="0">
                <a:latin typeface="Trebuchet MS"/>
                <a:cs typeface="Trebuchet MS"/>
              </a:rPr>
              <a:t>Faculty</a:t>
            </a:r>
            <a:r>
              <a:rPr sz="1700" b="1" spc="-55" dirty="0">
                <a:latin typeface="Trebuchet MS"/>
                <a:cs typeface="Trebuchet MS"/>
              </a:rPr>
              <a:t> </a:t>
            </a:r>
            <a:r>
              <a:rPr sz="1700" b="1" dirty="0">
                <a:latin typeface="Trebuchet MS"/>
                <a:cs typeface="Trebuchet MS"/>
              </a:rPr>
              <a:t>of</a:t>
            </a:r>
            <a:r>
              <a:rPr sz="1700" b="1" spc="-80" dirty="0">
                <a:latin typeface="Trebuchet MS"/>
                <a:cs typeface="Trebuchet MS"/>
              </a:rPr>
              <a:t> </a:t>
            </a:r>
            <a:r>
              <a:rPr sz="1700" b="1" spc="-90" dirty="0">
                <a:latin typeface="Trebuchet MS"/>
                <a:cs typeface="Trebuchet MS"/>
              </a:rPr>
              <a:t>Health</a:t>
            </a:r>
            <a:r>
              <a:rPr sz="1700" b="1" spc="-40" dirty="0">
                <a:latin typeface="Trebuchet MS"/>
                <a:cs typeface="Trebuchet MS"/>
              </a:rPr>
              <a:t> </a:t>
            </a:r>
            <a:r>
              <a:rPr sz="1700" b="1" spc="-20" dirty="0">
                <a:latin typeface="Trebuchet MS"/>
                <a:cs typeface="Trebuchet MS"/>
              </a:rPr>
              <a:t>and</a:t>
            </a:r>
            <a:r>
              <a:rPr sz="1700" b="1" spc="-55" dirty="0">
                <a:latin typeface="Trebuchet MS"/>
                <a:cs typeface="Trebuchet MS"/>
              </a:rPr>
              <a:t> </a:t>
            </a:r>
            <a:r>
              <a:rPr sz="1700" b="1" spc="-50" dirty="0">
                <a:latin typeface="Trebuchet MS"/>
                <a:cs typeface="Trebuchet MS"/>
              </a:rPr>
              <a:t>Medical</a:t>
            </a:r>
            <a:r>
              <a:rPr sz="1700" b="1" spc="-60" dirty="0">
                <a:latin typeface="Trebuchet MS"/>
                <a:cs typeface="Trebuchet MS"/>
              </a:rPr>
              <a:t> </a:t>
            </a:r>
            <a:r>
              <a:rPr sz="1700" b="1" spc="-35" dirty="0">
                <a:latin typeface="Trebuchet MS"/>
                <a:cs typeface="Trebuchet MS"/>
              </a:rPr>
              <a:t>Techniques</a:t>
            </a:r>
            <a:endParaRPr sz="1700" dirty="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03091" y="836675"/>
            <a:ext cx="1918715" cy="183642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92695" y="768095"/>
            <a:ext cx="1905000" cy="19050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3840" y="419100"/>
            <a:ext cx="1877568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264" y="925220"/>
            <a:ext cx="9030335" cy="5010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2540">
              <a:lnSpc>
                <a:spcPct val="150000"/>
              </a:lnSpc>
              <a:spcBef>
                <a:spcPts val="100"/>
              </a:spcBef>
              <a:buSzPct val="96428"/>
              <a:buFont typeface="Segoe UI Symbol"/>
              <a:buChar char="❖"/>
              <a:tabLst>
                <a:tab pos="327660" algn="l"/>
              </a:tabLst>
            </a:pPr>
            <a:r>
              <a:rPr sz="2800" b="1" dirty="0">
                <a:latin typeface="Times New Roman"/>
                <a:cs typeface="Times New Roman"/>
              </a:rPr>
              <a:t>	The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most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common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sites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for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measuring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body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temperature</a:t>
            </a:r>
            <a:r>
              <a:rPr sz="2800" spc="-10" dirty="0">
                <a:latin typeface="Times New Roman"/>
                <a:cs typeface="Times New Roman"/>
              </a:rPr>
              <a:t>: </a:t>
            </a:r>
            <a:r>
              <a:rPr sz="2800" dirty="0">
                <a:latin typeface="Times New Roman"/>
                <a:cs typeface="Times New Roman"/>
              </a:rPr>
              <a:t>1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-Oral.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(2-</a:t>
            </a:r>
            <a:r>
              <a:rPr sz="2800" dirty="0">
                <a:latin typeface="Times New Roman"/>
                <a:cs typeface="Times New Roman"/>
              </a:rPr>
              <a:t>3)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minute.</a:t>
            </a:r>
            <a:endParaRPr sz="2800">
              <a:latin typeface="Times New Roman"/>
              <a:cs typeface="Times New Roman"/>
            </a:endParaRPr>
          </a:p>
          <a:p>
            <a:pPr marL="457200" lvl="1" indent="-356235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457200" algn="l"/>
              </a:tabLst>
            </a:pPr>
            <a:r>
              <a:rPr sz="2800" dirty="0">
                <a:latin typeface="Times New Roman"/>
                <a:cs typeface="Times New Roman"/>
              </a:rPr>
              <a:t>Rectal.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(2)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minute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(-</a:t>
            </a:r>
            <a:r>
              <a:rPr sz="2800" spc="-20" dirty="0">
                <a:latin typeface="Times New Roman"/>
                <a:cs typeface="Times New Roman"/>
              </a:rPr>
              <a:t>0.5)</a:t>
            </a:r>
            <a:endParaRPr sz="2800">
              <a:latin typeface="Times New Roman"/>
              <a:cs typeface="Times New Roman"/>
            </a:endParaRPr>
          </a:p>
          <a:p>
            <a:pPr marL="347345" lvl="1" indent="-334645">
              <a:lnSpc>
                <a:spcPct val="100000"/>
              </a:lnSpc>
              <a:buAutoNum type="arabicPeriod" startAt="2"/>
              <a:tabLst>
                <a:tab pos="347345" algn="l"/>
              </a:tabLst>
            </a:pPr>
            <a:r>
              <a:rPr sz="2800" spc="-20" dirty="0">
                <a:latin typeface="Times New Roman"/>
                <a:cs typeface="Times New Roman"/>
              </a:rPr>
              <a:t>Axillary.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(5-</a:t>
            </a:r>
            <a:r>
              <a:rPr sz="2800" dirty="0">
                <a:latin typeface="Times New Roman"/>
                <a:cs typeface="Times New Roman"/>
              </a:rPr>
              <a:t>6)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minute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(+0.5)</a:t>
            </a:r>
            <a:endParaRPr sz="2800">
              <a:latin typeface="Times New Roman"/>
              <a:cs typeface="Times New Roman"/>
            </a:endParaRPr>
          </a:p>
          <a:p>
            <a:pPr marL="368935" lvl="1" indent="-356235">
              <a:lnSpc>
                <a:spcPct val="100000"/>
              </a:lnSpc>
              <a:buAutoNum type="arabicPeriod" startAt="2"/>
              <a:tabLst>
                <a:tab pos="368935" algn="l"/>
              </a:tabLst>
            </a:pPr>
            <a:r>
              <a:rPr sz="2800" dirty="0">
                <a:latin typeface="Times New Roman"/>
                <a:cs typeface="Times New Roman"/>
              </a:rPr>
              <a:t>Skin/temporal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artery.</a:t>
            </a:r>
            <a:endParaRPr sz="2800">
              <a:latin typeface="Times New Roman"/>
              <a:cs typeface="Times New Roman"/>
            </a:endParaRPr>
          </a:p>
          <a:p>
            <a:pPr marL="449580" lvl="1" indent="-34861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449580" algn="l"/>
              </a:tabLst>
            </a:pPr>
            <a:r>
              <a:rPr sz="2800" spc="-10" dirty="0">
                <a:latin typeface="Times New Roman"/>
                <a:cs typeface="Times New Roman"/>
              </a:rPr>
              <a:t>Tympanic.</a:t>
            </a:r>
            <a:endParaRPr sz="2800">
              <a:latin typeface="Times New Roman"/>
              <a:cs typeface="Times New Roman"/>
            </a:endParaRPr>
          </a:p>
          <a:p>
            <a:pPr marL="328930" indent="-317500">
              <a:lnSpc>
                <a:spcPct val="100000"/>
              </a:lnSpc>
              <a:spcBef>
                <a:spcPts val="1080"/>
              </a:spcBef>
              <a:buSzPct val="96428"/>
              <a:buFont typeface="Segoe UI Symbol"/>
              <a:buChar char="❖"/>
              <a:tabLst>
                <a:tab pos="328930" algn="l"/>
              </a:tabLst>
            </a:pPr>
            <a:r>
              <a:rPr sz="2800" b="1" dirty="0">
                <a:latin typeface="Times New Roman"/>
                <a:cs typeface="Times New Roman"/>
              </a:rPr>
              <a:t>Normal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temperature</a:t>
            </a:r>
            <a:endParaRPr sz="2800">
              <a:latin typeface="Times New Roman"/>
              <a:cs typeface="Times New Roman"/>
            </a:endParaRPr>
          </a:p>
          <a:p>
            <a:pPr marL="455930" indent="-35496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55930" algn="l"/>
              </a:tabLst>
            </a:pPr>
            <a:r>
              <a:rPr sz="2800" dirty="0">
                <a:latin typeface="Times New Roman"/>
                <a:cs typeface="Times New Roman"/>
              </a:rPr>
              <a:t>Oral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;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37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c</a:t>
            </a:r>
            <a:endParaRPr sz="2800">
              <a:latin typeface="Times New Roman"/>
              <a:cs typeface="Times New Roman"/>
            </a:endParaRPr>
          </a:p>
          <a:p>
            <a:pPr marL="347345" indent="-334645">
              <a:lnSpc>
                <a:spcPct val="100000"/>
              </a:lnSpc>
              <a:buAutoNum type="arabicPeriod"/>
              <a:tabLst>
                <a:tab pos="347345" algn="l"/>
              </a:tabLst>
            </a:pPr>
            <a:r>
              <a:rPr sz="2800" dirty="0">
                <a:latin typeface="Times New Roman"/>
                <a:cs typeface="Times New Roman"/>
              </a:rPr>
              <a:t>Axillary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;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36.5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c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buAutoNum type="arabicPeriod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Rectal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;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37.6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c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264" y="1361948"/>
            <a:ext cx="486156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Times New Roman"/>
                <a:cs typeface="Times New Roman"/>
              </a:rPr>
              <a:t>Types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of</a:t>
            </a:r>
            <a:r>
              <a:rPr sz="2800" b="1" spc="-1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Thermometer</a:t>
            </a:r>
            <a:endParaRPr sz="2800">
              <a:latin typeface="Times New Roman"/>
              <a:cs typeface="Times New Roman"/>
            </a:endParaRPr>
          </a:p>
          <a:p>
            <a:pPr marL="12700" marR="5080" indent="17780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1-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Glass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mercury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thermometer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:- </a:t>
            </a:r>
            <a:r>
              <a:rPr sz="2800" spc="-10" dirty="0">
                <a:latin typeface="Times New Roman"/>
                <a:cs typeface="Times New Roman"/>
              </a:rPr>
              <a:t>(Orally)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4" y="4776597"/>
            <a:ext cx="398970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965" marR="5080" indent="-889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2-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Electronic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thermometer:- </a:t>
            </a:r>
            <a:r>
              <a:rPr sz="2800" dirty="0">
                <a:latin typeface="Times New Roman"/>
                <a:cs typeface="Times New Roman"/>
              </a:rPr>
              <a:t>(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Axillary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3647" y="4357115"/>
            <a:ext cx="4340352" cy="231952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64479" y="405384"/>
            <a:ext cx="3779520" cy="27904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95"/>
              </a:spcBef>
            </a:pPr>
            <a:r>
              <a:rPr dirty="0"/>
              <a:t>3</a:t>
            </a:r>
            <a:r>
              <a:rPr spc="-35" dirty="0"/>
              <a:t> </a:t>
            </a:r>
            <a:r>
              <a:rPr dirty="0"/>
              <a:t>-</a:t>
            </a:r>
            <a:r>
              <a:rPr spc="-80" dirty="0"/>
              <a:t> </a:t>
            </a:r>
            <a:r>
              <a:rPr spc="-25" dirty="0"/>
              <a:t>Tympanic</a:t>
            </a:r>
            <a:r>
              <a:rPr spc="-75" dirty="0"/>
              <a:t> </a:t>
            </a:r>
            <a:r>
              <a:rPr spc="-10" dirty="0"/>
              <a:t>Thermometer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5303" y="3234689"/>
            <a:ext cx="46704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4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-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Temporal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artery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thermometer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572" y="5179314"/>
            <a:ext cx="38735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1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5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-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A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temperature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sensitive </a:t>
            </a:r>
            <a:r>
              <a:rPr sz="2800" dirty="0">
                <a:latin typeface="Times New Roman"/>
                <a:cs typeface="Times New Roman"/>
              </a:rPr>
              <a:t>skin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tape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3935" y="161544"/>
            <a:ext cx="3419856" cy="196138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56603" y="2340864"/>
            <a:ext cx="2636520" cy="214274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67400" y="4735066"/>
            <a:ext cx="2852928" cy="212293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356" y="971047"/>
            <a:ext cx="5845810" cy="5787390"/>
          </a:xfrm>
          <a:prstGeom prst="rect">
            <a:avLst/>
          </a:prstGeom>
        </p:spPr>
        <p:txBody>
          <a:bodyPr vert="horz" wrap="square" lIns="0" tIns="225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75"/>
              </a:spcBef>
            </a:pPr>
            <a:r>
              <a:rPr sz="2800" b="1" spc="-10" dirty="0">
                <a:latin typeface="Times New Roman"/>
                <a:cs typeface="Times New Roman"/>
              </a:rPr>
              <a:t>Contraindication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for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oral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temperature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800" spc="-20" dirty="0">
                <a:latin typeface="Times New Roman"/>
                <a:cs typeface="Times New Roman"/>
              </a:rPr>
              <a:t>1-</a:t>
            </a:r>
            <a:r>
              <a:rPr sz="2800" dirty="0">
                <a:latin typeface="Times New Roman"/>
                <a:cs typeface="Times New Roman"/>
              </a:rPr>
              <a:t>Child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under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age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3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years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1685"/>
              </a:spcBef>
              <a:buAutoNum type="arabicPeriod" startAt="2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Old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age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people</a:t>
            </a:r>
            <a:endParaRPr sz="2800">
              <a:latin typeface="Times New Roman"/>
              <a:cs typeface="Times New Roman"/>
            </a:endParaRPr>
          </a:p>
          <a:p>
            <a:pPr marL="457200" indent="-356235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457200" algn="l"/>
              </a:tabLst>
            </a:pPr>
            <a:r>
              <a:rPr sz="2800" dirty="0">
                <a:latin typeface="Times New Roman"/>
                <a:cs typeface="Times New Roman"/>
              </a:rPr>
              <a:t>Unconscious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patient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Mental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ill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patient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Oral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surgery,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lesion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ulcer</a:t>
            </a:r>
            <a:endParaRPr sz="2800">
              <a:latin typeface="Times New Roman"/>
              <a:cs typeface="Times New Roman"/>
            </a:endParaRPr>
          </a:p>
          <a:p>
            <a:pPr marL="457200" indent="-356235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457200" algn="l"/>
              </a:tabLst>
            </a:pPr>
            <a:r>
              <a:rPr sz="2800" dirty="0">
                <a:latin typeface="Times New Roman"/>
                <a:cs typeface="Times New Roman"/>
              </a:rPr>
              <a:t>Nasal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obstruction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1685"/>
              </a:spcBef>
              <a:buAutoNum type="arabicPeriod" startAt="2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Patient has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cough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Patient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has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nasogastric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(NG)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Tub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9791" y="1749831"/>
            <a:ext cx="4977765" cy="2586990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sz="2800" b="1" spc="-10" dirty="0">
                <a:latin typeface="Times New Roman"/>
                <a:cs typeface="Times New Roman"/>
              </a:rPr>
              <a:t>Contraindication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for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rectal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temp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5"/>
              </a:spcBef>
              <a:buAutoNum type="arabicPlain"/>
              <a:tabLst>
                <a:tab pos="397510" algn="l"/>
              </a:tabLst>
            </a:pPr>
            <a:r>
              <a:rPr sz="2800" dirty="0">
                <a:latin typeface="Times New Roman"/>
                <a:cs typeface="Times New Roman"/>
              </a:rPr>
              <a:t>Rectal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surgery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0"/>
              </a:spcBef>
              <a:buAutoNum type="arabicPlain"/>
              <a:tabLst>
                <a:tab pos="397510" algn="l"/>
              </a:tabLst>
            </a:pPr>
            <a:r>
              <a:rPr sz="2800" spc="-10" dirty="0">
                <a:latin typeface="Times New Roman"/>
                <a:cs typeface="Times New Roman"/>
              </a:rPr>
              <a:t>Diarrhea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0"/>
              </a:spcBef>
              <a:buAutoNum type="arabicPlain"/>
              <a:tabLst>
                <a:tab pos="397510" algn="l"/>
              </a:tabLst>
            </a:pPr>
            <a:r>
              <a:rPr sz="2800" dirty="0">
                <a:latin typeface="Times New Roman"/>
                <a:cs typeface="Times New Roman"/>
              </a:rPr>
              <a:t>Rectal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disorder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bleeding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264" y="80614"/>
            <a:ext cx="8209915" cy="607822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800" dirty="0">
                <a:latin typeface="Times New Roman"/>
                <a:cs typeface="Times New Roman"/>
              </a:rPr>
              <a:t>Procedure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checking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temperature: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-30" dirty="0">
                <a:latin typeface="Times New Roman"/>
                <a:cs typeface="Times New Roman"/>
              </a:rPr>
              <a:t>Wash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your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hands.</a:t>
            </a:r>
            <a:endParaRPr sz="2800">
              <a:latin typeface="Times New Roman"/>
              <a:cs typeface="Times New Roman"/>
            </a:endParaRPr>
          </a:p>
          <a:p>
            <a:pPr marL="457200" indent="-356235">
              <a:lnSpc>
                <a:spcPct val="100000"/>
              </a:lnSpc>
              <a:spcBef>
                <a:spcPts val="1080"/>
              </a:spcBef>
              <a:buAutoNum type="arabicPeriod" startAt="2"/>
              <a:tabLst>
                <a:tab pos="457200" algn="l"/>
              </a:tabLst>
            </a:pPr>
            <a:r>
              <a:rPr sz="2800" dirty="0">
                <a:latin typeface="Times New Roman"/>
                <a:cs typeface="Times New Roman"/>
              </a:rPr>
              <a:t>Prepare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all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required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equipment’s.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1685"/>
              </a:spcBef>
              <a:buAutoNum type="arabicPeriod" startAt="2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Introduce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your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self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explain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procedure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client.</a:t>
            </a:r>
            <a:endParaRPr sz="2800">
              <a:latin typeface="Times New Roman"/>
              <a:cs typeface="Times New Roman"/>
            </a:endParaRPr>
          </a:p>
          <a:p>
            <a:pPr marL="457200" indent="-356235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457200" algn="l"/>
              </a:tabLst>
            </a:pPr>
            <a:r>
              <a:rPr sz="2800" dirty="0">
                <a:latin typeface="Times New Roman"/>
                <a:cs typeface="Times New Roman"/>
              </a:rPr>
              <a:t>Provide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client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privacy.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Place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client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appropriate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position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Place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thermometer.</a:t>
            </a:r>
            <a:endParaRPr sz="28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685"/>
              </a:spcBef>
              <a:buAutoNum type="arabicPeriod" startAt="2"/>
              <a:tabLst>
                <a:tab pos="361315" algn="l"/>
              </a:tabLst>
            </a:pPr>
            <a:r>
              <a:rPr sz="2800" spc="-25" dirty="0">
                <a:latin typeface="Times New Roman"/>
                <a:cs typeface="Times New Roman"/>
              </a:rPr>
              <a:t>Wait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appropriate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amount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time.</a:t>
            </a:r>
            <a:endParaRPr sz="2800">
              <a:latin typeface="Times New Roman"/>
              <a:cs typeface="Times New Roman"/>
            </a:endParaRPr>
          </a:p>
          <a:p>
            <a:pPr marL="457200" indent="-356235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457200" algn="l"/>
              </a:tabLst>
            </a:pPr>
            <a:r>
              <a:rPr sz="2800" dirty="0">
                <a:latin typeface="Times New Roman"/>
                <a:cs typeface="Times New Roman"/>
              </a:rPr>
              <a:t>Remove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thermometer</a:t>
            </a:r>
            <a:r>
              <a:rPr sz="2800" spc="-50" dirty="0">
                <a:latin typeface="Times New Roman"/>
                <a:cs typeface="Times New Roman"/>
              </a:rPr>
              <a:t> .</a:t>
            </a:r>
            <a:endParaRPr sz="2800">
              <a:latin typeface="Times New Roman"/>
              <a:cs typeface="Times New Roman"/>
            </a:endParaRPr>
          </a:p>
          <a:p>
            <a:pPr marL="457200" indent="-356235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457200" algn="l"/>
              </a:tabLst>
            </a:pPr>
            <a:r>
              <a:rPr sz="2800" dirty="0">
                <a:latin typeface="Times New Roman"/>
                <a:cs typeface="Times New Roman"/>
              </a:rPr>
              <a:t>Read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temperature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record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it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your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worksheet.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9791" y="1716938"/>
            <a:ext cx="8655685" cy="3867150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sz="2800" dirty="0">
                <a:latin typeface="Times New Roman"/>
                <a:cs typeface="Times New Roman"/>
              </a:rPr>
              <a:t>2</a:t>
            </a:r>
            <a:r>
              <a:rPr sz="2800" b="1" dirty="0">
                <a:latin typeface="Times New Roman"/>
                <a:cs typeface="Times New Roman"/>
              </a:rPr>
              <a:t>-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Pulse</a:t>
            </a:r>
            <a:endParaRPr sz="2800">
              <a:latin typeface="Times New Roman"/>
              <a:cs typeface="Times New Roman"/>
            </a:endParaRPr>
          </a:p>
          <a:p>
            <a:pPr marL="12700" marR="5080" indent="396875">
              <a:lnSpc>
                <a:spcPct val="150000"/>
              </a:lnSpc>
              <a:spcBef>
                <a:spcPts val="5"/>
              </a:spcBef>
              <a:buFont typeface="Segoe UI Symbol"/>
              <a:buChar char="❖"/>
              <a:tabLst>
                <a:tab pos="409575" algn="l"/>
              </a:tabLst>
            </a:pP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pulse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wave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blood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created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by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contraction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left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ventricle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heart.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number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times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heart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beats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1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minute.</a:t>
            </a:r>
            <a:endParaRPr sz="2800">
              <a:latin typeface="Times New Roman"/>
              <a:cs typeface="Times New Roman"/>
            </a:endParaRPr>
          </a:p>
          <a:p>
            <a:pPr marL="12700" marR="705485" indent="396875">
              <a:lnSpc>
                <a:spcPct val="150000"/>
              </a:lnSpc>
              <a:buFont typeface="Segoe UI Symbol"/>
              <a:buChar char="❖"/>
              <a:tabLst>
                <a:tab pos="409575" algn="l"/>
              </a:tabLst>
            </a:pP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rate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pulse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expressed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beats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per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minute (beats/min)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35863" y="132059"/>
            <a:ext cx="4233545" cy="6428740"/>
          </a:xfrm>
          <a:prstGeom prst="rect">
            <a:avLst/>
          </a:prstGeom>
        </p:spPr>
        <p:txBody>
          <a:bodyPr vert="horz" wrap="square" lIns="0" tIns="226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5"/>
              </a:spcBef>
            </a:pPr>
            <a:r>
              <a:rPr sz="2800" b="1" spc="-10" dirty="0">
                <a:latin typeface="Times New Roman"/>
                <a:cs typeface="Times New Roman"/>
              </a:rPr>
              <a:t>Factors</a:t>
            </a:r>
            <a:r>
              <a:rPr sz="2800" b="1" spc="-16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Affecting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Pulse</a:t>
            </a:r>
            <a:endParaRPr sz="2800">
              <a:latin typeface="Times New Roman"/>
              <a:cs typeface="Times New Roman"/>
            </a:endParaRPr>
          </a:p>
          <a:p>
            <a:pPr marL="377825" indent="-365125">
              <a:lnSpc>
                <a:spcPct val="100000"/>
              </a:lnSpc>
              <a:spcBef>
                <a:spcPts val="1680"/>
              </a:spcBef>
              <a:buAutoNum type="arabicPlain"/>
              <a:tabLst>
                <a:tab pos="377825" algn="l"/>
              </a:tabLst>
            </a:pPr>
            <a:r>
              <a:rPr sz="2800" spc="-25" dirty="0">
                <a:latin typeface="Times New Roman"/>
                <a:cs typeface="Times New Roman"/>
              </a:rPr>
              <a:t>Age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0"/>
              </a:spcBef>
              <a:buAutoNum type="arabicPlain"/>
              <a:tabLst>
                <a:tab pos="397510" algn="l"/>
              </a:tabLst>
            </a:pPr>
            <a:r>
              <a:rPr sz="2800" spc="-20" dirty="0">
                <a:latin typeface="Times New Roman"/>
                <a:cs typeface="Times New Roman"/>
              </a:rPr>
              <a:t>Sex.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5"/>
              </a:spcBef>
              <a:buAutoNum type="arabicPlain"/>
              <a:tabLst>
                <a:tab pos="397510" algn="l"/>
              </a:tabLst>
            </a:pPr>
            <a:r>
              <a:rPr sz="2800" spc="-10" dirty="0">
                <a:latin typeface="Times New Roman"/>
                <a:cs typeface="Times New Roman"/>
              </a:rPr>
              <a:t>Exercise</a:t>
            </a:r>
            <a:endParaRPr sz="2800">
              <a:latin typeface="Times New Roman"/>
              <a:cs typeface="Times New Roman"/>
            </a:endParaRPr>
          </a:p>
          <a:p>
            <a:pPr marL="486409" indent="-385445">
              <a:lnSpc>
                <a:spcPct val="100000"/>
              </a:lnSpc>
              <a:spcBef>
                <a:spcPts val="1680"/>
              </a:spcBef>
              <a:buAutoNum type="arabicPlain"/>
              <a:tabLst>
                <a:tab pos="486409" algn="l"/>
              </a:tabLst>
            </a:pPr>
            <a:r>
              <a:rPr sz="2800" spc="-10" dirty="0">
                <a:latin typeface="Times New Roman"/>
                <a:cs typeface="Times New Roman"/>
              </a:rPr>
              <a:t>Fever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0"/>
              </a:spcBef>
              <a:buAutoNum type="arabicPlain"/>
              <a:tabLst>
                <a:tab pos="397510" algn="l"/>
              </a:tabLst>
            </a:pPr>
            <a:r>
              <a:rPr sz="2800" spc="-10" dirty="0">
                <a:latin typeface="Times New Roman"/>
                <a:cs typeface="Times New Roman"/>
              </a:rPr>
              <a:t>Medications.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0"/>
              </a:spcBef>
              <a:buAutoNum type="arabicPlain"/>
              <a:tabLst>
                <a:tab pos="397510" algn="l"/>
              </a:tabLst>
            </a:pPr>
            <a:r>
              <a:rPr sz="2800" spc="-10" dirty="0">
                <a:latin typeface="Times New Roman"/>
                <a:cs typeface="Times New Roman"/>
              </a:rPr>
              <a:t>Hypovolemia/dehydration.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5"/>
              </a:spcBef>
              <a:buAutoNum type="arabicPlain"/>
              <a:tabLst>
                <a:tab pos="397510" algn="l"/>
              </a:tabLst>
            </a:pPr>
            <a:r>
              <a:rPr sz="2800" spc="-10" dirty="0">
                <a:latin typeface="Times New Roman"/>
                <a:cs typeface="Times New Roman"/>
              </a:rPr>
              <a:t>Stress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0"/>
              </a:spcBef>
              <a:buAutoNum type="arabicPlain"/>
              <a:tabLst>
                <a:tab pos="397510" algn="l"/>
              </a:tabLst>
            </a:pPr>
            <a:r>
              <a:rPr sz="2800" dirty="0">
                <a:latin typeface="Times New Roman"/>
                <a:cs typeface="Times New Roman"/>
              </a:rPr>
              <a:t>Position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sleep.</a:t>
            </a:r>
            <a:endParaRPr sz="2800">
              <a:latin typeface="Times New Roman"/>
              <a:cs typeface="Times New Roman"/>
            </a:endParaRPr>
          </a:p>
          <a:p>
            <a:pPr marL="397510" indent="-384810">
              <a:lnSpc>
                <a:spcPct val="100000"/>
              </a:lnSpc>
              <a:spcBef>
                <a:spcPts val="1680"/>
              </a:spcBef>
              <a:buAutoNum type="arabicPlain"/>
              <a:tabLst>
                <a:tab pos="397510" algn="l"/>
              </a:tabLst>
            </a:pPr>
            <a:r>
              <a:rPr sz="2800" spc="-10" dirty="0">
                <a:latin typeface="Times New Roman"/>
                <a:cs typeface="Times New Roman"/>
              </a:rPr>
              <a:t>Pathology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5894" y="-132485"/>
            <a:ext cx="3175000" cy="6943090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3200" b="1" dirty="0">
                <a:latin typeface="Times New Roman"/>
                <a:cs typeface="Times New Roman"/>
              </a:rPr>
              <a:t>Pulse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Sites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5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419100" indent="-40640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419100" algn="l"/>
              </a:tabLst>
            </a:pPr>
            <a:r>
              <a:rPr sz="3200" spc="-10" dirty="0">
                <a:latin typeface="Times New Roman"/>
                <a:cs typeface="Times New Roman"/>
              </a:rPr>
              <a:t>Radial</a:t>
            </a:r>
            <a:endParaRPr sz="3200">
              <a:latin typeface="Times New Roman"/>
              <a:cs typeface="Times New Roman"/>
            </a:endParaRPr>
          </a:p>
          <a:p>
            <a:pPr marL="411480" indent="-39878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411480" algn="l"/>
              </a:tabLst>
            </a:pPr>
            <a:r>
              <a:rPr sz="3200" spc="-10" dirty="0">
                <a:latin typeface="Times New Roman"/>
                <a:cs typeface="Times New Roman"/>
              </a:rPr>
              <a:t>Temporal</a:t>
            </a:r>
            <a:endParaRPr sz="3200">
              <a:latin typeface="Times New Roman"/>
              <a:cs typeface="Times New Roman"/>
            </a:endParaRPr>
          </a:p>
          <a:p>
            <a:pPr marL="417830" indent="-40513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417830" algn="l"/>
              </a:tabLst>
            </a:pPr>
            <a:r>
              <a:rPr sz="3200" spc="-10" dirty="0">
                <a:latin typeface="Times New Roman"/>
                <a:cs typeface="Times New Roman"/>
              </a:rPr>
              <a:t>Carotid</a:t>
            </a:r>
            <a:endParaRPr sz="3200">
              <a:latin typeface="Times New Roman"/>
              <a:cs typeface="Times New Roman"/>
            </a:endParaRPr>
          </a:p>
          <a:p>
            <a:pPr marL="396240" indent="-383540">
              <a:lnSpc>
                <a:spcPct val="100000"/>
              </a:lnSpc>
              <a:spcBef>
                <a:spcPts val="1925"/>
              </a:spcBef>
              <a:buAutoNum type="arabicPeriod"/>
              <a:tabLst>
                <a:tab pos="396240" algn="l"/>
              </a:tabLst>
            </a:pPr>
            <a:r>
              <a:rPr sz="3200" dirty="0">
                <a:latin typeface="Times New Roman"/>
                <a:cs typeface="Times New Roman"/>
              </a:rPr>
              <a:t>Apical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central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417830" indent="-40513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417830" algn="l"/>
              </a:tabLst>
            </a:pPr>
            <a:r>
              <a:rPr sz="3200" spc="-10" dirty="0">
                <a:latin typeface="Times New Roman"/>
                <a:cs typeface="Times New Roman"/>
              </a:rPr>
              <a:t>Brachial</a:t>
            </a:r>
            <a:endParaRPr sz="3200">
              <a:latin typeface="Times New Roman"/>
              <a:cs typeface="Times New Roman"/>
            </a:endParaRPr>
          </a:p>
          <a:p>
            <a:pPr marL="518795" indent="-404495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518795" algn="l"/>
              </a:tabLst>
            </a:pPr>
            <a:r>
              <a:rPr sz="3200" spc="-10" dirty="0">
                <a:latin typeface="Times New Roman"/>
                <a:cs typeface="Times New Roman"/>
              </a:rPr>
              <a:t>Femoral</a:t>
            </a:r>
            <a:endParaRPr sz="3200">
              <a:latin typeface="Times New Roman"/>
              <a:cs typeface="Times New Roman"/>
            </a:endParaRPr>
          </a:p>
          <a:p>
            <a:pPr marL="518159" indent="-40386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518159" algn="l"/>
              </a:tabLst>
            </a:pPr>
            <a:r>
              <a:rPr sz="3200" spc="-10" dirty="0">
                <a:latin typeface="Times New Roman"/>
                <a:cs typeface="Times New Roman"/>
              </a:rPr>
              <a:t>Popliteal</a:t>
            </a:r>
            <a:endParaRPr sz="3200">
              <a:latin typeface="Times New Roman"/>
              <a:cs typeface="Times New Roman"/>
            </a:endParaRPr>
          </a:p>
          <a:p>
            <a:pPr marL="518795" indent="-404495">
              <a:lnSpc>
                <a:spcPct val="100000"/>
              </a:lnSpc>
              <a:spcBef>
                <a:spcPts val="700"/>
              </a:spcBef>
              <a:buAutoNum type="arabicPeriod"/>
              <a:tabLst>
                <a:tab pos="518795" algn="l"/>
              </a:tabLst>
            </a:pPr>
            <a:r>
              <a:rPr sz="3200" dirty="0">
                <a:latin typeface="Times New Roman"/>
                <a:cs typeface="Times New Roman"/>
              </a:rPr>
              <a:t>Dorsalis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Pedi’s</a:t>
            </a:r>
            <a:endParaRPr sz="3200">
              <a:latin typeface="Times New Roman"/>
              <a:cs typeface="Times New Roman"/>
            </a:endParaRPr>
          </a:p>
          <a:p>
            <a:pPr marL="419100" indent="-406400">
              <a:lnSpc>
                <a:spcPct val="100000"/>
              </a:lnSpc>
              <a:buAutoNum type="arabicPeriod"/>
              <a:tabLst>
                <a:tab pos="419100" algn="l"/>
              </a:tabLst>
            </a:pPr>
            <a:r>
              <a:rPr sz="3200" dirty="0">
                <a:latin typeface="Times New Roman"/>
                <a:cs typeface="Times New Roman"/>
              </a:rPr>
              <a:t>Posterior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tibial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5255" y="-1"/>
            <a:ext cx="4428744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80033" y="274700"/>
            <a:ext cx="26416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Pulse</a:t>
            </a:r>
            <a:r>
              <a:rPr sz="2800" b="1" spc="-16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Assessment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80033" y="931926"/>
            <a:ext cx="14249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5" dirty="0">
                <a:latin typeface="Tahoma"/>
                <a:cs typeface="Tahoma"/>
              </a:rPr>
              <a:t>1-</a:t>
            </a:r>
            <a:r>
              <a:rPr sz="3200" spc="-130" dirty="0">
                <a:latin typeface="Tahoma"/>
                <a:cs typeface="Tahoma"/>
              </a:rPr>
              <a:t> </a:t>
            </a:r>
            <a:r>
              <a:rPr sz="3200" spc="-110" dirty="0">
                <a:latin typeface="Tahoma"/>
                <a:cs typeface="Tahoma"/>
              </a:rPr>
              <a:t>Rate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1125" marR="1706245" indent="-99060">
              <a:lnSpc>
                <a:spcPct val="100000"/>
              </a:lnSpc>
              <a:spcBef>
                <a:spcPts val="95"/>
              </a:spcBef>
            </a:pPr>
            <a:r>
              <a:rPr spc="-75" dirty="0"/>
              <a:t>Normal</a:t>
            </a:r>
            <a:r>
              <a:rPr spc="-195" dirty="0"/>
              <a:t> </a:t>
            </a:r>
            <a:r>
              <a:rPr spc="-254" dirty="0"/>
              <a:t>(</a:t>
            </a:r>
            <a:r>
              <a:rPr spc="-180" dirty="0"/>
              <a:t> </a:t>
            </a:r>
            <a:r>
              <a:rPr spc="-240" dirty="0"/>
              <a:t>60</a:t>
            </a:r>
            <a:r>
              <a:rPr spc="-195" dirty="0"/>
              <a:t> </a:t>
            </a:r>
            <a:r>
              <a:rPr spc="-365" dirty="0"/>
              <a:t>---</a:t>
            </a:r>
            <a:r>
              <a:rPr spc="-210" dirty="0"/>
              <a:t>100) </a:t>
            </a:r>
            <a:r>
              <a:rPr spc="50" dirty="0"/>
              <a:t>beat/</a:t>
            </a:r>
            <a:r>
              <a:rPr spc="-170" dirty="0"/>
              <a:t> </a:t>
            </a:r>
            <a:r>
              <a:rPr spc="-10" dirty="0"/>
              <a:t>Minute</a:t>
            </a: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b="1" spc="-114" dirty="0">
                <a:latin typeface="Tahoma"/>
                <a:cs typeface="Tahoma"/>
              </a:rPr>
              <a:t>2-</a:t>
            </a:r>
            <a:r>
              <a:rPr b="1" spc="-95" dirty="0">
                <a:latin typeface="Tahoma"/>
                <a:cs typeface="Tahoma"/>
              </a:rPr>
              <a:t> </a:t>
            </a:r>
            <a:r>
              <a:rPr b="1" spc="-10" dirty="0">
                <a:latin typeface="Tahoma"/>
                <a:cs typeface="Tahoma"/>
              </a:rPr>
              <a:t>rhythm</a:t>
            </a:r>
          </a:p>
          <a:p>
            <a:pPr marL="12700" marR="3279775">
              <a:lnSpc>
                <a:spcPct val="100000"/>
              </a:lnSpc>
              <a:spcBef>
                <a:spcPts val="635"/>
              </a:spcBef>
            </a:pPr>
            <a:r>
              <a:rPr spc="-605" dirty="0"/>
              <a:t>*</a:t>
            </a:r>
            <a:r>
              <a:rPr spc="-204" dirty="0"/>
              <a:t> </a:t>
            </a:r>
            <a:r>
              <a:rPr spc="-65" dirty="0"/>
              <a:t>Regular </a:t>
            </a:r>
            <a:r>
              <a:rPr spc="-55" dirty="0"/>
              <a:t>Irregular</a:t>
            </a:r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b="1" spc="-114" dirty="0">
                <a:latin typeface="Tahoma"/>
                <a:cs typeface="Tahoma"/>
              </a:rPr>
              <a:t>3-</a:t>
            </a:r>
            <a:r>
              <a:rPr b="1" spc="-95" dirty="0">
                <a:latin typeface="Tahoma"/>
                <a:cs typeface="Tahoma"/>
              </a:rPr>
              <a:t> </a:t>
            </a:r>
            <a:r>
              <a:rPr b="1" dirty="0">
                <a:latin typeface="Tahoma"/>
                <a:cs typeface="Tahoma"/>
              </a:rPr>
              <a:t>Volume</a:t>
            </a:r>
            <a:r>
              <a:rPr b="1" spc="-155" dirty="0">
                <a:latin typeface="Tahoma"/>
                <a:cs typeface="Tahoma"/>
              </a:rPr>
              <a:t> </a:t>
            </a:r>
            <a:r>
              <a:rPr b="1" spc="-55" dirty="0">
                <a:latin typeface="Tahoma"/>
                <a:cs typeface="Tahoma"/>
              </a:rPr>
              <a:t>-</a:t>
            </a:r>
            <a:r>
              <a:rPr b="1" spc="-40" dirty="0">
                <a:latin typeface="Tahoma"/>
                <a:cs typeface="Tahoma"/>
              </a:rPr>
              <a:t>Strength</a:t>
            </a:r>
          </a:p>
          <a:p>
            <a:pPr marL="262255" indent="-249554">
              <a:lnSpc>
                <a:spcPct val="100000"/>
              </a:lnSpc>
              <a:spcBef>
                <a:spcPts val="635"/>
              </a:spcBef>
              <a:buChar char="*"/>
              <a:tabLst>
                <a:tab pos="262255" algn="l"/>
              </a:tabLst>
            </a:pPr>
            <a:r>
              <a:rPr spc="-50" dirty="0"/>
              <a:t>Bounding</a:t>
            </a:r>
            <a:r>
              <a:rPr spc="-204" dirty="0"/>
              <a:t> </a:t>
            </a:r>
            <a:r>
              <a:rPr spc="-125" dirty="0"/>
              <a:t>or</a:t>
            </a:r>
            <a:r>
              <a:rPr spc="-190" dirty="0"/>
              <a:t> </a:t>
            </a:r>
            <a:r>
              <a:rPr spc="-120" dirty="0"/>
              <a:t>strong</a:t>
            </a:r>
            <a:r>
              <a:rPr spc="-180" dirty="0"/>
              <a:t> </a:t>
            </a:r>
            <a:r>
              <a:rPr spc="-10" dirty="0"/>
              <a:t>pulse</a:t>
            </a:r>
          </a:p>
          <a:p>
            <a:pPr marL="262890" indent="-250190">
              <a:lnSpc>
                <a:spcPct val="100000"/>
              </a:lnSpc>
              <a:buChar char="*"/>
              <a:tabLst>
                <a:tab pos="262890" algn="l"/>
              </a:tabLst>
            </a:pPr>
            <a:r>
              <a:rPr spc="-75" dirty="0"/>
              <a:t>Normal</a:t>
            </a:r>
            <a:r>
              <a:rPr spc="-190" dirty="0"/>
              <a:t> </a:t>
            </a:r>
            <a:r>
              <a:rPr spc="-10" dirty="0"/>
              <a:t>pulse</a:t>
            </a:r>
          </a:p>
          <a:p>
            <a:pPr marL="111125">
              <a:lnSpc>
                <a:spcPct val="100000"/>
              </a:lnSpc>
            </a:pPr>
            <a:r>
              <a:rPr spc="-605" dirty="0"/>
              <a:t>*</a:t>
            </a:r>
            <a:r>
              <a:rPr spc="-190" dirty="0"/>
              <a:t> </a:t>
            </a:r>
            <a:r>
              <a:rPr dirty="0"/>
              <a:t>weak</a:t>
            </a:r>
            <a:r>
              <a:rPr spc="-165" dirty="0"/>
              <a:t> </a:t>
            </a:r>
            <a:r>
              <a:rPr spc="-125" dirty="0"/>
              <a:t>or</a:t>
            </a:r>
            <a:r>
              <a:rPr spc="-175" dirty="0"/>
              <a:t> </a:t>
            </a:r>
            <a:r>
              <a:rPr spc="-45" dirty="0"/>
              <a:t>threatening</a:t>
            </a:r>
            <a:r>
              <a:rPr spc="-120" dirty="0"/>
              <a:t> </a:t>
            </a:r>
            <a:r>
              <a:rPr spc="-40" dirty="0"/>
              <a:t>pulse</a:t>
            </a:r>
          </a:p>
          <a:p>
            <a:pPr marL="262255" indent="-249554">
              <a:lnSpc>
                <a:spcPct val="100000"/>
              </a:lnSpc>
              <a:buChar char="*"/>
              <a:tabLst>
                <a:tab pos="262255" algn="l"/>
              </a:tabLst>
            </a:pPr>
            <a:r>
              <a:rPr spc="-35" dirty="0"/>
              <a:t>Absent</a:t>
            </a:r>
            <a:r>
              <a:rPr spc="-185" dirty="0"/>
              <a:t> </a:t>
            </a:r>
            <a:r>
              <a:rPr dirty="0"/>
              <a:t>of</a:t>
            </a:r>
            <a:r>
              <a:rPr spc="-220" dirty="0"/>
              <a:t> </a:t>
            </a:r>
            <a:r>
              <a:rPr spc="-10" dirty="0"/>
              <a:t>pulse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64" y="-153543"/>
            <a:ext cx="22085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90" dirty="0">
                <a:solidFill>
                  <a:srgbClr val="1581AA"/>
                </a:solidFill>
                <a:latin typeface="Verdana"/>
                <a:cs typeface="Verdana"/>
              </a:rPr>
              <a:t>Vital</a:t>
            </a:r>
            <a:r>
              <a:rPr sz="3600" b="0" spc="-229" dirty="0">
                <a:solidFill>
                  <a:srgbClr val="1581AA"/>
                </a:solidFill>
                <a:latin typeface="Verdana"/>
                <a:cs typeface="Verdana"/>
              </a:rPr>
              <a:t> </a:t>
            </a:r>
            <a:r>
              <a:rPr sz="3600" b="0" spc="-295" dirty="0">
                <a:solidFill>
                  <a:srgbClr val="1581AA"/>
                </a:solidFill>
                <a:latin typeface="Verdana"/>
                <a:cs typeface="Verdana"/>
              </a:rPr>
              <a:t>Signs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507116"/>
            <a:ext cx="8799830" cy="6294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95"/>
              </a:spcBef>
              <a:buClr>
                <a:srgbClr val="353535"/>
              </a:buClr>
              <a:buFont typeface="Wingdings"/>
              <a:buChar char=""/>
              <a:tabLst>
                <a:tab pos="355600" algn="l"/>
              </a:tabLst>
            </a:pPr>
            <a:r>
              <a:rPr sz="2800" b="1" dirty="0">
                <a:solidFill>
                  <a:srgbClr val="404040"/>
                </a:solidFill>
                <a:latin typeface="Times New Roman"/>
                <a:cs typeface="Times New Roman"/>
              </a:rPr>
              <a:t>Definition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r>
              <a:rPr sz="2800" spc="434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Procedure</a:t>
            </a:r>
            <a:r>
              <a:rPr sz="2800" spc="434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that</a:t>
            </a:r>
            <a:r>
              <a:rPr sz="2800" spc="434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takes</a:t>
            </a:r>
            <a:r>
              <a:rPr sz="2800" spc="44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434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sign</a:t>
            </a:r>
            <a:r>
              <a:rPr sz="2800" spc="44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800" spc="44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basic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physiology</a:t>
            </a:r>
            <a:r>
              <a:rPr sz="2800" spc="5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that</a:t>
            </a:r>
            <a:r>
              <a:rPr sz="2800" spc="5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includes</a:t>
            </a:r>
            <a:r>
              <a:rPr sz="2800" spc="5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temperature</a:t>
            </a:r>
            <a:r>
              <a:rPr sz="2800" spc="5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sz="2800" spc="5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pulse,</a:t>
            </a:r>
            <a:r>
              <a:rPr sz="2800" spc="5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respiration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spc="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blood</a:t>
            </a:r>
            <a:r>
              <a:rPr sz="2800" spc="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pressure.</a:t>
            </a:r>
            <a:r>
              <a:rPr sz="2800" spc="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If</a:t>
            </a:r>
            <a:r>
              <a:rPr sz="2800" spc="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any</a:t>
            </a:r>
            <a:r>
              <a:rPr sz="2800" spc="1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abnormality</a:t>
            </a:r>
            <a:r>
              <a:rPr sz="2800" spc="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occurs</a:t>
            </a:r>
            <a:r>
              <a:rPr sz="2800" spc="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2800" spc="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body,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vital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signs change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immediately</a:t>
            </a:r>
            <a:endParaRPr sz="2800">
              <a:latin typeface="Times New Roman"/>
              <a:cs typeface="Times New Roman"/>
            </a:endParaRPr>
          </a:p>
          <a:p>
            <a:pPr marL="443230" indent="-430530">
              <a:lnSpc>
                <a:spcPct val="100000"/>
              </a:lnSpc>
              <a:spcBef>
                <a:spcPts val="2680"/>
              </a:spcBef>
              <a:buClr>
                <a:srgbClr val="353535"/>
              </a:buClr>
              <a:buFont typeface="Wingdings"/>
              <a:buChar char=""/>
              <a:tabLst>
                <a:tab pos="443230" algn="l"/>
              </a:tabLst>
            </a:pPr>
            <a:r>
              <a:rPr sz="28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Purpose:</a:t>
            </a:r>
            <a:endParaRPr sz="2800">
              <a:latin typeface="Times New Roman"/>
              <a:cs typeface="Times New Roman"/>
            </a:endParaRPr>
          </a:p>
          <a:p>
            <a:pPr marL="360045" indent="-347345">
              <a:lnSpc>
                <a:spcPct val="100000"/>
              </a:lnSpc>
              <a:spcBef>
                <a:spcPts val="2685"/>
              </a:spcBef>
              <a:buAutoNum type="arabicPeriod"/>
              <a:tabLst>
                <a:tab pos="360045" algn="l"/>
              </a:tabLst>
            </a:pPr>
            <a:r>
              <a:rPr sz="2800" spc="-5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assess</a:t>
            </a:r>
            <a:r>
              <a:rPr sz="2800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client’s</a:t>
            </a:r>
            <a:r>
              <a:rPr sz="28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condition</a:t>
            </a:r>
            <a:endParaRPr sz="28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2680"/>
              </a:spcBef>
              <a:buAutoNum type="arabicPeriod"/>
              <a:tabLst>
                <a:tab pos="361315" algn="l"/>
                <a:tab pos="5691505" algn="l"/>
              </a:tabLst>
            </a:pPr>
            <a:r>
              <a:rPr sz="2800" spc="-5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determine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baseline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values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for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comparisons</a:t>
            </a:r>
            <a:endParaRPr sz="2800">
              <a:latin typeface="Times New Roman"/>
              <a:cs typeface="Times New Roman"/>
            </a:endParaRPr>
          </a:p>
          <a:p>
            <a:pPr marL="12700" marR="6985" indent="-12700">
              <a:lnSpc>
                <a:spcPct val="150000"/>
              </a:lnSpc>
              <a:spcBef>
                <a:spcPts val="1000"/>
              </a:spcBef>
              <a:buAutoNum type="arabicPeriod"/>
              <a:tabLst>
                <a:tab pos="279400" algn="l"/>
                <a:tab pos="816610" algn="l"/>
                <a:tab pos="1832610" algn="l"/>
                <a:tab pos="3143885" algn="l"/>
                <a:tab pos="3826510" algn="l"/>
                <a:tab pos="5928360" algn="l"/>
                <a:tab pos="6372225" algn="l"/>
                <a:tab pos="6974840" algn="l"/>
                <a:tab pos="8488680" algn="l"/>
              </a:tabLst>
            </a:pP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	To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detect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changes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abnormalities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condition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of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client</a:t>
            </a:r>
            <a:r>
              <a:rPr sz="2800" spc="-1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711708"/>
              <a:ext cx="1365250" cy="508000"/>
            </a:xfrm>
            <a:custGeom>
              <a:avLst/>
              <a:gdLst/>
              <a:ahLst/>
              <a:cxnLst/>
              <a:rect l="l" t="t" r="r" b="b"/>
              <a:pathLst>
                <a:path w="1365250" h="508000">
                  <a:moveTo>
                    <a:pt x="0" y="0"/>
                  </a:moveTo>
                  <a:lnTo>
                    <a:pt x="0" y="504316"/>
                  </a:lnTo>
                  <a:lnTo>
                    <a:pt x="1019098" y="507491"/>
                  </a:lnTo>
                  <a:lnTo>
                    <a:pt x="1119378" y="507491"/>
                  </a:lnTo>
                  <a:lnTo>
                    <a:pt x="1124013" y="502665"/>
                  </a:lnTo>
                  <a:lnTo>
                    <a:pt x="1125562" y="501141"/>
                  </a:lnTo>
                  <a:lnTo>
                    <a:pt x="1127455" y="499490"/>
                  </a:lnTo>
                  <a:lnTo>
                    <a:pt x="1357884" y="269239"/>
                  </a:lnTo>
                  <a:lnTo>
                    <a:pt x="1363170" y="262096"/>
                  </a:lnTo>
                  <a:lnTo>
                    <a:pt x="1364932" y="254952"/>
                  </a:lnTo>
                  <a:lnTo>
                    <a:pt x="1363170" y="247808"/>
                  </a:lnTo>
                  <a:lnTo>
                    <a:pt x="1357884" y="240664"/>
                  </a:lnTo>
                  <a:lnTo>
                    <a:pt x="1128991" y="11937"/>
                  </a:lnTo>
                  <a:lnTo>
                    <a:pt x="1124013" y="11937"/>
                  </a:lnTo>
                  <a:lnTo>
                    <a:pt x="1124013" y="7112"/>
                  </a:lnTo>
                  <a:lnTo>
                    <a:pt x="1119378" y="7112"/>
                  </a:lnTo>
                  <a:lnTo>
                    <a:pt x="1114564" y="2412"/>
                  </a:lnTo>
                  <a:lnTo>
                    <a:pt x="1019098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558" y="2304542"/>
            <a:ext cx="633984" cy="45110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558" y="3767963"/>
            <a:ext cx="633984" cy="4511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558" y="4499178"/>
            <a:ext cx="633984" cy="45140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87858" y="1271961"/>
            <a:ext cx="8491855" cy="3684904"/>
          </a:xfrm>
          <a:prstGeom prst="rect">
            <a:avLst/>
          </a:prstGeom>
        </p:spPr>
        <p:txBody>
          <a:bodyPr vert="horz" wrap="square" lIns="0" tIns="257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5"/>
              </a:spcBef>
            </a:pPr>
            <a:r>
              <a:rPr sz="3200" b="1" spc="-20" dirty="0">
                <a:latin typeface="Times New Roman"/>
                <a:cs typeface="Times New Roman"/>
              </a:rPr>
              <a:t>Variances</a:t>
            </a:r>
            <a:r>
              <a:rPr sz="3200" b="1" spc="-9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in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Pulse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Rate</a:t>
            </a:r>
            <a:endParaRPr sz="3200">
              <a:latin typeface="Times New Roman"/>
              <a:cs typeface="Times New Roman"/>
            </a:endParaRPr>
          </a:p>
          <a:p>
            <a:pPr marL="12700" marR="5080" indent="316865">
              <a:lnSpc>
                <a:spcPct val="150000"/>
              </a:lnSpc>
            </a:pPr>
            <a:r>
              <a:rPr sz="3200" b="1" spc="-20" dirty="0">
                <a:latin typeface="Times New Roman"/>
                <a:cs typeface="Times New Roman"/>
              </a:rPr>
              <a:t>Tachycardia: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pulse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rate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more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than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100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bpm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(beat </a:t>
            </a:r>
            <a:r>
              <a:rPr sz="3200" dirty="0">
                <a:latin typeface="Times New Roman"/>
                <a:cs typeface="Times New Roman"/>
              </a:rPr>
              <a:t>per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minuet)</a:t>
            </a:r>
            <a:endParaRPr sz="3200">
              <a:latin typeface="Times New Roman"/>
              <a:cs typeface="Times New Roman"/>
            </a:endParaRPr>
          </a:p>
          <a:p>
            <a:pPr marL="329565">
              <a:lnSpc>
                <a:spcPct val="100000"/>
              </a:lnSpc>
              <a:spcBef>
                <a:spcPts val="1925"/>
              </a:spcBef>
            </a:pPr>
            <a:r>
              <a:rPr sz="3200" b="1" dirty="0">
                <a:latin typeface="Times New Roman"/>
                <a:cs typeface="Times New Roman"/>
              </a:rPr>
              <a:t>Bradycardia</a:t>
            </a:r>
            <a:r>
              <a:rPr sz="3200" dirty="0">
                <a:latin typeface="Times New Roman"/>
                <a:cs typeface="Times New Roman"/>
              </a:rPr>
              <a:t>: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pulse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rate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less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60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bpm</a:t>
            </a:r>
            <a:endParaRPr sz="3200">
              <a:latin typeface="Times New Roman"/>
              <a:cs typeface="Times New Roman"/>
            </a:endParaRPr>
          </a:p>
          <a:p>
            <a:pPr marL="329565">
              <a:lnSpc>
                <a:spcPct val="100000"/>
              </a:lnSpc>
              <a:spcBef>
                <a:spcPts val="1920"/>
              </a:spcBef>
            </a:pPr>
            <a:r>
              <a:rPr sz="3200" b="1" dirty="0">
                <a:latin typeface="Times New Roman"/>
                <a:cs typeface="Times New Roman"/>
              </a:rPr>
              <a:t>Dysrhythmia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(arrhythmia):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irregular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rhythm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Procedure</a:t>
            </a:r>
            <a:r>
              <a:rPr spc="-85" dirty="0"/>
              <a:t> </a:t>
            </a:r>
            <a:r>
              <a:rPr dirty="0"/>
              <a:t>to</a:t>
            </a:r>
            <a:r>
              <a:rPr spc="-80" dirty="0"/>
              <a:t> </a:t>
            </a:r>
            <a:r>
              <a:rPr dirty="0"/>
              <a:t>checking</a:t>
            </a:r>
            <a:r>
              <a:rPr spc="-45" dirty="0"/>
              <a:t> </a:t>
            </a:r>
            <a:r>
              <a:rPr dirty="0"/>
              <a:t>pulse</a:t>
            </a:r>
            <a:r>
              <a:rPr spc="-80" dirty="0"/>
              <a:t> </a:t>
            </a:r>
            <a:r>
              <a:rPr spc="-10" dirty="0"/>
              <a:t>rate: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264" y="1268608"/>
            <a:ext cx="8649970" cy="5436870"/>
          </a:xfrm>
          <a:prstGeom prst="rect">
            <a:avLst/>
          </a:prstGeom>
        </p:spPr>
        <p:txBody>
          <a:bodyPr vert="horz" wrap="square" lIns="0" tIns="225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75"/>
              </a:spcBef>
            </a:pPr>
            <a:r>
              <a:rPr sz="2800" spc="-10" dirty="0">
                <a:latin typeface="Times New Roman"/>
                <a:cs typeface="Times New Roman"/>
              </a:rPr>
              <a:t>1-</a:t>
            </a:r>
            <a:r>
              <a:rPr sz="2800" spc="-30" dirty="0">
                <a:latin typeface="Times New Roman"/>
                <a:cs typeface="Times New Roman"/>
              </a:rPr>
              <a:t>Wash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your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hands.</a:t>
            </a:r>
            <a:endParaRPr sz="2800">
              <a:latin typeface="Times New Roman"/>
              <a:cs typeface="Times New Roman"/>
            </a:endParaRPr>
          </a:p>
          <a:p>
            <a:pPr marL="366395" indent="-353695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366395" algn="l"/>
              </a:tabLst>
            </a:pPr>
            <a:r>
              <a:rPr sz="2800" dirty="0">
                <a:latin typeface="Times New Roman"/>
                <a:cs typeface="Times New Roman"/>
              </a:rPr>
              <a:t>Prepare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all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required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equipment’s.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367030" algn="l"/>
              </a:tabLst>
            </a:pPr>
            <a:r>
              <a:rPr sz="2800" dirty="0">
                <a:latin typeface="Times New Roman"/>
                <a:cs typeface="Times New Roman"/>
              </a:rPr>
              <a:t>Introduce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your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self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explain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procedure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client.</a:t>
            </a:r>
            <a:endParaRPr sz="2800">
              <a:latin typeface="Times New Roman"/>
              <a:cs typeface="Times New Roman"/>
            </a:endParaRPr>
          </a:p>
          <a:p>
            <a:pPr marL="366395" indent="-353695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366395" algn="l"/>
              </a:tabLst>
            </a:pPr>
            <a:r>
              <a:rPr sz="2800" dirty="0">
                <a:latin typeface="Times New Roman"/>
                <a:cs typeface="Times New Roman"/>
              </a:rPr>
              <a:t>Provide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client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privacy.</a:t>
            </a:r>
            <a:endParaRPr sz="2800">
              <a:latin typeface="Times New Roman"/>
              <a:cs typeface="Times New Roman"/>
            </a:endParaRPr>
          </a:p>
          <a:p>
            <a:pPr marL="457200" indent="-356235">
              <a:lnSpc>
                <a:spcPct val="100000"/>
              </a:lnSpc>
              <a:spcBef>
                <a:spcPts val="1685"/>
              </a:spcBef>
              <a:buAutoNum type="arabicPeriod" startAt="2"/>
              <a:tabLst>
                <a:tab pos="457200" algn="l"/>
              </a:tabLst>
            </a:pPr>
            <a:r>
              <a:rPr sz="2800" dirty="0">
                <a:latin typeface="Times New Roman"/>
                <a:cs typeface="Times New Roman"/>
              </a:rPr>
              <a:t>Select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pulse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point.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Normally,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radial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pulse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taken.</a:t>
            </a:r>
            <a:endParaRPr sz="2800">
              <a:latin typeface="Times New Roman"/>
              <a:cs typeface="Times New Roman"/>
            </a:endParaRPr>
          </a:p>
          <a:p>
            <a:pPr marL="346710" indent="-334010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346710" algn="l"/>
              </a:tabLst>
            </a:pPr>
            <a:r>
              <a:rPr sz="2800" dirty="0">
                <a:latin typeface="Times New Roman"/>
                <a:cs typeface="Times New Roman"/>
              </a:rPr>
              <a:t>Assist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client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comfortable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resting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position.</a:t>
            </a:r>
            <a:endParaRPr sz="2800">
              <a:latin typeface="Times New Roman"/>
              <a:cs typeface="Times New Roman"/>
            </a:endParaRPr>
          </a:p>
          <a:p>
            <a:pPr marL="436880" indent="-335915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436880" algn="l"/>
              </a:tabLst>
            </a:pPr>
            <a:r>
              <a:rPr sz="2800" dirty="0">
                <a:latin typeface="Times New Roman"/>
                <a:cs typeface="Times New Roman"/>
              </a:rPr>
              <a:t>Assess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pulse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rhythm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volume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minute.</a:t>
            </a:r>
            <a:endParaRPr sz="2800">
              <a:latin typeface="Times New Roman"/>
              <a:cs typeface="Times New Roman"/>
            </a:endParaRPr>
          </a:p>
          <a:p>
            <a:pPr marL="12700" marR="331470" indent="444500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457200" algn="l"/>
              </a:tabLst>
            </a:pPr>
            <a:r>
              <a:rPr sz="2800" dirty="0">
                <a:latin typeface="Times New Roman"/>
                <a:cs typeface="Times New Roman"/>
              </a:rPr>
              <a:t>Document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pulse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rate,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rhythm,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volume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your </a:t>
            </a:r>
            <a:r>
              <a:rPr sz="2800" dirty="0">
                <a:latin typeface="Times New Roman"/>
                <a:cs typeface="Times New Roman"/>
              </a:rPr>
              <a:t>actions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client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record.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711708"/>
              <a:ext cx="1365250" cy="508000"/>
            </a:xfrm>
            <a:custGeom>
              <a:avLst/>
              <a:gdLst/>
              <a:ahLst/>
              <a:cxnLst/>
              <a:rect l="l" t="t" r="r" b="b"/>
              <a:pathLst>
                <a:path w="1365250" h="508000">
                  <a:moveTo>
                    <a:pt x="0" y="0"/>
                  </a:moveTo>
                  <a:lnTo>
                    <a:pt x="0" y="504316"/>
                  </a:lnTo>
                  <a:lnTo>
                    <a:pt x="1019098" y="507491"/>
                  </a:lnTo>
                  <a:lnTo>
                    <a:pt x="1119378" y="507491"/>
                  </a:lnTo>
                  <a:lnTo>
                    <a:pt x="1124013" y="502665"/>
                  </a:lnTo>
                  <a:lnTo>
                    <a:pt x="1125562" y="501141"/>
                  </a:lnTo>
                  <a:lnTo>
                    <a:pt x="1127455" y="499490"/>
                  </a:lnTo>
                  <a:lnTo>
                    <a:pt x="1357884" y="269239"/>
                  </a:lnTo>
                  <a:lnTo>
                    <a:pt x="1363170" y="262096"/>
                  </a:lnTo>
                  <a:lnTo>
                    <a:pt x="1364932" y="254952"/>
                  </a:lnTo>
                  <a:lnTo>
                    <a:pt x="1363170" y="247808"/>
                  </a:lnTo>
                  <a:lnTo>
                    <a:pt x="1357884" y="240664"/>
                  </a:lnTo>
                  <a:lnTo>
                    <a:pt x="1128991" y="11937"/>
                  </a:lnTo>
                  <a:lnTo>
                    <a:pt x="1124013" y="11937"/>
                  </a:lnTo>
                  <a:lnTo>
                    <a:pt x="1124013" y="7112"/>
                  </a:lnTo>
                  <a:lnTo>
                    <a:pt x="1119378" y="7112"/>
                  </a:lnTo>
                  <a:lnTo>
                    <a:pt x="1114564" y="2412"/>
                  </a:lnTo>
                  <a:lnTo>
                    <a:pt x="1019098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58088"/>
            <a:ext cx="4947285" cy="4374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404040"/>
                </a:solidFill>
                <a:latin typeface="Times New Roman"/>
                <a:cs typeface="Times New Roman"/>
              </a:rPr>
              <a:t>What</a:t>
            </a:r>
            <a:r>
              <a:rPr sz="3600" b="1" spc="-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3600" b="1" spc="-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600" b="1" spc="-1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404040"/>
                </a:solidFill>
                <a:latin typeface="Times New Roman"/>
                <a:cs typeface="Times New Roman"/>
              </a:rPr>
              <a:t>Vital</a:t>
            </a:r>
            <a:r>
              <a:rPr sz="3600" b="1" spc="-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signs?</a:t>
            </a:r>
            <a:endParaRPr sz="3600">
              <a:latin typeface="Times New Roman"/>
              <a:cs typeface="Times New Roman"/>
            </a:endParaRPr>
          </a:p>
          <a:p>
            <a:pPr marL="12700" marR="1294130">
              <a:lnSpc>
                <a:spcPts val="7490"/>
              </a:lnSpc>
              <a:spcBef>
                <a:spcPts val="765"/>
              </a:spcBef>
            </a:pP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1.Body</a:t>
            </a:r>
            <a:r>
              <a:rPr sz="36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404040"/>
                </a:solidFill>
                <a:latin typeface="Times New Roman"/>
                <a:cs typeface="Times New Roman"/>
              </a:rPr>
              <a:t>temperature 2.Pulse</a:t>
            </a:r>
            <a:endParaRPr sz="360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2380"/>
              </a:spcBef>
            </a:pP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3. </a:t>
            </a:r>
            <a:r>
              <a:rPr sz="3600" spc="-10" dirty="0">
                <a:solidFill>
                  <a:srgbClr val="404040"/>
                </a:solidFill>
                <a:latin typeface="Times New Roman"/>
                <a:cs typeface="Times New Roman"/>
              </a:rPr>
              <a:t>Respiration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5"/>
              </a:spcBef>
            </a:pP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4.</a:t>
            </a:r>
            <a:r>
              <a:rPr sz="3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Blood</a:t>
            </a:r>
            <a:r>
              <a:rPr sz="3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pressure</a:t>
            </a:r>
            <a:r>
              <a:rPr sz="36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2831" rIns="0" bIns="0" rtlCol="0">
            <a:spAutoFit/>
          </a:bodyPr>
          <a:lstStyle/>
          <a:p>
            <a:pPr marL="262255">
              <a:lnSpc>
                <a:spcPct val="100000"/>
              </a:lnSpc>
              <a:spcBef>
                <a:spcPts val="100"/>
              </a:spcBef>
            </a:pPr>
            <a:r>
              <a:rPr sz="3600" b="0" spc="-285" dirty="0">
                <a:solidFill>
                  <a:srgbClr val="1581AA"/>
                </a:solidFill>
                <a:latin typeface="Verdana"/>
                <a:cs typeface="Verdana"/>
              </a:rPr>
              <a:t>Times</a:t>
            </a:r>
            <a:r>
              <a:rPr sz="3600" b="0" spc="-254" dirty="0">
                <a:solidFill>
                  <a:srgbClr val="1581AA"/>
                </a:solidFill>
                <a:latin typeface="Verdana"/>
                <a:cs typeface="Verdana"/>
              </a:rPr>
              <a:t> </a:t>
            </a:r>
            <a:r>
              <a:rPr sz="3600" b="0" dirty="0">
                <a:solidFill>
                  <a:srgbClr val="1581AA"/>
                </a:solidFill>
                <a:latin typeface="Verdana"/>
                <a:cs typeface="Verdana"/>
              </a:rPr>
              <a:t>to</a:t>
            </a:r>
            <a:r>
              <a:rPr sz="3600" b="0" spc="-275" dirty="0">
                <a:solidFill>
                  <a:srgbClr val="1581AA"/>
                </a:solidFill>
                <a:latin typeface="Verdana"/>
                <a:cs typeface="Verdana"/>
              </a:rPr>
              <a:t> </a:t>
            </a:r>
            <a:r>
              <a:rPr sz="3600" b="0" spc="-270" dirty="0">
                <a:solidFill>
                  <a:srgbClr val="1581AA"/>
                </a:solidFill>
                <a:latin typeface="Verdana"/>
                <a:cs typeface="Verdana"/>
              </a:rPr>
              <a:t>Assess</a:t>
            </a:r>
            <a:r>
              <a:rPr sz="3600" b="0" spc="-245" dirty="0">
                <a:solidFill>
                  <a:srgbClr val="1581AA"/>
                </a:solidFill>
                <a:latin typeface="Verdana"/>
                <a:cs typeface="Verdana"/>
              </a:rPr>
              <a:t> </a:t>
            </a:r>
            <a:r>
              <a:rPr sz="3600" b="0" spc="-85" dirty="0">
                <a:solidFill>
                  <a:srgbClr val="1581AA"/>
                </a:solidFill>
                <a:latin typeface="Verdana"/>
                <a:cs typeface="Verdana"/>
              </a:rPr>
              <a:t>Vital</a:t>
            </a:r>
            <a:r>
              <a:rPr sz="3600" b="0" spc="-270" dirty="0">
                <a:solidFill>
                  <a:srgbClr val="1581AA"/>
                </a:solidFill>
                <a:latin typeface="Verdana"/>
                <a:cs typeface="Verdana"/>
              </a:rPr>
              <a:t> </a:t>
            </a:r>
            <a:r>
              <a:rPr sz="3600" b="0" spc="-340" dirty="0">
                <a:solidFill>
                  <a:srgbClr val="1581AA"/>
                </a:solidFill>
                <a:latin typeface="Verdana"/>
                <a:cs typeface="Verdana"/>
              </a:rPr>
              <a:t>Signs: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1683257"/>
            <a:ext cx="8629650" cy="4544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95"/>
              </a:spcBef>
              <a:buClr>
                <a:srgbClr val="353535"/>
              </a:buClr>
              <a:buAutoNum type="arabicPeriod"/>
              <a:tabLst>
                <a:tab pos="527685" algn="l"/>
              </a:tabLst>
            </a:pP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admission.</a:t>
            </a:r>
            <a:endParaRPr sz="2800">
              <a:latin typeface="Times New Roman"/>
              <a:cs typeface="Times New Roman"/>
            </a:endParaRPr>
          </a:p>
          <a:p>
            <a:pPr marL="12700" marR="5080" indent="372745">
              <a:lnSpc>
                <a:spcPct val="140000"/>
              </a:lnSpc>
              <a:spcBef>
                <a:spcPts val="994"/>
              </a:spcBef>
              <a:buAutoNum type="arabicPeriod"/>
              <a:tabLst>
                <a:tab pos="385445" algn="l"/>
              </a:tabLst>
            </a:pP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When</a:t>
            </a:r>
            <a:r>
              <a:rPr sz="2800" spc="1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800" spc="11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client</a:t>
            </a:r>
            <a:r>
              <a:rPr sz="2800" spc="1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has</a:t>
            </a:r>
            <a:r>
              <a:rPr sz="2800" spc="1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800" spc="1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change</a:t>
            </a:r>
            <a:r>
              <a:rPr sz="2800" spc="1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2800" spc="1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health</a:t>
            </a:r>
            <a:r>
              <a:rPr sz="2800" spc="1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status</a:t>
            </a:r>
            <a:r>
              <a:rPr sz="2800" spc="1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such</a:t>
            </a:r>
            <a:r>
              <a:rPr sz="2800" spc="1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as</a:t>
            </a:r>
            <a:r>
              <a:rPr sz="2800" spc="1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chest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pain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or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faint.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2355"/>
              </a:spcBef>
              <a:buAutoNum type="arabicPeriod"/>
              <a:tabLst>
                <a:tab pos="367030" algn="l"/>
              </a:tabLst>
            </a:pP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Before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after</a:t>
            </a:r>
            <a:r>
              <a:rPr sz="28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surgery</a:t>
            </a:r>
            <a:r>
              <a:rPr sz="28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or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an</a:t>
            </a:r>
            <a:r>
              <a:rPr sz="28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invasive</a:t>
            </a:r>
            <a:r>
              <a:rPr sz="28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procedure.</a:t>
            </a:r>
            <a:endParaRPr sz="280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spcBef>
                <a:spcPts val="2340"/>
              </a:spcBef>
              <a:buAutoNum type="arabicPeriod"/>
              <a:tabLst>
                <a:tab pos="367030" algn="l"/>
              </a:tabLst>
            </a:pP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Before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after</a:t>
            </a:r>
            <a:r>
              <a:rPr sz="28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administration</a:t>
            </a:r>
            <a:r>
              <a:rPr sz="28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medication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0" dirty="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2700" marR="5715" indent="464820">
              <a:lnSpc>
                <a:spcPct val="140000"/>
              </a:lnSpc>
              <a:spcBef>
                <a:spcPts val="1000"/>
              </a:spcBef>
              <a:buAutoNum type="arabicPeriod"/>
              <a:tabLst>
                <a:tab pos="477520" algn="l"/>
                <a:tab pos="1643380" algn="l"/>
                <a:tab pos="2355215" algn="l"/>
                <a:tab pos="3204210" algn="l"/>
                <a:tab pos="3916045" algn="l"/>
                <a:tab pos="5180965" algn="l"/>
                <a:tab pos="7097395" algn="l"/>
                <a:tab pos="7825740" algn="l"/>
              </a:tabLst>
            </a:pP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Before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after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any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nursing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intervention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that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could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affect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vital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signs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00" y="220472"/>
            <a:ext cx="4653915" cy="6249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Equipment</a:t>
            </a:r>
            <a:endParaRPr sz="28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2340"/>
              </a:spcBef>
              <a:buClr>
                <a:srgbClr val="353535"/>
              </a:buClr>
              <a:buAutoNum type="arabicPeriod"/>
              <a:tabLst>
                <a:tab pos="527685" algn="l"/>
              </a:tabLst>
            </a:pP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Vital</a:t>
            </a:r>
            <a:r>
              <a:rPr sz="28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sign</a:t>
            </a:r>
            <a:r>
              <a:rPr sz="28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tray</a:t>
            </a:r>
            <a:endParaRPr sz="280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spcBef>
                <a:spcPts val="2355"/>
              </a:spcBef>
              <a:buAutoNum type="arabicPeriod"/>
              <a:tabLst>
                <a:tab pos="367665" algn="l"/>
              </a:tabLst>
            </a:pP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Stethoscope</a:t>
            </a:r>
            <a:endParaRPr sz="2800">
              <a:latin typeface="Times New Roman"/>
              <a:cs typeface="Times New Roman"/>
            </a:endParaRPr>
          </a:p>
          <a:p>
            <a:pPr marL="455930" indent="-354965">
              <a:lnSpc>
                <a:spcPct val="100000"/>
              </a:lnSpc>
              <a:spcBef>
                <a:spcPts val="2340"/>
              </a:spcBef>
              <a:buAutoNum type="arabicPeriod"/>
              <a:tabLst>
                <a:tab pos="455930" algn="l"/>
              </a:tabLst>
            </a:pP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Sphygmomanometer</a:t>
            </a:r>
            <a:endParaRPr sz="28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2340"/>
              </a:spcBef>
              <a:buAutoNum type="arabicPeriod"/>
              <a:tabLst>
                <a:tab pos="361315" algn="l"/>
              </a:tabLst>
            </a:pP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Thermometer</a:t>
            </a:r>
            <a:endParaRPr sz="280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spcBef>
                <a:spcPts val="2355"/>
              </a:spcBef>
              <a:buAutoNum type="arabicPeriod"/>
              <a:tabLst>
                <a:tab pos="367665" algn="l"/>
              </a:tabLst>
            </a:pP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Second</a:t>
            </a:r>
            <a:r>
              <a:rPr sz="28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hand</a:t>
            </a:r>
            <a:r>
              <a:rPr sz="2800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watch</a:t>
            </a:r>
            <a:endParaRPr sz="28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2340"/>
              </a:spcBef>
              <a:buAutoNum type="arabicPeriod" startAt="7"/>
              <a:tabLst>
                <a:tab pos="361315" algn="l"/>
              </a:tabLst>
            </a:pP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Vital</a:t>
            </a:r>
            <a:r>
              <a:rPr sz="28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sign</a:t>
            </a:r>
            <a:r>
              <a:rPr sz="28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sheet</a:t>
            </a:r>
            <a:endParaRPr sz="280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spcBef>
                <a:spcPts val="2345"/>
              </a:spcBef>
              <a:buAutoNum type="arabicPeriod" startAt="7"/>
              <a:tabLst>
                <a:tab pos="367665" algn="l"/>
              </a:tabLst>
            </a:pP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Cotton</a:t>
            </a:r>
            <a:r>
              <a:rPr sz="28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swab</a:t>
            </a:r>
            <a:endParaRPr sz="280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spcBef>
                <a:spcPts val="2350"/>
              </a:spcBef>
              <a:buAutoNum type="arabicPeriod" startAt="7"/>
              <a:tabLst>
                <a:tab pos="367665" algn="l"/>
              </a:tabLst>
            </a:pP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Disposable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gloves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if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available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69338" y="3261741"/>
            <a:ext cx="45573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latin typeface="Times New Roman"/>
                <a:cs typeface="Times New Roman"/>
              </a:rPr>
              <a:t>Body</a:t>
            </a:r>
            <a:r>
              <a:rPr sz="4800" spc="-100" dirty="0">
                <a:latin typeface="Times New Roman"/>
                <a:cs typeface="Times New Roman"/>
              </a:rPr>
              <a:t> </a:t>
            </a:r>
            <a:r>
              <a:rPr sz="4800" spc="-35" dirty="0">
                <a:latin typeface="Times New Roman"/>
                <a:cs typeface="Times New Roman"/>
              </a:rPr>
              <a:t>Temperature</a:t>
            </a:r>
            <a:endParaRPr sz="4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3647" y="749808"/>
            <a:ext cx="4108704" cy="23195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509" rIns="0" bIns="0" rtlCol="0">
            <a:spAutoFit/>
          </a:bodyPr>
          <a:lstStyle/>
          <a:p>
            <a:pPr marL="1955164">
              <a:lnSpc>
                <a:spcPct val="100000"/>
              </a:lnSpc>
              <a:spcBef>
                <a:spcPts val="100"/>
              </a:spcBef>
            </a:pPr>
            <a:r>
              <a:rPr sz="3600" b="0" spc="-10" dirty="0">
                <a:solidFill>
                  <a:srgbClr val="1581AA"/>
                </a:solidFill>
                <a:latin typeface="Times New Roman"/>
                <a:cs typeface="Times New Roman"/>
              </a:rPr>
              <a:t>1-</a:t>
            </a:r>
            <a:r>
              <a:rPr sz="3600" b="0" dirty="0">
                <a:solidFill>
                  <a:srgbClr val="1581AA"/>
                </a:solidFill>
                <a:latin typeface="Times New Roman"/>
                <a:cs typeface="Times New Roman"/>
              </a:rPr>
              <a:t>Body</a:t>
            </a:r>
            <a:r>
              <a:rPr sz="3600" b="0" spc="-60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3600" b="0" spc="-25" dirty="0">
                <a:solidFill>
                  <a:srgbClr val="1581AA"/>
                </a:solidFill>
                <a:latin typeface="Times New Roman"/>
                <a:cs typeface="Times New Roman"/>
              </a:rPr>
              <a:t>Temperature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961" y="1560931"/>
            <a:ext cx="441642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Body</a:t>
            </a:r>
            <a:r>
              <a:rPr sz="3200" spc="6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temperature</a:t>
            </a:r>
            <a:r>
              <a:rPr sz="3200" spc="6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reflects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200" spc="21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balance</a:t>
            </a:r>
            <a:r>
              <a:rPr sz="3200" spc="21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between</a:t>
            </a:r>
            <a:r>
              <a:rPr sz="3200" spc="21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heat</a:t>
            </a:r>
            <a:r>
              <a:rPr sz="3200" spc="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produced</a:t>
            </a:r>
            <a:r>
              <a:rPr sz="3200" spc="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3200" spc="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2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heat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lost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from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body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73852" y="1124711"/>
            <a:ext cx="3470148" cy="46680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7858" y="643204"/>
            <a:ext cx="7729220" cy="5097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1581AA"/>
                </a:solidFill>
                <a:latin typeface="Times New Roman"/>
                <a:cs typeface="Times New Roman"/>
              </a:rPr>
              <a:t>Factors</a:t>
            </a:r>
            <a:r>
              <a:rPr sz="3200" b="1" spc="-60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1581AA"/>
                </a:solidFill>
                <a:latin typeface="Times New Roman"/>
                <a:cs typeface="Times New Roman"/>
              </a:rPr>
              <a:t>that</a:t>
            </a:r>
            <a:r>
              <a:rPr sz="3200" b="1" spc="-50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1581AA"/>
                </a:solidFill>
                <a:latin typeface="Times New Roman"/>
                <a:cs typeface="Times New Roman"/>
              </a:rPr>
              <a:t>affect</a:t>
            </a:r>
            <a:r>
              <a:rPr sz="3200" b="1" spc="-55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1581AA"/>
                </a:solidFill>
                <a:latin typeface="Times New Roman"/>
                <a:cs typeface="Times New Roman"/>
              </a:rPr>
              <a:t>body</a:t>
            </a:r>
            <a:r>
              <a:rPr sz="3200" b="1" spc="-55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1581AA"/>
                </a:solidFill>
                <a:latin typeface="Times New Roman"/>
                <a:cs typeface="Times New Roman"/>
              </a:rPr>
              <a:t>temperature</a:t>
            </a:r>
            <a:r>
              <a:rPr sz="3200" b="1" spc="-55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1581AA"/>
                </a:solidFill>
                <a:latin typeface="Times New Roman"/>
                <a:cs typeface="Times New Roman"/>
              </a:rPr>
              <a:t>are</a:t>
            </a:r>
            <a:r>
              <a:rPr sz="3200" b="1" spc="-30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3200" b="1" spc="-25" dirty="0">
                <a:solidFill>
                  <a:srgbClr val="1581AA"/>
                </a:solidFill>
                <a:latin typeface="Times New Roman"/>
                <a:cs typeface="Times New Roman"/>
              </a:rPr>
              <a:t>the </a:t>
            </a:r>
            <a:r>
              <a:rPr sz="3200" b="1" spc="-10" dirty="0">
                <a:solidFill>
                  <a:srgbClr val="1581AA"/>
                </a:solidFill>
                <a:latin typeface="Times New Roman"/>
                <a:cs typeface="Times New Roman"/>
              </a:rPr>
              <a:t>following: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0"/>
              </a:spcBef>
            </a:pPr>
            <a:endParaRPr sz="3200">
              <a:latin typeface="Times New Roman"/>
              <a:cs typeface="Times New Roman"/>
            </a:endParaRPr>
          </a:p>
          <a:p>
            <a:pPr marL="612140" indent="-383540">
              <a:lnSpc>
                <a:spcPct val="100000"/>
              </a:lnSpc>
              <a:buAutoNum type="arabicPeriod"/>
              <a:tabLst>
                <a:tab pos="612140" algn="l"/>
              </a:tabLst>
            </a:pP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Age.</a:t>
            </a:r>
            <a:endParaRPr sz="3200">
              <a:latin typeface="Times New Roman"/>
              <a:cs typeface="Times New Roman"/>
            </a:endParaRPr>
          </a:p>
          <a:p>
            <a:pPr marL="734695" indent="-403860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734695" algn="l"/>
              </a:tabLst>
            </a:pP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Diurnal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variations.</a:t>
            </a:r>
            <a:endParaRPr sz="3200">
              <a:latin typeface="Times New Roman"/>
              <a:cs typeface="Times New Roman"/>
            </a:endParaRPr>
          </a:p>
          <a:p>
            <a:pPr marL="735330" indent="-404495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735330" algn="l"/>
              </a:tabLst>
            </a:pP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Exercise.</a:t>
            </a:r>
            <a:endParaRPr sz="3200">
              <a:latin typeface="Times New Roman"/>
              <a:cs typeface="Times New Roman"/>
            </a:endParaRPr>
          </a:p>
          <a:p>
            <a:pPr marL="633730" indent="-405130">
              <a:lnSpc>
                <a:spcPct val="100000"/>
              </a:lnSpc>
              <a:spcBef>
                <a:spcPts val="1005"/>
              </a:spcBef>
              <a:buAutoNum type="arabicPeriod"/>
              <a:tabLst>
                <a:tab pos="633730" algn="l"/>
              </a:tabLst>
            </a:pP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Hormones.</a:t>
            </a:r>
            <a:endParaRPr sz="3200">
              <a:latin typeface="Times New Roman"/>
              <a:cs typeface="Times New Roman"/>
            </a:endParaRPr>
          </a:p>
          <a:p>
            <a:pPr marL="735330" indent="-404495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735330" algn="l"/>
              </a:tabLst>
            </a:pP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Stress.</a:t>
            </a:r>
            <a:endParaRPr sz="3200">
              <a:latin typeface="Times New Roman"/>
              <a:cs typeface="Times New Roman"/>
            </a:endParaRPr>
          </a:p>
          <a:p>
            <a:pPr marL="734695" indent="-403860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734695" algn="l"/>
              </a:tabLst>
            </a:pP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Environment.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3961" y="1429771"/>
            <a:ext cx="8229600" cy="4506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148080">
              <a:lnSpc>
                <a:spcPct val="15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normal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range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Body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Temperature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adults </a:t>
            </a:r>
            <a:r>
              <a:rPr sz="2800" dirty="0">
                <a:latin typeface="Times New Roman"/>
                <a:cs typeface="Times New Roman"/>
              </a:rPr>
              <a:t>between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(36°C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37.5°C)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2700" marR="5080" indent="-2540">
              <a:lnSpc>
                <a:spcPct val="150000"/>
              </a:lnSpc>
              <a:spcBef>
                <a:spcPts val="5"/>
              </a:spcBef>
              <a:buSzPct val="96428"/>
              <a:buFont typeface="Segoe UI Symbol"/>
              <a:buChar char="❖"/>
              <a:tabLst>
                <a:tab pos="327660" algn="l"/>
              </a:tabLst>
            </a:pPr>
            <a:r>
              <a:rPr sz="2800" dirty="0">
                <a:latin typeface="Times New Roman"/>
                <a:cs typeface="Times New Roman"/>
              </a:rPr>
              <a:t>	Pyrexia:-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body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temperature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above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normal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range </a:t>
            </a:r>
            <a:r>
              <a:rPr sz="2800" dirty="0">
                <a:latin typeface="Times New Roman"/>
                <a:cs typeface="Times New Roman"/>
              </a:rPr>
              <a:t>(38°C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40.9°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).</a:t>
            </a:r>
            <a:endParaRPr sz="2800">
              <a:latin typeface="Times New Roman"/>
              <a:cs typeface="Times New Roman"/>
            </a:endParaRPr>
          </a:p>
          <a:p>
            <a:pPr marL="12700" marR="529590" indent="-2540">
              <a:lnSpc>
                <a:spcPct val="150000"/>
              </a:lnSpc>
              <a:buSzPct val="96428"/>
              <a:buFont typeface="Segoe UI Symbol"/>
              <a:buChar char="❖"/>
              <a:tabLst>
                <a:tab pos="327660" algn="l"/>
              </a:tabLst>
            </a:pPr>
            <a:r>
              <a:rPr sz="2800" spc="-10" dirty="0">
                <a:latin typeface="Times New Roman"/>
                <a:cs typeface="Times New Roman"/>
              </a:rPr>
              <a:t>	Hyperpyrexia:-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A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very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high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fever,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such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41°C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and </a:t>
            </a:r>
            <a:r>
              <a:rPr sz="2800" spc="-10" dirty="0">
                <a:latin typeface="Times New Roman"/>
                <a:cs typeface="Times New Roman"/>
              </a:rPr>
              <a:t>more.</a:t>
            </a:r>
            <a:endParaRPr sz="2800">
              <a:latin typeface="Times New Roman"/>
              <a:cs typeface="Times New Roman"/>
            </a:endParaRPr>
          </a:p>
          <a:p>
            <a:pPr marL="327660" indent="-317500">
              <a:lnSpc>
                <a:spcPct val="100000"/>
              </a:lnSpc>
              <a:spcBef>
                <a:spcPts val="1685"/>
              </a:spcBef>
              <a:buSzPct val="96428"/>
              <a:buFont typeface="Segoe UI Symbol"/>
              <a:buChar char="❖"/>
              <a:tabLst>
                <a:tab pos="327660" algn="l"/>
              </a:tabLst>
            </a:pPr>
            <a:r>
              <a:rPr sz="2800" dirty="0">
                <a:latin typeface="Times New Roman"/>
                <a:cs typeface="Times New Roman"/>
              </a:rPr>
              <a:t>Hypothermia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body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temperature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below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36°C)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735</Words>
  <Application>Microsoft Office PowerPoint</Application>
  <PresentationFormat>On-screen Show (4:3)</PresentationFormat>
  <Paragraphs>129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Segoe UI Symbol</vt:lpstr>
      <vt:lpstr>Tahoma</vt:lpstr>
      <vt:lpstr>Times New Roman</vt:lpstr>
      <vt:lpstr>Trebuchet MS</vt:lpstr>
      <vt:lpstr>Verdana</vt:lpstr>
      <vt:lpstr>Wingdings</vt:lpstr>
      <vt:lpstr>Office Theme</vt:lpstr>
      <vt:lpstr>PowerPoint Presentation</vt:lpstr>
      <vt:lpstr>Vital Signs</vt:lpstr>
      <vt:lpstr>PowerPoint Presentation</vt:lpstr>
      <vt:lpstr>Times to Assess Vital Signs:</vt:lpstr>
      <vt:lpstr>PowerPoint Presentation</vt:lpstr>
      <vt:lpstr>PowerPoint Presentation</vt:lpstr>
      <vt:lpstr>1-Body Temperature</vt:lpstr>
      <vt:lpstr>PowerPoint Presentation</vt:lpstr>
      <vt:lpstr>PowerPoint Presentation</vt:lpstr>
      <vt:lpstr>PowerPoint Presentation</vt:lpstr>
      <vt:lpstr>PowerPoint Presentation</vt:lpstr>
      <vt:lpstr>3 - Tympanic Thermometer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1- Rate</vt:lpstr>
      <vt:lpstr>PowerPoint Presentation</vt:lpstr>
      <vt:lpstr>PowerPoint Presentation</vt:lpstr>
      <vt:lpstr>Procedure to checking pulse rate: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Cardiopulmonary resuscitation (CPR)</dc:title>
  <dc:creator>DR.Ahmed Saker 2O11</dc:creator>
  <cp:lastModifiedBy>fffadhilsssahib@gmail.com</cp:lastModifiedBy>
  <cp:revision>2</cp:revision>
  <dcterms:created xsi:type="dcterms:W3CDTF">2025-03-07T16:52:02Z</dcterms:created>
  <dcterms:modified xsi:type="dcterms:W3CDTF">2025-03-07T16:59:02Z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2025-03-07T00:00:00Z</vt:filetime>
  </property>
  <property fmtid="{D5CDD505-2E9C-101B-9397-08002B2CF9AE}" pid="5" name="Producer">
    <vt:lpwstr>Microsoft® PowerPoint® 2016</vt:lpwstr>
  </property>
</Properties>
</file>