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24"/>
  </p:notesMasterIdLst>
  <p:sldIdLst>
    <p:sldId id="376" r:id="rId3"/>
    <p:sldId id="267" r:id="rId4"/>
    <p:sldId id="257" r:id="rId5"/>
    <p:sldId id="272" r:id="rId6"/>
    <p:sldId id="258" r:id="rId7"/>
    <p:sldId id="259" r:id="rId8"/>
    <p:sldId id="273" r:id="rId9"/>
    <p:sldId id="260" r:id="rId10"/>
    <p:sldId id="274" r:id="rId11"/>
    <p:sldId id="262" r:id="rId12"/>
    <p:sldId id="264" r:id="rId13"/>
    <p:sldId id="263" r:id="rId14"/>
    <p:sldId id="265" r:id="rId15"/>
    <p:sldId id="268" r:id="rId16"/>
    <p:sldId id="269" r:id="rId17"/>
    <p:sldId id="270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2620699-9E12-4146-89BC-0D9F29451E19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540A8DFF-9726-43DE-8ABE-1CB78EF77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2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A8DFF-9726-43DE-8ABE-1CB78EF77E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70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0A8DFF-9726-43DE-8ABE-1CB78EF77E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47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77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1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79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45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94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00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8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8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78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96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6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20/09/1446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6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5BE65CDF-FC31-491A-80D1-47963C28F862}"/>
              </a:ext>
            </a:extLst>
          </p:cNvPr>
          <p:cNvSpPr txBox="1">
            <a:spLocks noChangeArrowheads="1"/>
          </p:cNvSpPr>
          <p:nvPr/>
        </p:nvSpPr>
        <p:spPr>
          <a:xfrm>
            <a:off x="132735" y="116633"/>
            <a:ext cx="11901949" cy="103035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Lecture#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14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semester# 2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F018633A-4588-432F-82B7-F0E89837F0E0}"/>
              </a:ext>
            </a:extLst>
          </p:cNvPr>
          <p:cNvSpPr/>
          <p:nvPr/>
        </p:nvSpPr>
        <p:spPr>
          <a:xfrm>
            <a:off x="-25358" y="2474"/>
            <a:ext cx="12192000" cy="6856730"/>
          </a:xfrm>
          <a:custGeom>
            <a:avLst/>
            <a:gdLst/>
            <a:ahLst/>
            <a:cxnLst/>
            <a:rect l="l" t="t" r="r" b="b"/>
            <a:pathLst>
              <a:path w="4571365" h="3428365">
                <a:moveTo>
                  <a:pt x="0" y="3428111"/>
                </a:moveTo>
                <a:lnTo>
                  <a:pt x="4571365" y="3428111"/>
                </a:lnTo>
                <a:lnTo>
                  <a:pt x="4571365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bject 9">
            <a:extLst>
              <a:ext uri="{FF2B5EF4-FFF2-40B4-BE49-F238E27FC236}">
                <a16:creationId xmlns:a16="http://schemas.microsoft.com/office/drawing/2014/main" id="{7F247796-A0CD-393E-ABA4-1147C6A536DE}"/>
              </a:ext>
            </a:extLst>
          </p:cNvPr>
          <p:cNvSpPr txBox="1"/>
          <p:nvPr/>
        </p:nvSpPr>
        <p:spPr>
          <a:xfrm>
            <a:off x="25357" y="3217325"/>
            <a:ext cx="12009326" cy="1892826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bIns="0">
            <a:spAutoFit/>
          </a:bodyPr>
          <a:lstStyle/>
          <a:p>
            <a:pPr marL="107314" lvl="0" algn="ctr">
              <a:spcBef>
                <a:spcPts val="360"/>
              </a:spcBef>
              <a:defRPr/>
            </a:pPr>
            <a:r>
              <a:rPr lang="en-US" sz="3600" b="1" kern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Al-</a:t>
            </a:r>
            <a:r>
              <a:rPr lang="en-US" sz="3600" b="1" kern="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Mustaqbal</a:t>
            </a:r>
            <a:r>
              <a:rPr lang="en-US" sz="3600" b="1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University </a:t>
            </a:r>
          </a:p>
          <a:p>
            <a:pPr algn="ctr">
              <a:defRPr/>
            </a:pPr>
            <a:r>
              <a:rPr lang="en-US" sz="36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College of Nursing </a:t>
            </a:r>
            <a:endParaRPr lang="en-US" sz="2000" b="1" kern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2000" b="1" i="0" u="none" strike="noStrike" kern="0" cap="none" spc="0" normalizeH="0" baseline="3000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nd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Class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Adult Nursing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EDBBCE1-C457-A703-F5A2-0CA9A59E7512}"/>
              </a:ext>
            </a:extLst>
          </p:cNvPr>
          <p:cNvSpPr txBox="1"/>
          <p:nvPr/>
        </p:nvSpPr>
        <p:spPr>
          <a:xfrm>
            <a:off x="41641" y="1412776"/>
            <a:ext cx="11993042" cy="175432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Eye Disorders</a:t>
            </a:r>
            <a:b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kumimoji="0" lang="en-US" sz="5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Cataract  </a:t>
            </a: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379" y="2852937"/>
            <a:ext cx="361524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23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792088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/>
              <a:t>Clinical Manifestation</a:t>
            </a:r>
            <a:endParaRPr lang="ar-IQ" sz="5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9336" y="836712"/>
            <a:ext cx="11953328" cy="5976663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Painless 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Blurred vision 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Diplopia</a:t>
            </a:r>
            <a:r>
              <a:rPr lang="ar-S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Reduce visual acuity   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Astigmatism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refractive error due to an irregularity in the curvature of the cornea. </a:t>
            </a:r>
          </a:p>
        </p:txBody>
      </p:sp>
    </p:spTree>
    <p:extLst>
      <p:ext uri="{BB962C8B-B14F-4D97-AF65-F5344CB8AC3E}">
        <p14:creationId xmlns:p14="http://schemas.microsoft.com/office/powerpoint/2010/main" val="1381564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864096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Management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52736"/>
            <a:ext cx="12036660" cy="5805264"/>
          </a:xfrm>
        </p:spPr>
        <p:txBody>
          <a:bodyPr>
            <a:normAutofit lnSpcReduction="10000"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cures cataract or prevents age-related cataract.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Medications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 drops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 glasses </a:t>
            </a:r>
          </a:p>
          <a:p>
            <a:pPr algn="l" rtl="0">
              <a:buFont typeface="Wingdings" panose="05000000000000000000" pitchFamily="2" charset="2"/>
              <a:buChar char="q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early stage of cataract development the vision may improve by: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Glasses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lenses</a:t>
            </a:r>
          </a:p>
        </p:txBody>
      </p:sp>
    </p:spTree>
    <p:extLst>
      <p:ext uri="{BB962C8B-B14F-4D97-AF65-F5344CB8AC3E}">
        <p14:creationId xmlns:p14="http://schemas.microsoft.com/office/powerpoint/2010/main" val="249047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792088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and Diagnostic Methods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36712"/>
            <a:ext cx="12072664" cy="5832647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 The Snellen visual acuity test.   </a:t>
            </a:r>
          </a:p>
          <a:p>
            <a:pPr algn="l">
              <a:lnSpc>
                <a:spcPct val="150000"/>
              </a:lnSpc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Ophthalmoscope </a:t>
            </a:r>
          </a:p>
          <a:p>
            <a:pPr algn="l">
              <a:lnSpc>
                <a:spcPct val="150000"/>
              </a:lnSpc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Slit lamp examination. </a:t>
            </a:r>
          </a:p>
        </p:txBody>
      </p:sp>
    </p:spTree>
    <p:extLst>
      <p:ext uri="{BB962C8B-B14F-4D97-AF65-F5344CB8AC3E}">
        <p14:creationId xmlns:p14="http://schemas.microsoft.com/office/powerpoint/2010/main" val="1190339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38665"/>
            <a:ext cx="12192000" cy="870056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Management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2008" y="908721"/>
            <a:ext cx="6744072" cy="5910614"/>
          </a:xfrm>
        </p:spPr>
        <p:txBody>
          <a:bodyPr>
            <a:normAutofit/>
          </a:bodyPr>
          <a:lstStyle/>
          <a:p>
            <a:pPr algn="l" rtl="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Intracapsular cataract Extraction</a:t>
            </a:r>
          </a:p>
          <a:p>
            <a:pPr algn="l" rtl="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Extracapsular cataract Extraction</a:t>
            </a:r>
          </a:p>
          <a:p>
            <a:pPr algn="l" rtl="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Phacomulisification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Lens Replacement</a:t>
            </a:r>
            <a:endParaRPr lang="ar-S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A8DD9EE-B630-48F2-83B5-4732790F8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064" y="1166018"/>
            <a:ext cx="5516434" cy="550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22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4704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 management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328" y="864097"/>
            <a:ext cx="11953328" cy="6093295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preoperative care: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Withhold any anticoagulation(e.g. aspirin, warfarin)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reduce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risk of hemorrhage. </a:t>
            </a:r>
          </a:p>
          <a:p>
            <a:pPr algn="l" rtl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Dilating drops are administer every 10 minutes for 4 doses at least one hour before surgery. </a:t>
            </a:r>
            <a:endParaRPr lang="ar-S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ar-IQ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535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2009" y="908721"/>
            <a:ext cx="12072663" cy="5904655"/>
          </a:xfrm>
        </p:spPr>
        <p:txBody>
          <a:bodyPr>
            <a:normAutofit fontScale="25000" lnSpcReduction="20000"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1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postoperative care:</a:t>
            </a:r>
            <a:r>
              <a:rPr lang="en-US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patient receive verbal and written instruction about how protect the eye.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 medication.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Recognizes the signs of complications and </a:t>
            </a:r>
            <a:r>
              <a:rPr lang="en-US" sz="1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btain emergency care. 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Instruct the patient to take  a mild analgesia  agent, as needed.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Anti-inflammatory and corticosteroid eye drops or ointment.  </a:t>
            </a:r>
          </a:p>
          <a:p>
            <a:pPr algn="l" rtl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ar-IQ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EA906A99-06DC-FF60-F3B8-104C27A13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64704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/>
              <a:t>CONT.  </a:t>
            </a:r>
            <a:endParaRPr lang="ar-IQ" sz="5400" b="1" dirty="0"/>
          </a:p>
        </p:txBody>
      </p:sp>
    </p:spTree>
    <p:extLst>
      <p:ext uri="{BB962C8B-B14F-4D97-AF65-F5344CB8AC3E}">
        <p14:creationId xmlns:p14="http://schemas.microsoft.com/office/powerpoint/2010/main" val="1089827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-27384"/>
            <a:ext cx="12192000" cy="864096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Promoting home and community-based care</a:t>
            </a:r>
            <a:endParaRPr lang="ar-IQ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9336" y="836712"/>
            <a:ext cx="12072664" cy="6021288"/>
          </a:xfrm>
        </p:spPr>
        <p:txBody>
          <a:bodyPr>
            <a:normAutofit fontScale="25000" lnSpcReduction="20000"/>
          </a:bodyPr>
          <a:lstStyle/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patient self care: 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 patch for 24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after surgery. 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Followed by eye glasses worn during the day.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Sunglasses should be worn. 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clean , damp wash cloth may be used to remove eye discharge.</a:t>
            </a:r>
            <a:endParaRPr lang="ar-IQ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Continuity care</a:t>
            </a:r>
            <a:endParaRPr lang="ar-IQ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Eye patch remove after the first follow up appointment .  </a:t>
            </a: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Vision is stabilized when the eye healed, usually within 6-12 weeks. </a:t>
            </a:r>
            <a:endParaRPr lang="ar-IQ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70000"/>
              </a:lnSpc>
              <a:buNone/>
            </a:pPr>
            <a:endParaRPr lang="ar-S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endParaRPr lang="ar-IQ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518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71E794-17A6-45AF-BF49-720985166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57200"/>
            <a:ext cx="11521280" cy="114300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1-</a:t>
            </a:r>
            <a:r>
              <a:rPr lang="ar-IQ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Healthy human ear can hear frequencies in the range  from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5839445-7AAB-454B-A837-40CF092EC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20Hz to 20,000 Hz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20Hzto 25,000Hz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30Hz to 30,000Hz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25Hz to 30Hz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704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D6D1F-75EB-435D-80DB-B170CA52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57200"/>
            <a:ext cx="9659416" cy="114300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	The instrument to examine the ear is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0E272BF-39EA-4DB1-B301-68A9A6426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	Ophthalmoscope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	Otoscope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	Thermometer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	Stethoscope</a:t>
            </a:r>
          </a:p>
          <a:p>
            <a:pPr algn="l" rt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85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B87325-9F7E-4FEE-B114-D53E01CD8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727234"/>
            <a:ext cx="11305256" cy="1143000"/>
          </a:xfrm>
        </p:spPr>
        <p:txBody>
          <a:bodyPr>
            <a:noAutofit/>
          </a:bodyPr>
          <a:lstStyle/>
          <a:p>
            <a:pPr algn="l" rt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	Sinusitis is inflammation of the mucosa of one or more sinuses. Chronic sinusitis is diagnosed if symptoms are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528B1F-4D1D-4078-9346-43F40CDD4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44825"/>
            <a:ext cx="8229600" cy="4525963"/>
          </a:xfrm>
        </p:spPr>
        <p:txBody>
          <a:bodyPr/>
          <a:lstStyle/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	More than one month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	More than two month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	More than two week  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	Recurrent every years</a:t>
            </a:r>
          </a:p>
          <a:p>
            <a:pPr algn="l" rt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72660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4800" b="1" dirty="0"/>
              <a:t>Cataract </a:t>
            </a:r>
            <a:endParaRPr lang="ar-IQ" sz="48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771232"/>
            <a:ext cx="5328592" cy="608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3CD8B4C-DB99-4261-B71E-1969AF2D7A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1944" y="771231"/>
            <a:ext cx="6600056" cy="6086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089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2E4926-D5AD-45F9-B6B2-1FDE02F73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457200"/>
            <a:ext cx="11175031" cy="114300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	After the tonsillectomy, put the patient in-------- to reduce swelling and promote drainage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FDCB035-8DD0-4E5A-81DA-EB19D70A9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	Supine position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	Prone position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	sitting position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	semi-Fowler’s position</a:t>
            </a:r>
          </a:p>
          <a:p>
            <a:pPr algn="l" rt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050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513CE2-ED54-4D3B-BCAF-A0794D9FC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4704"/>
            <a:ext cx="11463064" cy="65293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	nurse examine the patient show the bleeding from the nose that mean: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B230AB-6A49-4F9C-A971-E9935A7AB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	Rhinorrhea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	Epistaxis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	Anosmia</a:t>
            </a:r>
          </a:p>
          <a:p>
            <a:pPr algn="l" rt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	dysphagia</a:t>
            </a:r>
          </a:p>
          <a:p>
            <a:pPr algn="l" rt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14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328" y="843240"/>
            <a:ext cx="11953328" cy="5970136"/>
          </a:xfrm>
        </p:spPr>
        <p:txBody>
          <a:bodyPr>
            <a:normAutofit lnSpcReduction="10000"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cataract :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lens opacity or cloudiness.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cataract is a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opaque lens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visual inspection,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lens appears gray or milky.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Cataracts are a leading cause of blindness in the world.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three most common types are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traumatic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congenital, or senile cataract.</a:t>
            </a:r>
            <a:endParaRPr lang="ar-IQ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EC083411-F3FE-F578-AB06-4D793C47E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72660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Cataract 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54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9336" y="908720"/>
            <a:ext cx="12039721" cy="5904656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Cataract can develop in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eyes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any age. </a:t>
            </a:r>
            <a:endParaRPr lang="ar-S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common type of cataract are define by their location in the lens: </a:t>
            </a:r>
          </a:p>
          <a:p>
            <a:pPr algn="l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Nuclear</a:t>
            </a:r>
          </a:p>
          <a:p>
            <a:pPr algn="l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Cortical </a:t>
            </a:r>
          </a:p>
          <a:p>
            <a:pPr algn="l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Posterior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subcapsular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l">
              <a:buNone/>
            </a:pPr>
            <a:r>
              <a:rPr lang="ar-S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S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ar-IQ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93B3020-F517-E0A0-6089-C6E0BF3F883A}"/>
              </a:ext>
            </a:extLst>
          </p:cNvPr>
          <p:cNvSpPr txBox="1"/>
          <p:nvPr/>
        </p:nvSpPr>
        <p:spPr>
          <a:xfrm>
            <a:off x="0" y="44624"/>
            <a:ext cx="12192000" cy="72008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>
            <a:lvl1pPr algn="ctr">
              <a:spcBef>
                <a:spcPct val="0"/>
              </a:spcBef>
              <a:buNone/>
              <a:defRPr sz="5400" b="1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Pathophysiology</a:t>
            </a:r>
          </a:p>
        </p:txBody>
      </p:sp>
    </p:spTree>
    <p:extLst>
      <p:ext uri="{BB962C8B-B14F-4D97-AF65-F5344CB8AC3E}">
        <p14:creationId xmlns:p14="http://schemas.microsoft.com/office/powerpoint/2010/main" val="2779590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748384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9336" y="793008"/>
            <a:ext cx="11953328" cy="602036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Aging:</a:t>
            </a:r>
          </a:p>
          <a:p>
            <a:pPr algn="l" rt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Accumulation of a yellow-brown pigment due to the breakdown of lens protein</a:t>
            </a:r>
          </a:p>
          <a:p>
            <a:pPr algn="l" rt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Decreased oxygen uptake</a:t>
            </a:r>
          </a:p>
          <a:p>
            <a:pPr algn="l" rt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 in levels of vitamin C, protein, and glutathione (an antioxidant)</a:t>
            </a:r>
          </a:p>
          <a:p>
            <a:pPr algn="l" rt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in sodium and calcium</a:t>
            </a:r>
          </a:p>
          <a:p>
            <a:pPr algn="l" rtl="0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 of lens transparency</a:t>
            </a:r>
            <a:endParaRPr lang="ar-IQ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204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620688"/>
            <a:ext cx="12192000" cy="623731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 (e.g., herpes zoster, uveitis)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Myopia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Retinal detachment and retinal surgery</a:t>
            </a: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Retinitis pigmentosa.</a:t>
            </a:r>
          </a:p>
          <a:p>
            <a:pPr marL="0" indent="0" algn="l" rtl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IQ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0BE21EF-AD0B-8BEA-162B-5B239DE953D7}"/>
              </a:ext>
            </a:extLst>
          </p:cNvPr>
          <p:cNvSpPr txBox="1"/>
          <p:nvPr/>
        </p:nvSpPr>
        <p:spPr>
          <a:xfrm>
            <a:off x="0" y="-7582"/>
            <a:ext cx="12192000" cy="77228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>
            <a:lvl1pPr algn="ctr">
              <a:spcBef>
                <a:spcPct val="0"/>
              </a:spcBef>
              <a:buNone/>
              <a:defRPr sz="5400" b="1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Ocular Conditions </a:t>
            </a:r>
          </a:p>
        </p:txBody>
      </p:sp>
    </p:spTree>
    <p:extLst>
      <p:ext uri="{BB962C8B-B14F-4D97-AF65-F5344CB8AC3E}">
        <p14:creationId xmlns:p14="http://schemas.microsoft.com/office/powerpoint/2010/main" val="3368622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-27384"/>
            <a:ext cx="12192000" cy="792088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Toxic Factors </a:t>
            </a:r>
            <a:endParaRPr lang="ar-IQ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64704"/>
            <a:ext cx="12119992" cy="6093296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Ionizing radiation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Aspirin use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Corticosteroids 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Alkaline chemical eye burns, poisoning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Cigarette smoking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Calcium, copper, iron, gold, silver, and mercury</a:t>
            </a:r>
            <a:endParaRPr lang="ar-S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16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-27384"/>
            <a:ext cx="12192000" cy="792088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/>
              <a:t>CONT.  </a:t>
            </a:r>
            <a:endParaRPr lang="ar-IQ" sz="5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92088"/>
            <a:ext cx="12192000" cy="6093296"/>
          </a:xfrm>
        </p:spPr>
        <p:txBody>
          <a:bodyPr>
            <a:normAutofit lnSpcReduction="10000"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Nutritional Factors:</a:t>
            </a:r>
          </a:p>
          <a:p>
            <a:pPr marL="733425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Obesity</a:t>
            </a:r>
          </a:p>
          <a:p>
            <a:pPr marL="733425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nutrition</a:t>
            </a:r>
          </a:p>
          <a:p>
            <a:pPr marL="733425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levels of antioxidants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q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Systemic Diseases and Syndromes:</a:t>
            </a:r>
          </a:p>
          <a:p>
            <a:pPr marL="800100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Diabetes</a:t>
            </a:r>
          </a:p>
          <a:p>
            <a:pPr marL="800100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Disorders related to lipid metabolism</a:t>
            </a:r>
          </a:p>
          <a:p>
            <a:pPr marL="800100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syndrome</a:t>
            </a:r>
          </a:p>
          <a:p>
            <a:pPr marL="800100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Musculoskeletal disorders</a:t>
            </a:r>
          </a:p>
          <a:p>
            <a:pPr marL="800100" indent="-457200" algn="l" rt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 disorders </a:t>
            </a:r>
            <a:endParaRPr lang="ar-IQ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ar-IQ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626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36712"/>
            <a:ext cx="12072664" cy="5904656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factors: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Dehydration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Blunt trauma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shock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Perforation of the lens with sharp object or foreign body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Ultraviolent radiation in sunlight and x-ray </a:t>
            </a:r>
            <a:endParaRPr lang="ar-S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DE54E1FA-A2A1-E0D5-E3FD-7D4BEAA8B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624"/>
            <a:ext cx="12192000" cy="648072"/>
          </a:xfrm>
          <a:ln>
            <a:solidFill>
              <a:schemeClr val="accent1"/>
            </a:solidFill>
          </a:ln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sz="5400" b="1" dirty="0"/>
              <a:t>CONT.  </a:t>
            </a:r>
            <a:endParaRPr lang="ar-IQ" sz="5400" b="1" dirty="0"/>
          </a:p>
        </p:txBody>
      </p:sp>
    </p:spTree>
    <p:extLst>
      <p:ext uri="{BB962C8B-B14F-4D97-AF65-F5344CB8AC3E}">
        <p14:creationId xmlns:p14="http://schemas.microsoft.com/office/powerpoint/2010/main" val="423364465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527</Words>
  <Application>Microsoft Office PowerPoint</Application>
  <PresentationFormat>Widescreen</PresentationFormat>
  <Paragraphs>131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سمة Office</vt:lpstr>
      <vt:lpstr>نسق Office</vt:lpstr>
      <vt:lpstr>PowerPoint Presentation</vt:lpstr>
      <vt:lpstr>Cataract </vt:lpstr>
      <vt:lpstr>Cataract </vt:lpstr>
      <vt:lpstr>PowerPoint Presentation</vt:lpstr>
      <vt:lpstr>RISK FACTORS </vt:lpstr>
      <vt:lpstr>PowerPoint Presentation</vt:lpstr>
      <vt:lpstr>Toxic Factors </vt:lpstr>
      <vt:lpstr>CONT.  </vt:lpstr>
      <vt:lpstr>CONT.  </vt:lpstr>
      <vt:lpstr>Clinical Manifestation</vt:lpstr>
      <vt:lpstr>Medical Management</vt:lpstr>
      <vt:lpstr>Assessment and Diagnostic Methods</vt:lpstr>
      <vt:lpstr>Surgical Management</vt:lpstr>
      <vt:lpstr>Nursing management</vt:lpstr>
      <vt:lpstr>CONT.  </vt:lpstr>
      <vt:lpstr>Promoting home and community-based care</vt:lpstr>
      <vt:lpstr>1- Healthy human ear can hear frequencies in the range  from </vt:lpstr>
      <vt:lpstr>2- The instrument to examine the ear is </vt:lpstr>
      <vt:lpstr>3- Sinusitis is inflammation of the mucosa of one or more sinuses. Chronic sinusitis is diagnosed if symptoms are present for </vt:lpstr>
      <vt:lpstr>4- After the tonsillectomy, put the patient in-------- to reduce swelling and promote drainage </vt:lpstr>
      <vt:lpstr>5- nurse examine the patient show the bleeding from the nose that mean: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54</cp:revision>
  <dcterms:created xsi:type="dcterms:W3CDTF">2022-03-31T19:17:21Z</dcterms:created>
  <dcterms:modified xsi:type="dcterms:W3CDTF">2025-03-19T07:59:35Z</dcterms:modified>
</cp:coreProperties>
</file>