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76" r:id="rId3"/>
    <p:sldId id="257" r:id="rId4"/>
    <p:sldId id="379" r:id="rId5"/>
    <p:sldId id="268" r:id="rId6"/>
    <p:sldId id="258" r:id="rId7"/>
    <p:sldId id="259" r:id="rId8"/>
    <p:sldId id="378" r:id="rId9"/>
    <p:sldId id="260" r:id="rId10"/>
    <p:sldId id="381" r:id="rId11"/>
    <p:sldId id="382" r:id="rId12"/>
    <p:sldId id="383" r:id="rId13"/>
    <p:sldId id="261" r:id="rId14"/>
    <p:sldId id="262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92864F37-4238-4B36-8859-0818B1CD26AC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EC2EDD9A-089A-46D8-B41C-1F47D7EF0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2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EDD9A-089A-46D8-B41C-1F47D7EF0D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3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20/09/1446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20/09/1446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20/09/1446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11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86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2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28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44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47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97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3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20/09/1446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03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27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20/09/1446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20/09/1446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20/09/1446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20/09/1446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20/09/1446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20/09/1446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20/09/1446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20/09/1446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4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5BE65CDF-FC31-491A-80D1-47963C28F862}"/>
              </a:ext>
            </a:extLst>
          </p:cNvPr>
          <p:cNvSpPr txBox="1">
            <a:spLocks noChangeArrowheads="1"/>
          </p:cNvSpPr>
          <p:nvPr/>
        </p:nvSpPr>
        <p:spPr>
          <a:xfrm>
            <a:off x="132735" y="116633"/>
            <a:ext cx="11901949" cy="127686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Lecture#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semester# 2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F018633A-4588-432F-82B7-F0E89837F0E0}"/>
              </a:ext>
            </a:extLst>
          </p:cNvPr>
          <p:cNvSpPr/>
          <p:nvPr/>
        </p:nvSpPr>
        <p:spPr>
          <a:xfrm>
            <a:off x="-25358" y="2474"/>
            <a:ext cx="12192000" cy="6856730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9">
            <a:extLst>
              <a:ext uri="{FF2B5EF4-FFF2-40B4-BE49-F238E27FC236}">
                <a16:creationId xmlns:a16="http://schemas.microsoft.com/office/drawing/2014/main" id="{7F247796-A0CD-393E-ABA4-1147C6A536DE}"/>
              </a:ext>
            </a:extLst>
          </p:cNvPr>
          <p:cNvSpPr txBox="1"/>
          <p:nvPr/>
        </p:nvSpPr>
        <p:spPr>
          <a:xfrm>
            <a:off x="0" y="3182518"/>
            <a:ext cx="12009326" cy="249812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bIns="0">
            <a:spAutoFit/>
          </a:bodyPr>
          <a:lstStyle/>
          <a:p>
            <a:pPr marL="107314" lvl="0" algn="ctr">
              <a:spcBef>
                <a:spcPts val="360"/>
              </a:spcBef>
              <a:defRPr/>
            </a:pPr>
            <a:endParaRPr lang="en-US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314" lvl="0" algn="ctr">
              <a:spcBef>
                <a:spcPts val="360"/>
              </a:spcBef>
              <a:defRPr/>
            </a:pPr>
            <a:r>
              <a:rPr lang="en-US" sz="3600" b="1" kern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Al-</a:t>
            </a:r>
            <a:r>
              <a:rPr lang="en-US" sz="3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Mustaqbal</a:t>
            </a:r>
            <a:r>
              <a:rPr lang="en-US" sz="3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University </a:t>
            </a:r>
          </a:p>
          <a:p>
            <a:pPr algn="ctr">
              <a:defRPr/>
            </a:pPr>
            <a:r>
              <a:rPr lang="en-US" sz="3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College of Nursing </a:t>
            </a:r>
            <a:endParaRPr lang="en-US" sz="2000" b="1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nd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Class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Adult Nursing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EDBBCE1-C457-A703-F5A2-0CA9A59E7512}"/>
              </a:ext>
            </a:extLst>
          </p:cNvPr>
          <p:cNvSpPr txBox="1"/>
          <p:nvPr/>
        </p:nvSpPr>
        <p:spPr>
          <a:xfrm>
            <a:off x="41641" y="1412776"/>
            <a:ext cx="11993042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Eye Disorders</a:t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II. Glaucoma 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3068959"/>
            <a:ext cx="4248471" cy="108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35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31412FB-3AFB-2115-940B-3E1A4296EB6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881" y="44624"/>
            <a:ext cx="12188119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51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7A7A658-504E-457D-0DA3-FABA70BE1E9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116632"/>
            <a:ext cx="12072664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5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4624"/>
            <a:ext cx="12192000" cy="864096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and Diagnostic Methods</a:t>
            </a:r>
            <a:endParaRPr lang="ar-IQ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80728"/>
            <a:ext cx="12072664" cy="5733255"/>
          </a:xfrm>
        </p:spPr>
        <p:txBody>
          <a:bodyPr>
            <a:normAutofit fontScale="92500" lnSpcReduction="10000"/>
          </a:bodyPr>
          <a:lstStyle/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Ocular and medical history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(to investigate predisposing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factors)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Tonometry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(measures IOP), 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Ophthalmoscopy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(to inspect the optic nerve),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Gonioscopy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(to examine the filtration angle of the anterior chamber)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Perimetry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(visual fields assessment). </a:t>
            </a:r>
          </a:p>
        </p:txBody>
      </p:sp>
    </p:spTree>
    <p:extLst>
      <p:ext uri="{BB962C8B-B14F-4D97-AF65-F5344CB8AC3E}">
        <p14:creationId xmlns:p14="http://schemas.microsoft.com/office/powerpoint/2010/main" val="3503938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4624"/>
            <a:ext cx="12192000" cy="687212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Management</a:t>
            </a:r>
            <a:endParaRPr lang="ar-IQ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9336" y="764704"/>
            <a:ext cx="12072664" cy="6048672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aim of all glaucoma treat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to: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prevention of optic nerve damage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 therapy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(miotics)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(medications that cause pupillary constriction),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ar-S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</a:t>
            </a:r>
            <a:r>
              <a:rPr lang="ar-IQ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trabeculoplasty</a:t>
            </a:r>
            <a:r>
              <a:rPr lang="ar-S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ar-IQ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procedures )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r>
              <a:rPr lang="ar-IQ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a combination of these approaches </a:t>
            </a:r>
            <a:endParaRPr lang="ar-IQ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69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872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Surgical Management</a:t>
            </a:r>
            <a:endParaRPr lang="ar-IQ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9336" y="1019786"/>
            <a:ext cx="11881320" cy="579359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Laser trabeculoplasty or iridotomy indicated 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IOP is inadequately controlled by medications.</a:t>
            </a:r>
            <a:b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Filtering procedures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Drainage implant or shunt surgery.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Trabeculectomy surgery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r-IQ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483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4624"/>
            <a:ext cx="12192000" cy="792088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Nursing Management</a:t>
            </a:r>
            <a:endParaRPr lang="ar-IQ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9336" y="1052736"/>
            <a:ext cx="11809312" cy="5832648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teaching plan regarding the nature of the disease</a:t>
            </a:r>
            <a:r>
              <a:rPr lang="ar-IQ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importance of strict adherence to the medication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regimen to help ensure compliance.</a:t>
            </a:r>
            <a:endParaRPr lang="ar-IQ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the patient’s medication program, particularly the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of glaucoma-control medications with other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medications.</a:t>
            </a:r>
            <a:endParaRPr lang="ar-IQ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effects of glaucoma-control medications on vision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miotics and sympathomimetics result in altered focus</a:t>
            </a:r>
            <a:endParaRPr lang="ar-IQ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871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9336" y="836712"/>
            <a:ext cx="12072664" cy="5976663"/>
          </a:xfrm>
        </p:spPr>
        <p:txBody>
          <a:bodyPr>
            <a:normAutofit fontScale="62500" lnSpcReduction="20000"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 patient to services that assist in performing activities</a:t>
            </a:r>
            <a:b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daily living, if needed.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 patients with impaired mobility for low vision and</a:t>
            </a:r>
            <a:b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 services.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reassurance and emotional support.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 patient’s family into the plan of care, encourage family members to undergo examinations at least once every 2 years to detect glaucoma early.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1B0E92BF-BE42-02CA-2EC2-46A6D44E3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12192000" cy="792088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en-US" sz="4800" b="1" dirty="0"/>
              <a:t>Cont.. </a:t>
            </a:r>
            <a:endParaRPr lang="ar-IQ" sz="4800" b="1" dirty="0"/>
          </a:p>
        </p:txBody>
      </p:sp>
    </p:spTree>
    <p:extLst>
      <p:ext uri="{BB962C8B-B14F-4D97-AF65-F5344CB8AC3E}">
        <p14:creationId xmlns:p14="http://schemas.microsoft.com/office/powerpoint/2010/main" val="166576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4624"/>
            <a:ext cx="12192000" cy="63408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glaucoma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9335" y="836713"/>
            <a:ext cx="5976665" cy="5976663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Glaucoma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group of ocular conditions characterized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elevated IOP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increased IOP damages the optic nerve and nerve fiber layer.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normal IOP is between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and 21 mmHg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optic nerve damage is related to the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caused by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congestion of aqueous humor in the eye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leading cause of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blindness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 adult in the US. 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Glaucoma is more prevalent in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people older than 40 years.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 cure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 glaucoma, but the disease can be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0F2E2AC-5681-04C0-8187-747219616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36713"/>
            <a:ext cx="5976665" cy="359557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283C4AF-4102-36E4-A711-0A1DA4429FB5}"/>
              </a:ext>
            </a:extLst>
          </p:cNvPr>
          <p:cNvSpPr txBox="1"/>
          <p:nvPr/>
        </p:nvSpPr>
        <p:spPr>
          <a:xfrm>
            <a:off x="6384032" y="4432287"/>
            <a:ext cx="580763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Normally, aqueous humor, which is secreted in</a:t>
            </a:r>
            <a:r>
              <a:rPr lang="ar-IQ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posterior chamber, gains access to the anterior chamber by</a:t>
            </a:r>
            <a:r>
              <a:rPr lang="ar-IQ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flowing through the pupil. In the angle of the anterior chamber, it</a:t>
            </a:r>
            <a:r>
              <a:rPr lang="ar-IQ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passes through the canal of Schlemm into the venous system.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4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53BEB2-2994-6E78-17F9-C5B170E72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00656" cy="894730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Physiology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5038A43-29F5-09BF-E1CD-7314AEB67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894730"/>
            <a:ext cx="12000656" cy="5963270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Aqueous humor flows between 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nourishing the cornea and lens.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(90%) of the fluid then flows out of the anterior chamber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draining through the spongy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trabecular meshwork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canal of Schlemm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episcleral veins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10%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aqueous fluid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exits through the ciliary body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the suprachoroidal space and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drains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the venous circulation of the ciliary body, choroid, and sclera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Unimpeded outflow of aqueous fluid depends on an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intact drainage system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open angle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(about 45 degrees) between the iris and the cornea.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narrower angle places the iris closer to the trabecular meshwork, diminishing the angle.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amount of aqueous humor produced tends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decrease with age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systemic diseases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in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ocular inflammatory conditions.</a:t>
            </a:r>
          </a:p>
        </p:txBody>
      </p:sp>
    </p:spTree>
    <p:extLst>
      <p:ext uri="{BB962C8B-B14F-4D97-AF65-F5344CB8AC3E}">
        <p14:creationId xmlns:p14="http://schemas.microsoft.com/office/powerpoint/2010/main" val="2991825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4624"/>
            <a:ext cx="12192000" cy="687212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 </a:t>
            </a:r>
            <a:endParaRPr lang="ar-IQ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9336" y="908720"/>
            <a:ext cx="12072664" cy="5904655"/>
          </a:xfr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There are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theories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regarding how increase IOP damage the optic nerve in glaucoma.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theory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suggested :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IOP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damages the retinal layer as it </a:t>
            </a:r>
            <a:endParaRPr lang="ar-IQ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ar-IQ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passes through the optic nerve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head.</a:t>
            </a:r>
            <a:endParaRPr lang="ar-IQ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indirect ischemic theory suggested that high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IOP compresses the microcirculation in the optic nerve head, resulting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cell injury and death.  </a:t>
            </a:r>
            <a:endParaRPr lang="ar-S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DED7E8A-6DE5-4C07-CD46-08392A0DD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1628800"/>
            <a:ext cx="415178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53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0106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 of Glaucoma</a:t>
            </a:r>
            <a:endParaRPr lang="ar-IQ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9336" y="980728"/>
            <a:ext cx="11953328" cy="5805263"/>
          </a:xfrm>
        </p:spPr>
        <p:txBody>
          <a:bodyPr>
            <a:noAutofit/>
          </a:bodyPr>
          <a:lstStyle/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 disease</a:t>
            </a:r>
          </a:p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</a:p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history of glaucoma</a:t>
            </a:r>
          </a:p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Migraine syndromes</a:t>
            </a:r>
          </a:p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Myopia (nearsightedness)</a:t>
            </a:r>
          </a:p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Obstructive sleep apnea</a:t>
            </a:r>
          </a:p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Older age</a:t>
            </a:r>
          </a:p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eye trauma</a:t>
            </a:r>
          </a:p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Prolonged use of topical or systemic corticosteroids</a:t>
            </a:r>
          </a:p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 cornea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35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1836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Glaucoma</a:t>
            </a:r>
            <a:endParaRPr lang="ar-IQ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9336" y="908720"/>
            <a:ext cx="12072664" cy="5976664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ar-IQ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several types of glaucoma:</a:t>
            </a:r>
            <a:endParaRPr lang="ar-IQ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wide-angle glaucoma </a:t>
            </a:r>
            <a:endParaRPr lang="ar-IQ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Narrow-angle glaucoma</a:t>
            </a:r>
            <a:endParaRPr lang="ar-IQ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Congenital glaucoma</a:t>
            </a:r>
            <a:endParaRPr lang="ar-IQ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Glaucoma</a:t>
            </a:r>
            <a:r>
              <a:rPr lang="ar-IQ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other conditions, such as developmental</a:t>
            </a:r>
            <a:r>
              <a:rPr lang="ar-IQ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anomalies or corticosteroid use.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ar-IQ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 common clinical forms of glaucoma in adults are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wide- and narrow angle glaucoma, </a:t>
            </a:r>
            <a:endParaRPr lang="ar-IQ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620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E952965B-ADE1-3D84-7F04-0DA3F70DE2AF}"/>
              </a:ext>
            </a:extLst>
          </p:cNvPr>
          <p:cNvSpPr txBox="1"/>
          <p:nvPr/>
        </p:nvSpPr>
        <p:spPr>
          <a:xfrm>
            <a:off x="24680" y="4278575"/>
            <a:ext cx="1233601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ar-IQ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wide-angle glaucoma, the outflow of aqueous humor is obstructed at the trabecular meshwork. </a:t>
            </a:r>
            <a:endParaRPr lang="ar-IQ" sz="2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narrow-angle glaucoma, the</a:t>
            </a:r>
            <a:r>
              <a:rPr lang="ar-IQ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aqueous humor encounters resistance to flow through the pupil.</a:t>
            </a:r>
            <a:r>
              <a:rPr lang="ar-IQ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pressure in the posterior chamber produces a forward</a:t>
            </a:r>
            <a:r>
              <a:rPr lang="ar-IQ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bowing of the peripheral iris so that the iris blocks the trabecular</a:t>
            </a:r>
            <a:r>
              <a:rPr lang="ar-IQ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meshwork. </a:t>
            </a:r>
            <a:endParaRPr lang="ar-IQ" sz="2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9B1AA70-FCDB-1E92-6DFD-1FB28C94E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2" y="116631"/>
            <a:ext cx="6251002" cy="396043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091F043-5CF3-52FE-8E08-9A32FE4AA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862" y="116632"/>
            <a:ext cx="570611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08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5244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Manifestations</a:t>
            </a:r>
            <a:endParaRPr lang="ar-IQ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80728"/>
            <a:ext cx="12192000" cy="5760639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“Silent thief of sight” </a:t>
            </a:r>
            <a:endParaRPr lang="ar-IQ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pts. Are unaware that they have the disease until they have experienced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</a:t>
            </a:r>
            <a:r>
              <a:rPr lang="ar-IQ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 loss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ar-IQ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Blurred vision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“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around lights</a:t>
            </a:r>
            <a:endParaRPr lang="ar-IQ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Difficulty</a:t>
            </a:r>
            <a:r>
              <a:rPr lang="ar-IQ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focusing</a:t>
            </a:r>
            <a:endParaRPr lang="ar-IQ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 of peripheral vision</a:t>
            </a:r>
            <a:endParaRPr lang="ar-IQ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Aching</a:t>
            </a:r>
            <a:r>
              <a:rPr lang="ar-IQ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discomfort around the eye</a:t>
            </a:r>
            <a:endParaRPr lang="ar-IQ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Headache</a:t>
            </a:r>
            <a:r>
              <a:rPr lang="ar-IQ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ar-S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r-IQ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181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C71CCE25-45CF-09F8-5A6A-161DCF810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191344" y="151317"/>
            <a:ext cx="11881320" cy="6552728"/>
          </a:xfrm>
        </p:spPr>
      </p:pic>
    </p:spTree>
    <p:extLst>
      <p:ext uri="{BB962C8B-B14F-4D97-AF65-F5344CB8AC3E}">
        <p14:creationId xmlns:p14="http://schemas.microsoft.com/office/powerpoint/2010/main" val="3417095389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659</Words>
  <Application>Microsoft Office PowerPoint</Application>
  <PresentationFormat>Widescreen</PresentationFormat>
  <Paragraphs>82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سمة Office</vt:lpstr>
      <vt:lpstr>نسق Office</vt:lpstr>
      <vt:lpstr>PowerPoint Presentation</vt:lpstr>
      <vt:lpstr>glaucoma</vt:lpstr>
      <vt:lpstr>Physiology</vt:lpstr>
      <vt:lpstr>Pathophysiology </vt:lpstr>
      <vt:lpstr>RISK Factors of Glaucoma</vt:lpstr>
      <vt:lpstr>Classification of Glaucoma</vt:lpstr>
      <vt:lpstr>PowerPoint Presentation</vt:lpstr>
      <vt:lpstr>Clinical Manifestations</vt:lpstr>
      <vt:lpstr>PowerPoint Presentation</vt:lpstr>
      <vt:lpstr>PowerPoint Presentation</vt:lpstr>
      <vt:lpstr>PowerPoint Presentation</vt:lpstr>
      <vt:lpstr>Assessment and Diagnostic Methods</vt:lpstr>
      <vt:lpstr>Medical Management</vt:lpstr>
      <vt:lpstr>Surgical Management</vt:lpstr>
      <vt:lpstr>Nursing Management</vt:lpstr>
      <vt:lpstr>Cont..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Maher</cp:lastModifiedBy>
  <cp:revision>56</cp:revision>
  <dcterms:created xsi:type="dcterms:W3CDTF">2022-04-01T07:16:57Z</dcterms:created>
  <dcterms:modified xsi:type="dcterms:W3CDTF">2025-03-19T08:00:45Z</dcterms:modified>
</cp:coreProperties>
</file>