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15"/>
  </p:notesMasterIdLst>
  <p:sldIdLst>
    <p:sldId id="429" r:id="rId3"/>
    <p:sldId id="275" r:id="rId4"/>
    <p:sldId id="378" r:id="rId5"/>
    <p:sldId id="400" r:id="rId6"/>
    <p:sldId id="401" r:id="rId7"/>
    <p:sldId id="423" r:id="rId8"/>
    <p:sldId id="428" r:id="rId9"/>
    <p:sldId id="304" r:id="rId10"/>
    <p:sldId id="312" r:id="rId11"/>
    <p:sldId id="314" r:id="rId12"/>
    <p:sldId id="347" r:id="rId13"/>
    <p:sldId id="430" r:id="rId14"/>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90"/>
  </p:normalViewPr>
  <p:slideViewPr>
    <p:cSldViewPr showGuides="1">
      <p:cViewPr>
        <p:scale>
          <a:sx n="72" d="100"/>
          <a:sy n="72" d="100"/>
        </p:scale>
        <p:origin x="-1326" y="162"/>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9C8EA16-58F7-408B-BA90-F8369DFC956F}"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3/18/2025</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a:buNone/>
            </a:pPr>
            <a:fld id="{9A0DB2DC-4C9A-4742-B13C-FB6460FD3503}" type="slidenum">
              <a:rPr lang="en-US" sz="1200" dirty="0"/>
              <a:t>‹#›</a:t>
            </a:fld>
            <a:endParaRPr lang="en-US" sz="1200" dirty="0"/>
          </a:p>
        </p:txBody>
      </p:sp>
    </p:spTree>
    <p:extLst>
      <p:ext uri="{BB962C8B-B14F-4D97-AF65-F5344CB8AC3E}">
        <p14:creationId xmlns:p14="http://schemas.microsoft.com/office/powerpoint/2010/main" val="341054609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 name="Footer Placeholder 18"/>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 name="Slide Number Placeholder 26"/>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077200" y="6356350"/>
            <a:ext cx="609600" cy="365125"/>
          </a:xfrm>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lvl="0" eaLnBrk="1" hangingPunct="1">
              <a:buNone/>
            </a:pPr>
            <a:fld id="{9A0DB2DC-4C9A-4742-B13C-FB6460FD3503}" type="slidenum">
              <a:rPr lang="en-US" altLang="en-US" smtClean="0">
                <a:latin typeface="Arial" panose="020B0604020202020204" pitchFamily="34" charset="0"/>
              </a:rPr>
              <a:t>‹#›</a:t>
            </a:fld>
            <a:endParaRPr lang="en-US" altLang="en-US" dirty="0">
              <a:latin typeface="Arial" panose="020B0604020202020204" pitchFamily="34"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Lst>
  </p:timing>
  <p:hf sldNum="0"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274638"/>
            <a:ext cx="7848600" cy="1477962"/>
          </a:xfrm>
        </p:spPr>
        <p:txBody>
          <a:bodyPr>
            <a:normAutofit/>
          </a:bodyPr>
          <a:lstStyle/>
          <a:p>
            <a:pPr algn="ctr"/>
            <a:r>
              <a:rPr lang="en-US" sz="4400" b="1" dirty="0" smtClean="0">
                <a:solidFill>
                  <a:schemeClr val="tx1"/>
                </a:solidFill>
                <a:latin typeface="Times New Roman" pitchFamily="18" charset="0"/>
                <a:cs typeface="Times New Roman" pitchFamily="18" charset="0"/>
              </a:rPr>
              <a:t>Lactobacilli </a:t>
            </a:r>
            <a:br>
              <a:rPr lang="en-US" sz="4400" b="1" dirty="0" smtClean="0">
                <a:solidFill>
                  <a:schemeClr val="tx1"/>
                </a:solidFill>
                <a:latin typeface="Times New Roman" pitchFamily="18" charset="0"/>
                <a:cs typeface="Times New Roman" pitchFamily="18" charset="0"/>
              </a:rPr>
            </a:br>
            <a:r>
              <a:rPr lang="en-US" sz="4400" b="1" dirty="0" smtClean="0">
                <a:solidFill>
                  <a:schemeClr val="tx1"/>
                </a:solidFill>
                <a:latin typeface="Times New Roman" pitchFamily="18" charset="0"/>
                <a:cs typeface="Times New Roman" pitchFamily="18" charset="0"/>
              </a:rPr>
              <a:t>Asst .Prof .Dr. Bara′ Hamid </a:t>
            </a:r>
            <a:endParaRPr lang="ar-IQ" sz="4400" b="1" dirty="0">
              <a:solidFill>
                <a:schemeClr val="tx1"/>
              </a:solidFill>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458200"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21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33400"/>
            <a:ext cx="8534400" cy="4525963"/>
          </a:xfrm>
        </p:spPr>
        <p:txBody>
          <a:bodyPr/>
          <a:lstStyle/>
          <a:p>
            <a:r>
              <a:rPr lang="en-US" sz="4400" b="1" dirty="0" smtClean="0">
                <a:latin typeface="Times New Roman" panose="02020603050405020304" pitchFamily="18" charset="0"/>
                <a:cs typeface="Times New Roman" panose="02020603050405020304" pitchFamily="18" charset="0"/>
              </a:rPr>
              <a:t>Probiotics:</a:t>
            </a:r>
            <a:endParaRPr lang="en-US" sz="44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Commercial preparations of lactobacilli are used as probiotics to restore normal flora after the imbalance created by antibiotic therapy.</a:t>
            </a: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actobacillus</a:t>
            </a:r>
            <a:r>
              <a:rPr lang="en-US" sz="2800" dirty="0">
                <a:latin typeface="Times New Roman" panose="02020603050405020304" pitchFamily="18" charset="0"/>
                <a:cs typeface="Times New Roman" panose="02020603050405020304" pitchFamily="18" charset="0"/>
              </a:rPr>
              <a:t> acidophilus has been used in alternative medicine as a possibly effective aid (in children or adults) in preventing diarrhea caused by antibiotics, travel, chemotherapy, or hospitalization.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019800"/>
          </a:xfrm>
        </p:spPr>
        <p:txBody>
          <a:bodyPr vert="horz" wrap="square" lIns="91440" tIns="45720" rIns="91440" bIns="45720" numCol="1" anchor="t" anchorCtr="0" compatLnSpc="1">
            <a:normAutofit/>
          </a:bodyPr>
          <a:lstStyle/>
          <a:p>
            <a:pPr marL="0" marR="0" lvl="0" indent="0" algn="ctr" defTabSz="914400" rtl="0" eaLnBrk="0" fontAlgn="base" latinLnBrk="0" hangingPunct="0">
              <a:lnSpc>
                <a:spcPct val="100000"/>
              </a:lnSpc>
              <a:spcBef>
                <a:spcPct val="20000"/>
              </a:spcBef>
              <a:spcAft>
                <a:spcPct val="0"/>
              </a:spcAft>
              <a:buClrTx/>
              <a:buSzTx/>
              <a:buFontTx/>
              <a:buNone/>
              <a:defRPr/>
            </a:pPr>
            <a:endPar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•Lactobacillus acidophilus </a:t>
            </a:r>
            <a:r>
              <a:rPr kumimoji="0" lang="en-US" altLang="en-US" sz="2800" b="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is also possibly effective in treating irritable bowel syndrome, bacterial vaginal infection, colic in babies, lung infections in children, skin problems in children who are allergic to milk, and other conditions.</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•Lactobacillus acidophilus </a:t>
            </a:r>
            <a:r>
              <a:rPr kumimoji="0" lang="en-US" altLang="en-US" sz="2800" b="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has also been used to treat lactose intolerance, </a:t>
            </a:r>
            <a:r>
              <a:rPr kumimoji="0" lang="en-US" altLang="en-US" sz="2800" b="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Crohn's</a:t>
            </a:r>
            <a:r>
              <a:rPr kumimoji="0" lang="en-US" altLang="en-US" sz="2800" b="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disease, overgrowth of bacteria in the intestines, or vaginal yeast infections caused by 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65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63674"/>
            <a:ext cx="4038600" cy="432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25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81000" y="304800"/>
            <a:ext cx="8061960" cy="5295900"/>
          </a:xfrm>
          <a:prstGeom prst="rect">
            <a:avLst/>
          </a:prstGeom>
          <a:noFill/>
        </p:spPr>
        <p:txBody>
          <a:bodyPr wrap="square" rtlCol="0" anchor="t">
            <a:noAutofit/>
          </a:bodyPr>
          <a:lstStyle/>
          <a:p>
            <a:pPr algn="just"/>
            <a:r>
              <a:rPr lang="en-US" sz="4400" b="1" dirty="0">
                <a:solidFill>
                  <a:schemeClr val="bg1"/>
                </a:solidFill>
                <a:latin typeface="Times New Roman" panose="02020603050405020304" pitchFamily="18" charset="0"/>
                <a:cs typeface="Times New Roman" panose="02020603050405020304" pitchFamily="18" charset="0"/>
              </a:rPr>
              <a:t>Lactobacilli</a:t>
            </a:r>
          </a:p>
          <a:p>
            <a:pPr algn="just"/>
            <a:r>
              <a:rPr lang="en-US" sz="3200" dirty="0">
                <a:solidFill>
                  <a:schemeClr val="bg1"/>
                </a:solidFill>
                <a:latin typeface="Times New Roman" panose="02020603050405020304" pitchFamily="18" charset="0"/>
                <a:cs typeface="Times New Roman" panose="02020603050405020304" pitchFamily="18" charset="0"/>
              </a:rPr>
              <a:t>Lactobacilli are saprophytes in vegetable and animal material (e.g. milk). Some species are common animal and human commensals inhabiting the oral cavity and other parts of the body. They have the ability to tolerate acidic environments and hence are believed to be associated with the carious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8600" y="381000"/>
            <a:ext cx="8762999" cy="5509200"/>
          </a:xfrm>
          <a:prstGeom prst="rect">
            <a:avLst/>
          </a:prstGeom>
          <a:noFill/>
        </p:spPr>
        <p:txBody>
          <a:bodyPr wrap="square" rtlCol="0" anchor="t">
            <a:spAutoFit/>
          </a:bodyPr>
          <a:lstStyle/>
          <a:p>
            <a:r>
              <a:rPr lang="en-US" sz="3200" b="1" dirty="0">
                <a:latin typeface="Times New Roman" panose="02020603050405020304" pitchFamily="18" charset="0"/>
                <a:cs typeface="Times New Roman" panose="02020603050405020304" pitchFamily="18" charset="0"/>
              </a:rPr>
              <a:t>The taxonomy</a:t>
            </a:r>
            <a:r>
              <a:rPr lang="en-US" sz="3200" dirty="0">
                <a:latin typeface="Times New Roman" panose="02020603050405020304" pitchFamily="18" charset="0"/>
                <a:cs typeface="Times New Roman" panose="02020603050405020304" pitchFamily="18" charset="0"/>
              </a:rPr>
              <a:t> of lactobacilli is </a:t>
            </a:r>
            <a:r>
              <a:rPr lang="en-US" sz="3200" dirty="0" smtClean="0">
                <a:latin typeface="Times New Roman" panose="02020603050405020304" pitchFamily="18" charset="0"/>
                <a:cs typeface="Times New Roman" panose="02020603050405020304" pitchFamily="18" charset="0"/>
              </a:rPr>
              <a:t>complex:</a:t>
            </a: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They are characterized into two main groups: </a:t>
            </a:r>
            <a:r>
              <a:rPr lang="en-US" sz="3200" b="1" dirty="0" err="1" smtClean="0">
                <a:latin typeface="Times New Roman" panose="02020603050405020304" pitchFamily="18" charset="0"/>
                <a:cs typeface="Times New Roman" panose="02020603050405020304" pitchFamily="18" charset="0"/>
              </a:rPr>
              <a:t>Homofermenters</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which produce mainly lactic acid (65%) from glucose fermentation (e.g. </a:t>
            </a:r>
            <a:r>
              <a:rPr lang="en-US" sz="3200" i="1" dirty="0">
                <a:latin typeface="Times New Roman" panose="02020603050405020304" pitchFamily="18" charset="0"/>
                <a:cs typeface="Times New Roman" panose="02020603050405020304" pitchFamily="18" charset="0"/>
              </a:rPr>
              <a:t>Lactobacillus </a:t>
            </a:r>
            <a:r>
              <a:rPr lang="en-US" sz="3200" i="1" dirty="0" err="1">
                <a:latin typeface="Times New Roman" panose="02020603050405020304" pitchFamily="18" charset="0"/>
                <a:cs typeface="Times New Roman" panose="02020603050405020304" pitchFamily="18" charset="0"/>
              </a:rPr>
              <a:t>casei</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Heterofermenters</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which produce lactic acid as well as acetate, ethanol and carbon dioxide (e.g. </a:t>
            </a:r>
            <a:r>
              <a:rPr lang="en-US" sz="3200" i="1" dirty="0">
                <a:latin typeface="Times New Roman" panose="02020603050405020304" pitchFamily="18" charset="0"/>
                <a:cs typeface="Times New Roman" panose="02020603050405020304" pitchFamily="18" charset="0"/>
              </a:rPr>
              <a:t>Lactobacillus </a:t>
            </a:r>
            <a:r>
              <a:rPr lang="en-US" sz="3200" i="1" dirty="0" err="1">
                <a:latin typeface="Times New Roman" panose="02020603050405020304" pitchFamily="18" charset="0"/>
                <a:cs typeface="Times New Roman" panose="02020603050405020304" pitchFamily="18" charset="0"/>
              </a:rPr>
              <a:t>fermentum</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L. </a:t>
            </a:r>
            <a:r>
              <a:rPr lang="en-US" sz="3200" i="1" dirty="0" err="1">
                <a:latin typeface="Times New Roman" panose="02020603050405020304" pitchFamily="18" charset="0"/>
                <a:cs typeface="Times New Roman" panose="02020603050405020304" pitchFamily="18" charset="0"/>
              </a:rPr>
              <a:t>casei</a:t>
            </a:r>
            <a:r>
              <a:rPr lang="en-US" sz="3200" i="1" dirty="0">
                <a:latin typeface="Times New Roman" panose="02020603050405020304" pitchFamily="18" charset="0"/>
                <a:cs typeface="Times New Roman" panose="02020603050405020304" pitchFamily="18" charset="0"/>
              </a:rPr>
              <a:t> and Lactobacillus </a:t>
            </a:r>
            <a:r>
              <a:rPr lang="en-US" sz="3200" i="1" dirty="0" err="1">
                <a:latin typeface="Times New Roman" panose="02020603050405020304" pitchFamily="18" charset="0"/>
                <a:cs typeface="Times New Roman" panose="02020603050405020304" pitchFamily="18" charset="0"/>
              </a:rPr>
              <a:t>rhamnosus</a:t>
            </a:r>
            <a:r>
              <a:rPr lang="en-US" sz="3200" i="1" dirty="0">
                <a:latin typeface="Times New Roman" panose="02020603050405020304" pitchFamily="18" charset="0"/>
                <a:cs typeface="Times New Roman" panose="02020603050405020304" pitchFamily="18" charset="0"/>
              </a:rPr>
              <a:t>, Lactobacillus acidophilus </a:t>
            </a:r>
            <a:r>
              <a:rPr lang="en-US" sz="3200" dirty="0">
                <a:latin typeface="Times New Roman" panose="02020603050405020304" pitchFamily="18" charset="0"/>
                <a:cs typeface="Times New Roman" panose="02020603050405020304" pitchFamily="18" charset="0"/>
              </a:rPr>
              <a:t>and the newly described species, </a:t>
            </a:r>
            <a:r>
              <a:rPr lang="en-US" sz="3200" i="1" dirty="0">
                <a:latin typeface="Times New Roman" panose="02020603050405020304" pitchFamily="18" charset="0"/>
                <a:cs typeface="Times New Roman" panose="02020603050405020304" pitchFamily="18" charset="0"/>
              </a:rPr>
              <a:t>Lactobacillus </a:t>
            </a:r>
            <a:r>
              <a:rPr lang="en-US" sz="3200" i="1" dirty="0" err="1">
                <a:latin typeface="Times New Roman" panose="02020603050405020304" pitchFamily="18" charset="0"/>
                <a:cs typeface="Times New Roman" panose="02020603050405020304" pitchFamily="18" charset="0"/>
              </a:rPr>
              <a:t>oris</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are common in the oral cavity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609600"/>
            <a:ext cx="8305800" cy="5715000"/>
          </a:xfrm>
        </p:spPr>
        <p:txBody>
          <a:bodyPr>
            <a:normAutofit/>
          </a:bodyPr>
          <a:lstStyle/>
          <a:p>
            <a:pPr marL="0" indent="0" algn="l">
              <a:buNone/>
            </a:pPr>
            <a:r>
              <a:rPr lang="en-US" sz="4000" b="1" dirty="0">
                <a:latin typeface="Times New Roman" pitchFamily="18" charset="0"/>
                <a:cs typeface="Times New Roman" pitchFamily="18" charset="0"/>
              </a:rPr>
              <a:t>Habitat and transmission</a:t>
            </a:r>
          </a:p>
          <a:p>
            <a:pPr marL="0" indent="0" algn="l">
              <a:buNone/>
            </a:pPr>
            <a:r>
              <a:rPr lang="en-US" altLang="en-US" sz="4000" dirty="0">
                <a:latin typeface="Times New Roman" pitchFamily="18" charset="0"/>
                <a:cs typeface="Times New Roman" pitchFamily="18" charset="0"/>
              </a:rPr>
              <a:t>  </a:t>
            </a:r>
            <a:r>
              <a:rPr lang="en-US" sz="3600" dirty="0">
                <a:latin typeface="Times New Roman" pitchFamily="18" charset="0"/>
                <a:cs typeface="Times New Roman" pitchFamily="18" charset="0"/>
              </a:rPr>
              <a:t>Lactobacilli are found in the oral cavity, gastrointestinal tract and female genital tract. In the oral cavity, they constitute less than 1% of the total flora.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7435" cy="6127115"/>
          </a:xfrm>
        </p:spPr>
        <p:txBody>
          <a:bodyPr/>
          <a:lstStyle/>
          <a:p>
            <a:pPr marL="0" indent="0" algn="l">
              <a:buNone/>
            </a:pPr>
            <a:r>
              <a:rPr lang="en-US" sz="3200" b="1" dirty="0" smtClean="0">
                <a:latin typeface="Times New Roman" pitchFamily="18" charset="0"/>
                <a:cs typeface="Times New Roman" pitchFamily="18" charset="0"/>
              </a:rPr>
              <a:t>Characteristics:</a:t>
            </a:r>
            <a:endParaRPr lang="en-US" sz="3200" b="1" dirty="0">
              <a:latin typeface="Times New Roman" pitchFamily="18" charset="0"/>
              <a:cs typeface="Times New Roman" pitchFamily="18" charset="0"/>
            </a:endParaRPr>
          </a:p>
          <a:p>
            <a:pPr marL="0" indent="0" algn="l">
              <a:buNone/>
            </a:pPr>
            <a:r>
              <a:rPr lang="en-US" sz="3200" dirty="0">
                <a:latin typeface="Times New Roman" pitchFamily="18" charset="0"/>
                <a:cs typeface="Times New Roman" pitchFamily="18" charset="0"/>
              </a:rPr>
              <a:t>Gram-positive </a:t>
            </a:r>
            <a:r>
              <a:rPr lang="en-US" sz="3200" dirty="0" err="1">
                <a:latin typeface="Times New Roman" pitchFamily="18" charset="0"/>
                <a:cs typeface="Times New Roman" pitchFamily="18" charset="0"/>
              </a:rPr>
              <a:t>coccobacillary</a:t>
            </a:r>
            <a:r>
              <a:rPr lang="en-US" sz="3200" dirty="0">
                <a:latin typeface="Times New Roman" pitchFamily="18" charset="0"/>
                <a:cs typeface="Times New Roman" pitchFamily="18" charset="0"/>
              </a:rPr>
              <a:t> forms (mostly bacillary), α- or non-</a:t>
            </a:r>
            <a:r>
              <a:rPr lang="en-US" sz="3200" dirty="0" err="1">
                <a:latin typeface="Times New Roman" pitchFamily="18" charset="0"/>
                <a:cs typeface="Times New Roman" pitchFamily="18" charset="0"/>
              </a:rPr>
              <a:t>haemolytic</a:t>
            </a:r>
            <a:r>
              <a:rPr lang="en-US" sz="3200" dirty="0">
                <a:latin typeface="Times New Roman" pitchFamily="18" charset="0"/>
                <a:cs typeface="Times New Roman" pitchFamily="18" charset="0"/>
              </a:rPr>
              <a:t>, facultative anaerobes non spore forming. These organisms ferment carbohydrates to form acids (i.e. they are </a:t>
            </a:r>
            <a:r>
              <a:rPr lang="en-US" sz="3200" dirty="0" err="1">
                <a:latin typeface="Times New Roman" pitchFamily="18" charset="0"/>
                <a:cs typeface="Times New Roman" pitchFamily="18" charset="0"/>
              </a:rPr>
              <a:t>acidogenic</a:t>
            </a:r>
            <a:r>
              <a:rPr lang="en-US" sz="3200" dirty="0">
                <a:latin typeface="Times New Roman" pitchFamily="18" charset="0"/>
                <a:cs typeface="Times New Roman" pitchFamily="18" charset="0"/>
              </a:rPr>
              <a:t>) and can survive well in acidic milieu (they are </a:t>
            </a:r>
            <a:r>
              <a:rPr lang="en-US" sz="3200" dirty="0" err="1">
                <a:latin typeface="Times New Roman" pitchFamily="18" charset="0"/>
                <a:cs typeface="Times New Roman" pitchFamily="18" charset="0"/>
              </a:rPr>
              <a:t>aciduric</a:t>
            </a:r>
            <a:r>
              <a:rPr lang="en-US" sz="3200" dirty="0">
                <a:latin typeface="Times New Roman" pitchFamily="18" charset="0"/>
                <a:cs typeface="Times New Roman" pitchFamily="18" charset="0"/>
              </a:rPr>
              <a:t>); they may be </a:t>
            </a:r>
            <a:r>
              <a:rPr lang="en-US" sz="3200" dirty="0" err="1">
                <a:latin typeface="Times New Roman" pitchFamily="18" charset="0"/>
                <a:cs typeface="Times New Roman" pitchFamily="18" charset="0"/>
              </a:rPr>
              <a:t>homofermentative</a:t>
            </a:r>
            <a:r>
              <a:rPr lang="en-US" sz="3200" dirty="0">
                <a:latin typeface="Times New Roman" pitchFamily="18" charset="0"/>
                <a:cs typeface="Times New Roman" pitchFamily="18" charset="0"/>
              </a:rPr>
              <a:t> or </a:t>
            </a:r>
            <a:r>
              <a:rPr lang="en-US" sz="3200" dirty="0" err="1">
                <a:latin typeface="Times New Roman" pitchFamily="18" charset="0"/>
                <a:cs typeface="Times New Roman" pitchFamily="18" charset="0"/>
              </a:rPr>
              <a:t>heterofermentative</a:t>
            </a:r>
            <a:r>
              <a:rPr lang="en-US" sz="3200" dirty="0">
                <a:latin typeface="Times New Roman" pitchFamily="18" charset="0"/>
                <a:cs typeface="Times New Roman" pitchFamily="18" charset="0"/>
              </a:rPr>
              <a:t>. The question as to whether they are present in carious lesions because they prefer the acidic environment, or whether they generate an acidic milieu and destroy the tooth enamel.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81000" y="914400"/>
            <a:ext cx="8216265" cy="3253105"/>
          </a:xfrm>
          <a:prstGeom prst="rect">
            <a:avLst/>
          </a:prstGeom>
          <a:noFill/>
          <a:ln w="9525">
            <a:noFill/>
          </a:ln>
        </p:spPr>
        <p:txBody>
          <a:bodyPr>
            <a:noAutofit/>
          </a:bodyPr>
          <a:lstStyle/>
          <a:p>
            <a:r>
              <a:rPr lang="en-US" sz="3600" dirty="0">
                <a:latin typeface="Times New Roman" panose="02020603050405020304" pitchFamily="18" charset="0"/>
                <a:cs typeface="Carlito" charset="0"/>
              </a:rPr>
              <a:t>Lactobacilli are also major constituents of the vaginal flora and help maintain its low pH equilibrium. Recently, the beneficial role of lactobacilli is maintaining the homoeostasis of the intestinal flora.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762000"/>
          </a:xfrm>
        </p:spPr>
        <p:txBody>
          <a:bodyPr>
            <a:normAutofit/>
          </a:bodyPr>
          <a:lstStyle/>
          <a:p>
            <a:r>
              <a:rPr lang="en-US" sz="3600" b="1" dirty="0">
                <a:solidFill>
                  <a:schemeClr val="tx1"/>
                </a:solidFill>
                <a:latin typeface="Times New Roman" pitchFamily="18" charset="0"/>
                <a:cs typeface="Times New Roman" pitchFamily="18" charset="0"/>
              </a:rPr>
              <a:t>Culture and identification</a:t>
            </a:r>
          </a:p>
        </p:txBody>
      </p:sp>
      <p:sp>
        <p:nvSpPr>
          <p:cNvPr id="100" name="Text Box 99"/>
          <p:cNvSpPr txBox="1"/>
          <p:nvPr/>
        </p:nvSpPr>
        <p:spPr>
          <a:xfrm>
            <a:off x="228600" y="1219200"/>
            <a:ext cx="8915400" cy="3046988"/>
          </a:xfrm>
          <a:prstGeom prst="rect">
            <a:avLst/>
          </a:prstGeom>
          <a:noFill/>
          <a:ln w="9525">
            <a:noFill/>
          </a:ln>
        </p:spPr>
        <p:txBody>
          <a:bodyPr wrap="square">
            <a:spAutoFit/>
          </a:bodyPr>
          <a:lstStyle/>
          <a:p>
            <a:pPr marL="342900" indent="-342900"/>
            <a:r>
              <a:rPr lang="en-US" sz="1800" dirty="0">
                <a:latin typeface="Arial" panose="020B0604020202020204" pitchFamily="34" charset="0"/>
              </a:rPr>
              <a:t>•</a:t>
            </a:r>
            <a:r>
              <a:rPr lang="en-US" sz="2400" dirty="0">
                <a:latin typeface="Times New Roman" panose="02020603050405020304" pitchFamily="18" charset="0"/>
                <a:cs typeface="Times New Roman" panose="02020603050405020304" pitchFamily="18" charset="0"/>
              </a:rPr>
              <a:t> Lactobacilli grow under </a:t>
            </a:r>
            <a:r>
              <a:rPr lang="en-US" sz="2400" dirty="0" err="1">
                <a:latin typeface="Times New Roman" panose="02020603050405020304" pitchFamily="18" charset="0"/>
                <a:cs typeface="Times New Roman" panose="02020603050405020304" pitchFamily="18" charset="0"/>
              </a:rPr>
              <a:t>microaerophilic</a:t>
            </a:r>
            <a:r>
              <a:rPr lang="en-US" sz="2400" dirty="0">
                <a:latin typeface="Times New Roman" panose="02020603050405020304" pitchFamily="18" charset="0"/>
                <a:cs typeface="Times New Roman" panose="02020603050405020304" pitchFamily="18" charset="0"/>
              </a:rPr>
              <a:t> conditions in the presence of carbon dioxide and at acidic pH (6.0). Media enriched with glucose or blood promote growth. A special selective medium, tomato juice agar (pH 5.0), </a:t>
            </a:r>
            <a:r>
              <a:rPr lang="en-US" sz="2400" dirty="0" err="1">
                <a:latin typeface="Times New Roman" panose="02020603050405020304" pitchFamily="18" charset="0"/>
                <a:cs typeface="Times New Roman" panose="02020603050405020304" pitchFamily="18" charset="0"/>
              </a:rPr>
              <a:t>rogosa</a:t>
            </a:r>
            <a:r>
              <a:rPr lang="en-US" sz="2400" dirty="0">
                <a:latin typeface="Times New Roman" panose="02020603050405020304" pitchFamily="18" charset="0"/>
                <a:cs typeface="Times New Roman" panose="02020603050405020304" pitchFamily="18" charset="0"/>
              </a:rPr>
              <a:t> agar promote the growth of lactobacilli while suppressing other bacteria. Identification is by biochemical reactions</a:t>
            </a:r>
            <a:r>
              <a:rPr lang="en-US" sz="2400" dirty="0" smtClean="0">
                <a:latin typeface="Times New Roman" panose="02020603050405020304" pitchFamily="18" charset="0"/>
                <a:cs typeface="Times New Roman" panose="02020603050405020304" pitchFamily="18" charset="0"/>
              </a:rPr>
              <a:t>.</a:t>
            </a:r>
          </a:p>
          <a:p>
            <a:pPr marL="342900" indent="-342900"/>
            <a:endParaRPr lang="en-US" sz="2400" dirty="0">
              <a:latin typeface="Times New Roman" panose="02020603050405020304" pitchFamily="18" charset="0"/>
              <a:cs typeface="Times New Roman" panose="02020603050405020304" pitchFamily="18" charset="0"/>
            </a:endParaRPr>
          </a:p>
          <a:p>
            <a:pPr marL="342900" indent="-342900"/>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076" y="3657600"/>
            <a:ext cx="8491724"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304800"/>
            <a:ext cx="8783955" cy="5562600"/>
          </a:xfrm>
        </p:spPr>
        <p:txBody>
          <a:bodyPr vert="horz" wrap="square" lIns="91440" tIns="45720" rIns="91440" bIns="45720" numCol="1" anchor="t" anchorCtr="0" compatLnSpc="1">
            <a:normAutofit fontScale="77500" lnSpcReduction="20000"/>
          </a:body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altLang="en-US" sz="4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Pathogenicity</a:t>
            </a:r>
            <a:r>
              <a:rPr kumimoji="0" lang="en-US" altLang="en-US" sz="4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altLang="en-US" sz="4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Lactobacilli cause:</a:t>
            </a: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28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2400" b="1" i="0" u="none" strike="noStrike" kern="1200" cap="none" spc="0" normalizeH="0" baseline="0" noProof="0" dirty="0">
                <a:ln>
                  <a:noFill/>
                </a:ln>
                <a:solidFill>
                  <a:schemeClr val="tx1"/>
                </a:solidFill>
                <a:effectLst/>
                <a:uLnTx/>
                <a:uFillTx/>
                <a:latin typeface="+mn-lt"/>
                <a:ea typeface="+mn-ea"/>
                <a:cs typeface="+mn-cs"/>
              </a:rPr>
              <a:t>•</a:t>
            </a:r>
            <a:r>
              <a:rPr kumimoji="0" lang="en-US" altLang="en-US" sz="3300" b="1" i="0" u="none" strike="noStrike" kern="1200" cap="none" spc="0" normalizeH="0" baseline="0" noProof="0" dirty="0">
                <a:ln>
                  <a:noFill/>
                </a:ln>
                <a:solidFill>
                  <a:schemeClr val="tx1"/>
                </a:solidFill>
                <a:effectLst/>
                <a:uLnTx/>
                <a:uFillTx/>
                <a:latin typeface="+mn-lt"/>
                <a:ea typeface="+mn-ea"/>
                <a:cs typeface="+mn-cs"/>
              </a:rPr>
              <a:t>Dental caries</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300" b="1" i="0" u="none" strike="noStrike" kern="1200" cap="none" spc="0" normalizeH="0" baseline="0" noProof="0" dirty="0">
                <a:ln>
                  <a:noFill/>
                </a:ln>
                <a:solidFill>
                  <a:schemeClr val="tx1"/>
                </a:solidFill>
                <a:effectLst/>
                <a:uLnTx/>
                <a:uFillTx/>
                <a:latin typeface="+mn-lt"/>
                <a:ea typeface="+mn-ea"/>
                <a:cs typeface="+mn-cs"/>
              </a:rPr>
              <a:t>•Bacterial vaginosis</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 altLang="en-US" sz="3300" b="1" i="0" u="none" strike="noStrike" kern="1200" cap="none" spc="0" normalizeH="0" baseline="0" noProof="0" dirty="0">
                <a:ln>
                  <a:noFill/>
                </a:ln>
                <a:solidFill>
                  <a:schemeClr val="tx1"/>
                </a:solidFill>
                <a:effectLst/>
                <a:uLnTx/>
                <a:uFillTx/>
                <a:latin typeface="+mn-lt"/>
                <a:ea typeface="+mn-ea"/>
                <a:cs typeface="+mn-cs"/>
              </a:rPr>
              <a:t> </a:t>
            </a:r>
            <a:r>
              <a:rPr kumimoji="0" lang="en-US" altLang="en-US" sz="3300" b="1" i="0" u="none" strike="noStrike" kern="1200" cap="none" spc="0" normalizeH="0" baseline="0" noProof="0" dirty="0">
                <a:ln>
                  <a:noFill/>
                </a:ln>
                <a:solidFill>
                  <a:schemeClr val="tx1"/>
                </a:solidFill>
                <a:effectLst/>
                <a:uLnTx/>
                <a:uFillTx/>
                <a:latin typeface="+mn-lt"/>
                <a:ea typeface="+mn-ea"/>
                <a:cs typeface="+mn-cs"/>
              </a:rPr>
              <a:t>Lactobacilli and carious </a:t>
            </a:r>
            <a:r>
              <a:rPr kumimoji="0" lang="en-US" altLang="en-US" sz="3300" b="1" i="0" u="none" strike="noStrike" kern="1200" cap="none" spc="0" normalizeH="0" baseline="0" noProof="0" dirty="0" smtClean="0">
                <a:ln>
                  <a:noFill/>
                </a:ln>
                <a:solidFill>
                  <a:schemeClr val="tx1"/>
                </a:solidFill>
                <a:effectLst/>
                <a:uLnTx/>
                <a:uFillTx/>
                <a:latin typeface="+mn-lt"/>
                <a:ea typeface="+mn-ea"/>
                <a:cs typeface="+mn-cs"/>
              </a:rPr>
              <a:t>lesions</a:t>
            </a: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alt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en-US" sz="330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•Lactobacilli are frequently isolated from deep carious lesions where the pH tends to be acidic. Indeed, early workers believed that lactobacilli were the main cariogenic agent (a theory that has been disproved), so much so that the number of lactobacilli in saliva (the lactobacillus count) was taken as an indication of an individual’s caries activity (Caries test). Although this test is not very reliable, it is useful for monitoring the dietary profile of a patient because the level of lactobacilli correlates well with the intake of dietary carbohydrate.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p:spPr>
        <p:txBody>
          <a:bodyPr/>
          <a:lstStyle/>
          <a:p>
            <a:pPr marL="0" indent="0">
              <a:buNone/>
            </a:pPr>
            <a:r>
              <a:rPr lang="en-US" dirty="0"/>
              <a:t>•</a:t>
            </a:r>
            <a:r>
              <a:rPr lang="en-US" b="1" dirty="0">
                <a:latin typeface="Times New Roman" pitchFamily="18" charset="0"/>
                <a:cs typeface="Times New Roman" pitchFamily="18" charset="0"/>
              </a:rPr>
              <a:t>TREATMENT</a:t>
            </a:r>
          </a:p>
          <a:p>
            <a:r>
              <a:rPr lang="en-US" sz="2800" dirty="0">
                <a:latin typeface="Times New Roman" pitchFamily="18" charset="0"/>
                <a:cs typeface="Times New Roman" pitchFamily="18" charset="0"/>
              </a:rPr>
              <a:t>Lactobacilli are sensitive to penicillin and clindamycin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533400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597</Words>
  <Application>Microsoft Office PowerPoint</Application>
  <PresentationFormat>عرض على الشاشة (3:4)‏</PresentationFormat>
  <Paragraphs>29</Paragraphs>
  <Slides>12</Slides>
  <Notes>0</Notes>
  <HiddenSlides>0</HiddenSlides>
  <MMClips>0</MMClips>
  <ScaleCrop>false</ScaleCrop>
  <HeadingPairs>
    <vt:vector size="4" baseType="variant">
      <vt:variant>
        <vt:lpstr>نسق</vt:lpstr>
      </vt:variant>
      <vt:variant>
        <vt:i4>2</vt:i4>
      </vt:variant>
      <vt:variant>
        <vt:lpstr>عناوين الشرائح</vt:lpstr>
      </vt:variant>
      <vt:variant>
        <vt:i4>12</vt:i4>
      </vt:variant>
    </vt:vector>
  </HeadingPairs>
  <TitlesOfParts>
    <vt:vector size="14" baseType="lpstr">
      <vt:lpstr>1_Default Design</vt:lpstr>
      <vt:lpstr>تدفق</vt:lpstr>
      <vt:lpstr>Lactobacilli  Asst .Prof .Dr. Bara′ Hamid </vt:lpstr>
      <vt:lpstr>عرض تقديمي في PowerPoint</vt:lpstr>
      <vt:lpstr>عرض تقديمي في PowerPoint</vt:lpstr>
      <vt:lpstr>عرض تقديمي في PowerPoint</vt:lpstr>
      <vt:lpstr>عرض تقديمي في PowerPoint</vt:lpstr>
      <vt:lpstr>عرض تقديمي في PowerPoint</vt:lpstr>
      <vt:lpstr>Culture and identification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ACTINOMYCES</dc:title>
  <dc:creator>Licensed User</dc:creator>
  <cp:lastModifiedBy>Aden</cp:lastModifiedBy>
  <cp:revision>121</cp:revision>
  <dcterms:created xsi:type="dcterms:W3CDTF">2004-11-04T18:56:00Z</dcterms:created>
  <dcterms:modified xsi:type="dcterms:W3CDTF">2025-03-18T07:31:35Z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CF3DA146009E45519F10726703F4B4C8_12</vt:lpwstr>
  </property>
  <property fmtid="{D5CDD505-2E9C-101B-9397-08002B2CF9AE}" pid="3" name="KSOProductBuildVer">
    <vt:lpwstr>1033-12.2.0.13431</vt:lpwstr>
  </property>
</Properties>
</file>