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 id="2147483680" r:id="rId2"/>
  </p:sldMasterIdLst>
  <p:notesMasterIdLst>
    <p:notesMasterId r:id="rId21"/>
  </p:notesMasterIdLst>
  <p:sldIdLst>
    <p:sldId id="256" r:id="rId3"/>
    <p:sldId id="410" r:id="rId4"/>
    <p:sldId id="411" r:id="rId5"/>
    <p:sldId id="405" r:id="rId6"/>
    <p:sldId id="406" r:id="rId7"/>
    <p:sldId id="426" r:id="rId8"/>
    <p:sldId id="408" r:id="rId9"/>
    <p:sldId id="374" r:id="rId10"/>
    <p:sldId id="425" r:id="rId11"/>
    <p:sldId id="412" r:id="rId12"/>
    <p:sldId id="378" r:id="rId13"/>
    <p:sldId id="414" r:id="rId14"/>
    <p:sldId id="386" r:id="rId15"/>
    <p:sldId id="415" r:id="rId16"/>
    <p:sldId id="349" r:id="rId17"/>
    <p:sldId id="429" r:id="rId18"/>
    <p:sldId id="431" r:id="rId19"/>
    <p:sldId id="416"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E3FF"/>
    <a:srgbClr val="FFC5FF"/>
    <a:srgbClr val="DA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showFormatting="0">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9A03F7-E863-4428-A57B-8A6C47802A1D}"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2/12/2025</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sz="1200" dirty="0"/>
              <a:t>‹#›</a:t>
            </a:fld>
            <a:endParaRPr lang="en-US" sz="1200" dirty="0"/>
          </a:p>
        </p:txBody>
      </p:sp>
    </p:spTree>
    <p:extLst>
      <p:ext uri="{BB962C8B-B14F-4D97-AF65-F5344CB8AC3E}">
        <p14:creationId xmlns:p14="http://schemas.microsoft.com/office/powerpoint/2010/main" val="9818962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رقم الشريحة 5"/>
          <p:cNvSpPr>
            <a:spLocks noGrp="1"/>
          </p:cNvSpPr>
          <p:nvPr>
            <p:ph type="sldNum" sz="quarter" idx="12"/>
          </p:nvPr>
        </p:nvSpPr>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رقم الشريحة 5"/>
          <p:cNvSpPr>
            <a:spLocks noGrp="1"/>
          </p:cNvSpPr>
          <p:nvPr>
            <p:ph type="sldNum" sz="quarter" idx="12"/>
          </p:nvPr>
        </p:nvSpPr>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Dr Praveg Gupta MD</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D8A1596F-CEC4-428B-A59B-47E7E86EA8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39087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C1F6C03-B90A-49CA-B6E2-37C531211D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1629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13A54656-A1DA-4614-949C-5534D0BD2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258753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56BA137-81C3-4472-8E16-E9725A3F58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533313"/>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C3A42F6F-5E81-4EF4-8B96-E68C9A6C7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50676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1BC2F285-B0FA-4A3D-8720-2B79937CD9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820808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02B399CA-7252-4ABB-8530-92A56A46B6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1611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عنصر نائب للتذييل 4"/>
          <p:cNvSpPr>
            <a:spLocks noGrp="1"/>
          </p:cNvSpPr>
          <p:nvPr>
            <p:ph type="ftr" sz="quarter" idx="11"/>
          </p:nvPr>
        </p:nvSpPr>
        <p:spPr>
          <a:xfrm>
            <a:off x="457200" y="6480969"/>
            <a:ext cx="4260056" cy="300831"/>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رقم الشريحة 5"/>
          <p:cNvSpPr>
            <a:spLocks noGrp="1"/>
          </p:cNvSpPr>
          <p:nvPr>
            <p:ph type="sldNum" sz="quarter" idx="12"/>
          </p:nvPr>
        </p:nvSpPr>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6395E4FE-6AF8-4B44-A0D2-45A517F016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126015"/>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FA27D94-BF72-4E55-A62F-F08CBFEF4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70817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3EA0545-61EC-4008-997B-5692B0D543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06103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469779B-8E1E-4930-9178-4DA450A07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34267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685800" y="1981200"/>
            <a:ext cx="7772400" cy="4114800"/>
          </a:xfrm>
        </p:spPr>
        <p:txBody>
          <a:bodyPr/>
          <a:lstStyle/>
          <a:p>
            <a:pPr lvl="0"/>
            <a:endParaRPr lang="en-US" noProof="0" smtClean="0"/>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C40D29-BE6B-4719-A7F1-E953B16C30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13650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DFFFABBB-5507-48C1-AA13-AE5DFA33C1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57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عنصر نائب للتذييل 4"/>
          <p:cNvSpPr>
            <a:spLocks noGrp="1"/>
          </p:cNvSpPr>
          <p:nvPr>
            <p:ph type="ftr" sz="quarter" idx="11"/>
          </p:nvPr>
        </p:nvSpPr>
        <p:spPr>
          <a:xfrm>
            <a:off x="2619376" y="6480969"/>
            <a:ext cx="4260056" cy="300831"/>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لتذييل 5"/>
          <p:cNvSpPr>
            <a:spLocks noGrp="1"/>
          </p:cNvSpPr>
          <p:nvPr>
            <p:ph type="ftr" sz="quarter" idx="11"/>
          </p:nvPr>
        </p:nvSpPr>
        <p:spPr>
          <a:xfrm>
            <a:off x="457200" y="6480969"/>
            <a:ext cx="4260056" cy="301752"/>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عنصر نائب للتذييل 7"/>
          <p:cNvSpPr>
            <a:spLocks noGrp="1"/>
          </p:cNvSpPr>
          <p:nvPr>
            <p:ph type="ftr" sz="quarter" idx="11"/>
          </p:nvPr>
        </p:nvSpPr>
        <p:spPr>
          <a:xfrm>
            <a:off x="457200" y="6480969"/>
            <a:ext cx="4261104" cy="301752"/>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عنصر نائب للتذييل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عنصر نائب لرقم الشريحة 4"/>
          <p:cNvSpPr>
            <a:spLocks noGrp="1"/>
          </p:cNvSpPr>
          <p:nvPr>
            <p:ph type="sldNum" sz="quarter" idx="12"/>
          </p:nvPr>
        </p:nvSpPr>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عنصر نائب للتذييل 2"/>
          <p:cNvSpPr>
            <a:spLocks noGrp="1"/>
          </p:cNvSpPr>
          <p:nvPr>
            <p:ph type="ftr" sz="quarter" idx="11"/>
          </p:nvPr>
        </p:nvSpPr>
        <p:spPr>
          <a:xfrm>
            <a:off x="457200" y="6481890"/>
            <a:ext cx="4260056" cy="300831"/>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 Praveg Gupta MD</a:t>
            </a: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lvl="0" eaLnBrk="1" hangingPunct="1"/>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Genus Streptococcus</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2458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Times New Roman" pitchFamily="18" charset="0"/>
              </a:defRPr>
            </a:lvl1pPr>
          </a:lstStyle>
          <a:p>
            <a:pPr eaLnBrk="1" hangingPunct="1">
              <a:defRPr/>
            </a:pPr>
            <a:endParaRPr lang="en-US">
              <a:solidFill>
                <a:srgbClr val="000000"/>
              </a:solidFill>
            </a:endParaRPr>
          </a:p>
        </p:txBody>
      </p:sp>
      <p:sp>
        <p:nvSpPr>
          <p:cNvPr id="2458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Times New Roman" pitchFamily="18" charset="0"/>
              </a:defRPr>
            </a:lvl1pPr>
          </a:lstStyle>
          <a:p>
            <a:pPr eaLnBrk="1" hangingPunct="1">
              <a:defRPr/>
            </a:pPr>
            <a:endParaRPr lang="en-US">
              <a:solidFill>
                <a:srgbClr val="000000"/>
              </a:solidFill>
            </a:endParaRPr>
          </a:p>
        </p:txBody>
      </p:sp>
      <p:sp>
        <p:nvSpPr>
          <p:cNvPr id="2458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Times New Roman" pitchFamily="18" charset="0"/>
              </a:defRPr>
            </a:lvl1pPr>
          </a:lstStyle>
          <a:p>
            <a:pPr eaLnBrk="1" hangingPunct="1">
              <a:defRPr/>
            </a:pPr>
            <a:fld id="{853800DD-2CC1-4DF6-B59E-D323025AEA4C}"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0540324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p:random/>
  </p:transition>
  <p:txStyles>
    <p:titleStyle>
      <a:lvl1pPr algn="ctr" rtl="0" eaLnBrk="0" fontAlgn="base" hangingPunct="0">
        <a:spcBef>
          <a:spcPct val="0"/>
        </a:spcBef>
        <a:spcAft>
          <a:spcPct val="0"/>
        </a:spcAft>
        <a:defRPr sz="4400" b="1" i="1">
          <a:solidFill>
            <a:schemeClr val="tx1"/>
          </a:solidFill>
          <a:latin typeface="+mj-lt"/>
          <a:ea typeface="+mj-ea"/>
          <a:cs typeface="+mj-cs"/>
        </a:defRPr>
      </a:lvl1pPr>
      <a:lvl2pPr algn="ctr" rtl="0" eaLnBrk="0" fontAlgn="base" hangingPunct="0">
        <a:spcBef>
          <a:spcPct val="0"/>
        </a:spcBef>
        <a:spcAft>
          <a:spcPct val="0"/>
        </a:spcAft>
        <a:defRPr sz="4400" b="1" i="1">
          <a:solidFill>
            <a:schemeClr val="tx1"/>
          </a:solidFill>
          <a:latin typeface="Arial" pitchFamily="34" charset="0"/>
        </a:defRPr>
      </a:lvl2pPr>
      <a:lvl3pPr algn="ctr" rtl="0" eaLnBrk="0" fontAlgn="base" hangingPunct="0">
        <a:spcBef>
          <a:spcPct val="0"/>
        </a:spcBef>
        <a:spcAft>
          <a:spcPct val="0"/>
        </a:spcAft>
        <a:defRPr sz="4400" b="1" i="1">
          <a:solidFill>
            <a:schemeClr val="tx1"/>
          </a:solidFill>
          <a:latin typeface="Arial" pitchFamily="34" charset="0"/>
        </a:defRPr>
      </a:lvl3pPr>
      <a:lvl4pPr algn="ctr" rtl="0" eaLnBrk="0" fontAlgn="base" hangingPunct="0">
        <a:spcBef>
          <a:spcPct val="0"/>
        </a:spcBef>
        <a:spcAft>
          <a:spcPct val="0"/>
        </a:spcAft>
        <a:defRPr sz="4400" b="1" i="1">
          <a:solidFill>
            <a:schemeClr val="tx1"/>
          </a:solidFill>
          <a:latin typeface="Arial" pitchFamily="34" charset="0"/>
        </a:defRPr>
      </a:lvl4pPr>
      <a:lvl5pPr algn="ctr" rtl="0" eaLnBrk="0" fontAlgn="base" hangingPunct="0">
        <a:spcBef>
          <a:spcPct val="0"/>
        </a:spcBef>
        <a:spcAft>
          <a:spcPct val="0"/>
        </a:spcAft>
        <a:defRPr sz="4400" b="1" i="1">
          <a:solidFill>
            <a:schemeClr val="tx1"/>
          </a:solidFill>
          <a:latin typeface="Arial" pitchFamily="34" charset="0"/>
        </a:defRPr>
      </a:lvl5pPr>
      <a:lvl6pPr marL="457200" algn="ctr" rtl="0" fontAlgn="base">
        <a:spcBef>
          <a:spcPct val="0"/>
        </a:spcBef>
        <a:spcAft>
          <a:spcPct val="0"/>
        </a:spcAft>
        <a:defRPr sz="4400" b="1" i="1">
          <a:solidFill>
            <a:schemeClr val="tx1"/>
          </a:solidFill>
          <a:latin typeface="Arial" pitchFamily="34" charset="0"/>
        </a:defRPr>
      </a:lvl6pPr>
      <a:lvl7pPr marL="914400" algn="ctr" rtl="0" fontAlgn="base">
        <a:spcBef>
          <a:spcPct val="0"/>
        </a:spcBef>
        <a:spcAft>
          <a:spcPct val="0"/>
        </a:spcAft>
        <a:defRPr sz="4400" b="1" i="1">
          <a:solidFill>
            <a:schemeClr val="tx1"/>
          </a:solidFill>
          <a:latin typeface="Arial" pitchFamily="34" charset="0"/>
        </a:defRPr>
      </a:lvl7pPr>
      <a:lvl8pPr marL="1371600" algn="ctr" rtl="0" fontAlgn="base">
        <a:spcBef>
          <a:spcPct val="0"/>
        </a:spcBef>
        <a:spcAft>
          <a:spcPct val="0"/>
        </a:spcAft>
        <a:defRPr sz="4400" b="1" i="1">
          <a:solidFill>
            <a:schemeClr val="tx1"/>
          </a:solidFill>
          <a:latin typeface="Arial" pitchFamily="34" charset="0"/>
        </a:defRPr>
      </a:lvl8pPr>
      <a:lvl9pPr marL="1828800" algn="ctr" rtl="0" fontAlgn="base">
        <a:spcBef>
          <a:spcPct val="0"/>
        </a:spcBef>
        <a:spcAft>
          <a:spcPct val="0"/>
        </a:spcAft>
        <a:defRPr sz="4400" b="1" i="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hlink"/>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1447800" y="533400"/>
            <a:ext cx="6553200" cy="2209800"/>
          </a:xfrm>
        </p:spPr>
        <p:txBody>
          <a:bodyPr vert="horz" wrap="square" lIns="91440" tIns="45720" rIns="91440" bIns="45720" anchor="ctr" anchorCtr="0"/>
          <a:lstStyle/>
          <a:p>
            <a:pPr algn="ctr" eaLnBrk="1" hangingPunct="1">
              <a:buClrTx/>
              <a:buSzTx/>
              <a:buFontTx/>
            </a:pPr>
            <a:r>
              <a:rPr sz="6600" b="1" dirty="0" smtClean="0">
                <a:solidFill>
                  <a:schemeClr val="tx1"/>
                </a:solidFill>
                <a:latin typeface="Times New Roman" pitchFamily="18" charset="0"/>
                <a:cs typeface="Times New Roman" pitchFamily="18" charset="0"/>
              </a:rPr>
              <a:t>Neisseria</a:t>
            </a:r>
            <a:endParaRPr sz="6600" b="1" dirty="0">
              <a:solidFill>
                <a:schemeClr val="tx1"/>
              </a:solidFill>
              <a:latin typeface="Times New Roman" pitchFamily="18" charset="0"/>
              <a:cs typeface="Times New Roman" pitchFamily="18" charset="0"/>
            </a:endParaRPr>
          </a:p>
        </p:txBody>
      </p:sp>
      <p:sp>
        <p:nvSpPr>
          <p:cNvPr id="2052"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a:t>
            </a:fld>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24200"/>
            <a:ext cx="6858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52401" y="152400"/>
            <a:ext cx="8839200" cy="6186309"/>
          </a:xfrm>
          <a:prstGeom prst="rect">
            <a:avLst/>
          </a:prstGeom>
          <a:noFill/>
          <a:ln w="9525">
            <a:noFill/>
          </a:ln>
        </p:spPr>
        <p:txBody>
          <a:bodyPr wrap="square">
            <a:spAutoFit/>
          </a:bodyPr>
          <a:lstStyle/>
          <a:p>
            <a:pPr marL="227965" indent="-227965"/>
            <a:r>
              <a:rPr lang="en-US" sz="3600" b="1" dirty="0" smtClean="0">
                <a:solidFill>
                  <a:schemeClr val="accent1"/>
                </a:solidFill>
                <a:latin typeface="Times New Roman" panose="02020603050405020304" pitchFamily="18" charset="0"/>
                <a:cs typeface="Times New Roman" pitchFamily="18" charset="0"/>
              </a:rPr>
              <a:t>Laboratory </a:t>
            </a:r>
            <a:r>
              <a:rPr lang="en-US" sz="3600" b="1" dirty="0">
                <a:solidFill>
                  <a:schemeClr val="accent1"/>
                </a:solidFill>
                <a:latin typeface="Times New Roman" panose="02020603050405020304" pitchFamily="18" charset="0"/>
                <a:cs typeface="Times New Roman" pitchFamily="18" charset="0"/>
              </a:rPr>
              <a:t>Diagnosis:</a:t>
            </a:r>
          </a:p>
          <a:p>
            <a:pPr marL="227965" indent="-227965"/>
            <a:r>
              <a:rPr lang="en-US" sz="2400" b="1" dirty="0">
                <a:solidFill>
                  <a:srgbClr val="FFFF00"/>
                </a:solidFill>
                <a:latin typeface="Times New Roman" panose="02020603050405020304" pitchFamily="18" charset="0"/>
              </a:rPr>
              <a:t>A. Specimens include.</a:t>
            </a:r>
          </a:p>
          <a:p>
            <a:pPr marL="227965" indent="-227965"/>
            <a:r>
              <a:rPr lang="en-US" sz="2400" b="1" dirty="0">
                <a:solidFill>
                  <a:srgbClr val="FFFF00"/>
                </a:solidFill>
                <a:latin typeface="Times New Roman" panose="02020603050405020304" pitchFamily="18" charset="0"/>
              </a:rPr>
              <a:t>1. Blood for culture and smears</a:t>
            </a:r>
          </a:p>
          <a:p>
            <a:pPr marL="227965" indent="-227965"/>
            <a:r>
              <a:rPr lang="en-US" sz="2400" b="1" dirty="0">
                <a:solidFill>
                  <a:srgbClr val="FFFF00"/>
                </a:solidFill>
                <a:latin typeface="Times New Roman" panose="02020603050405020304" pitchFamily="18" charset="0"/>
              </a:rPr>
              <a:t>2. Spinal fluid for smear, culture, chemical analysis.</a:t>
            </a:r>
          </a:p>
          <a:p>
            <a:pPr marL="227965" indent="-227965"/>
            <a:r>
              <a:rPr lang="en-US" sz="2400" b="1" dirty="0">
                <a:solidFill>
                  <a:srgbClr val="FFFF00"/>
                </a:solidFill>
                <a:latin typeface="Times New Roman" panose="02020603050405020304" pitchFamily="18" charset="0"/>
              </a:rPr>
              <a:t>B. Blood smears on gram staining show gram negative bean shaped </a:t>
            </a:r>
            <a:r>
              <a:rPr lang="en-US" sz="2400" b="1" dirty="0" err="1">
                <a:solidFill>
                  <a:srgbClr val="FFFF00"/>
                </a:solidFill>
                <a:latin typeface="Times New Roman" panose="02020603050405020304" pitchFamily="18" charset="0"/>
              </a:rPr>
              <a:t>diplococci</a:t>
            </a:r>
            <a:r>
              <a:rPr lang="en-US" sz="2400" b="1" dirty="0">
                <a:solidFill>
                  <a:srgbClr val="FFFF00"/>
                </a:solidFill>
                <a:latin typeface="Times New Roman" panose="02020603050405020304" pitchFamily="18" charset="0"/>
              </a:rPr>
              <a:t>.</a:t>
            </a:r>
          </a:p>
          <a:p>
            <a:pPr marL="227965" indent="-227965"/>
            <a:r>
              <a:rPr lang="en-US" sz="2400" b="1" dirty="0">
                <a:solidFill>
                  <a:srgbClr val="FFFF00"/>
                </a:solidFill>
                <a:latin typeface="Times New Roman" panose="02020603050405020304" pitchFamily="18" charset="0"/>
              </a:rPr>
              <a:t>C. Culture. The organism grows best on</a:t>
            </a:r>
            <a:r>
              <a:rPr lang="" altLang="en-US" sz="2400" b="1" dirty="0">
                <a:solidFill>
                  <a:srgbClr val="FFFF00"/>
                </a:solidFill>
                <a:latin typeface="Times New Roman" panose="02020603050405020304" pitchFamily="18" charset="0"/>
              </a:rPr>
              <a:t> </a:t>
            </a:r>
            <a:r>
              <a:rPr lang="en-US" sz="2400" b="1" dirty="0">
                <a:solidFill>
                  <a:srgbClr val="FFFF00"/>
                </a:solidFill>
                <a:latin typeface="Times New Roman" panose="02020603050405020304" pitchFamily="18" charset="0"/>
              </a:rPr>
              <a:t>chocolate agar incubated at 37°C in a 5% CO2 atmosphere. Colonies are transparent or opaque.</a:t>
            </a:r>
          </a:p>
          <a:p>
            <a:pPr marL="227965" indent="-227965"/>
            <a:r>
              <a:rPr lang="en-US" sz="2400" b="1" dirty="0">
                <a:solidFill>
                  <a:srgbClr val="FFFF00"/>
                </a:solidFill>
                <a:latin typeface="Times New Roman" panose="02020603050405020304" pitchFamily="18" charset="0"/>
              </a:rPr>
              <a:t>D. Oxidase test. Positive</a:t>
            </a:r>
          </a:p>
          <a:p>
            <a:pPr marL="227965" indent="-227965"/>
            <a:r>
              <a:rPr lang="en-US" sz="2400" b="1" dirty="0">
                <a:solidFill>
                  <a:srgbClr val="FFFF00"/>
                </a:solidFill>
                <a:latin typeface="Times New Roman" panose="02020603050405020304" pitchFamily="18" charset="0"/>
              </a:rPr>
              <a:t>E. </a:t>
            </a:r>
            <a:r>
              <a:rPr lang="en-US" sz="2400" b="1" dirty="0" smtClean="0">
                <a:solidFill>
                  <a:srgbClr val="FFFF00"/>
                </a:solidFill>
                <a:latin typeface="Times New Roman" panose="02020603050405020304" pitchFamily="18" charset="0"/>
              </a:rPr>
              <a:t>Maltose </a:t>
            </a:r>
            <a:r>
              <a:rPr lang="en-US" sz="2400" b="1" dirty="0">
                <a:solidFill>
                  <a:srgbClr val="FFFF00"/>
                </a:solidFill>
                <a:latin typeface="Times New Roman" panose="02020603050405020304" pitchFamily="18" charset="0"/>
              </a:rPr>
              <a:t>fermentation. The difference between </a:t>
            </a:r>
            <a:r>
              <a:rPr lang="en-US" sz="2400" b="1" i="1" dirty="0">
                <a:solidFill>
                  <a:srgbClr val="FFFF00"/>
                </a:solidFill>
                <a:latin typeface="Times New Roman" panose="02020603050405020304" pitchFamily="18" charset="0"/>
              </a:rPr>
              <a:t>N. </a:t>
            </a:r>
            <a:r>
              <a:rPr lang="en-US" sz="2400" b="1" i="1" dirty="0" err="1">
                <a:solidFill>
                  <a:srgbClr val="FFFF00"/>
                </a:solidFill>
                <a:latin typeface="Times New Roman" panose="02020603050405020304" pitchFamily="18" charset="0"/>
              </a:rPr>
              <a:t>meningitidis</a:t>
            </a:r>
            <a:r>
              <a:rPr lang="en-US" sz="2400" b="1" i="1" dirty="0">
                <a:solidFill>
                  <a:srgbClr val="FFFF00"/>
                </a:solidFill>
                <a:latin typeface="Times New Roman" panose="02020603050405020304" pitchFamily="18" charset="0"/>
              </a:rPr>
              <a:t> </a:t>
            </a:r>
            <a:r>
              <a:rPr lang="en-US" sz="2400" b="1" dirty="0">
                <a:solidFill>
                  <a:srgbClr val="FFFF00"/>
                </a:solidFill>
                <a:latin typeface="Times New Roman" panose="02020603050405020304" pitchFamily="18" charset="0"/>
              </a:rPr>
              <a:t>and </a:t>
            </a:r>
            <a:r>
              <a:rPr lang="en-US" sz="2400" b="1" i="1" dirty="0">
                <a:solidFill>
                  <a:srgbClr val="FFFF00"/>
                </a:solidFill>
                <a:latin typeface="Times New Roman" panose="02020603050405020304" pitchFamily="18" charset="0"/>
              </a:rPr>
              <a:t>N. </a:t>
            </a:r>
            <a:r>
              <a:rPr lang="en-US" sz="2400" b="1" i="1" dirty="0" err="1">
                <a:solidFill>
                  <a:srgbClr val="FFFF00"/>
                </a:solidFill>
                <a:latin typeface="Times New Roman" panose="02020603050405020304" pitchFamily="18" charset="0"/>
              </a:rPr>
              <a:t>gonorrhoeae</a:t>
            </a:r>
            <a:r>
              <a:rPr lang="en-US" sz="2400" b="1" i="1" dirty="0">
                <a:solidFill>
                  <a:srgbClr val="FFFF00"/>
                </a:solidFill>
                <a:latin typeface="Times New Roman" panose="02020603050405020304" pitchFamily="18" charset="0"/>
              </a:rPr>
              <a:t> </a:t>
            </a:r>
            <a:r>
              <a:rPr lang="en-US" sz="2400" b="1" dirty="0">
                <a:solidFill>
                  <a:srgbClr val="FFFF00"/>
                </a:solidFill>
                <a:latin typeface="Times New Roman" panose="02020603050405020304" pitchFamily="18" charset="0"/>
              </a:rPr>
              <a:t>is made on the basis of </a:t>
            </a:r>
            <a:r>
              <a:rPr lang="en-US" sz="2400" b="1" dirty="0" smtClean="0">
                <a:solidFill>
                  <a:srgbClr val="FFFF00"/>
                </a:solidFill>
                <a:latin typeface="Times New Roman" panose="02020603050405020304" pitchFamily="18" charset="0"/>
              </a:rPr>
              <a:t>maltose  </a:t>
            </a:r>
            <a:r>
              <a:rPr lang="en-US" sz="2400" b="1" dirty="0">
                <a:solidFill>
                  <a:srgbClr val="FFFF00"/>
                </a:solidFill>
                <a:latin typeface="Times New Roman" panose="02020603050405020304" pitchFamily="18" charset="0"/>
              </a:rPr>
              <a:t>fermentation. </a:t>
            </a:r>
            <a:r>
              <a:rPr lang="en-US" sz="2400" b="1" dirty="0" err="1">
                <a:solidFill>
                  <a:srgbClr val="FFFF00"/>
                </a:solidFill>
                <a:latin typeface="Times New Roman" panose="02020603050405020304" pitchFamily="18" charset="0"/>
              </a:rPr>
              <a:t>Meningococci</a:t>
            </a:r>
            <a:r>
              <a:rPr lang="en-US" sz="2400" b="1" dirty="0">
                <a:solidFill>
                  <a:srgbClr val="FFFF00"/>
                </a:solidFill>
                <a:latin typeface="Times New Roman" panose="02020603050405020304" pitchFamily="18" charset="0"/>
              </a:rPr>
              <a:t> ferment maltose, whereas gonococci do not.</a:t>
            </a:r>
          </a:p>
          <a:p>
            <a:pPr marL="227965" indent="-227965"/>
            <a:r>
              <a:rPr lang="en-US" sz="2400" b="1" dirty="0">
                <a:solidFill>
                  <a:srgbClr val="FFFF00"/>
                </a:solidFill>
                <a:latin typeface="Times New Roman" panose="02020603050405020304" pitchFamily="18" charset="0"/>
              </a:rPr>
              <a:t>F. Latex agglutination test, which detects capsular polysaccharide in the spinal fluid.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7494"/>
            <a:ext cx="8229600" cy="951706"/>
          </a:xfrm>
        </p:spPr>
        <p:txBody>
          <a:bodyPr vert="horz" wrap="square" lIns="91440" tIns="45720" rIns="91440" bIns="45720" numCol="1" anchor="ctr" anchorCtr="0" compatLnSpc="1">
            <a:normAutofit fontScale="90000"/>
          </a:bodyPr>
          <a:lstStyle/>
          <a:p>
            <a:pPr marL="0" marR="0" lvl="0" indent="0" defTabSz="914400" rtl="0" eaLnBrk="1" fontAlgn="base" latinLnBrk="0" hangingPunct="1">
              <a:lnSpc>
                <a:spcPct val="100000"/>
              </a:lnSpc>
              <a:spcBef>
                <a:spcPct val="0"/>
              </a:spcBef>
              <a:spcAft>
                <a:spcPct val="0"/>
              </a:spcAft>
              <a:buClrTx/>
              <a:buSzTx/>
              <a:buFontTx/>
              <a:buNone/>
              <a:defRPr/>
            </a:pPr>
            <a:r>
              <a:rPr sz="3600" b="1" dirty="0">
                <a:latin typeface="Times New Roman" pitchFamily="18" charset="0"/>
                <a:ea typeface="Arial" panose="020B0604020202020204" pitchFamily="34" charset="0"/>
                <a:cs typeface="Times New Roman" pitchFamily="18" charset="0"/>
                <a:sym typeface="+mn-ea"/>
              </a:rPr>
              <a:t>Prevention:</a:t>
            </a:r>
            <a:r>
              <a:rPr sz="3600" b="1" dirty="0">
                <a:latin typeface="Times New Roman" pitchFamily="18" charset="0"/>
                <a:ea typeface="Arial" panose="020B0604020202020204" pitchFamily="34" charset="0"/>
                <a:cs typeface="Times New Roman" pitchFamily="18" charset="0"/>
              </a:rPr>
              <a:t/>
            </a:r>
            <a:br>
              <a:rPr sz="3600" b="1" dirty="0">
                <a:latin typeface="Times New Roman" pitchFamily="18" charset="0"/>
                <a:ea typeface="Arial" panose="020B0604020202020204" pitchFamily="34" charset="0"/>
                <a:cs typeface="Times New Roman" pitchFamily="18" charset="0"/>
              </a:rPr>
            </a:br>
            <a:endParaRPr kumimoji="0" lang="en-US" sz="3600" b="1" i="0" u="none" strike="noStrike" kern="0" cap="none" spc="0" normalizeH="0" baseline="0" noProof="0" dirty="0" smtClean="0">
              <a:ln>
                <a:noFill/>
              </a:ln>
              <a:solidFill>
                <a:srgbClr val="C00000"/>
              </a:solidFill>
              <a:effectLst/>
              <a:uLnTx/>
              <a:uFillTx/>
              <a:latin typeface="Times New Roman" pitchFamily="18" charset="0"/>
              <a:ea typeface="Arial" panose="020B0604020202020204" pitchFamily="34" charset="0"/>
              <a:cs typeface="Times New Roman" pitchFamily="18" charset="0"/>
            </a:endParaRPr>
          </a:p>
        </p:txBody>
      </p:sp>
      <p:sp>
        <p:nvSpPr>
          <p:cNvPr id="11267" name="Rectangle 3"/>
          <p:cNvSpPr>
            <a:spLocks noGrp="1"/>
          </p:cNvSpPr>
          <p:nvPr>
            <p:ph idx="1"/>
          </p:nvPr>
        </p:nvSpPr>
        <p:spPr>
          <a:xfrm>
            <a:off x="152400" y="990600"/>
            <a:ext cx="8763000" cy="5135563"/>
          </a:xfrm>
        </p:spPr>
        <p:txBody>
          <a:bodyPr vert="horz" wrap="square" lIns="91440" tIns="45720" rIns="91440" bIns="45720" anchor="t" anchorCtr="0">
            <a:normAutofit fontScale="92500"/>
          </a:bodyPr>
          <a:lstStyle/>
          <a:p>
            <a:pPr marL="0" indent="0" algn="l" eaLnBrk="1" hangingPunct="1">
              <a:lnSpc>
                <a:spcPct val="150000"/>
              </a:lnSpc>
              <a:buNone/>
            </a:pPr>
            <a:r>
              <a:rPr sz="2600" dirty="0" smtClean="0">
                <a:solidFill>
                  <a:srgbClr val="FFFF00"/>
                </a:solidFill>
                <a:latin typeface="Times New Roman" pitchFamily="18" charset="0"/>
                <a:ea typeface="Arial" panose="020B0604020202020204" pitchFamily="34" charset="0"/>
                <a:cs typeface="Times New Roman" pitchFamily="18" charset="0"/>
              </a:rPr>
              <a:t>Chemoprophylaxis </a:t>
            </a:r>
            <a:r>
              <a:rPr sz="2600" dirty="0">
                <a:solidFill>
                  <a:srgbClr val="FFFF00"/>
                </a:solidFill>
                <a:latin typeface="Times New Roman" pitchFamily="18" charset="0"/>
                <a:ea typeface="Arial" panose="020B0604020202020204" pitchFamily="34" charset="0"/>
                <a:cs typeface="Times New Roman" pitchFamily="18" charset="0"/>
              </a:rPr>
              <a:t>and immunization both used for </a:t>
            </a:r>
            <a:r>
              <a:rPr sz="2600" dirty="0" smtClean="0">
                <a:solidFill>
                  <a:srgbClr val="FFFF00"/>
                </a:solidFill>
                <a:latin typeface="Times New Roman" pitchFamily="18" charset="0"/>
                <a:ea typeface="Arial" panose="020B0604020202020204" pitchFamily="34" charset="0"/>
                <a:cs typeface="Times New Roman" pitchFamily="18" charset="0"/>
              </a:rPr>
              <a:t>prevention</a:t>
            </a:r>
            <a:r>
              <a:rPr lang="en-US" sz="2600" dirty="0" smtClean="0">
                <a:solidFill>
                  <a:srgbClr val="FFFF00"/>
                </a:solidFill>
                <a:latin typeface="Times New Roman" pitchFamily="18" charset="0"/>
                <a:ea typeface="Arial" panose="020B0604020202020204" pitchFamily="34" charset="0"/>
                <a:cs typeface="Times New Roman" pitchFamily="18" charset="0"/>
              </a:rPr>
              <a:t>.</a:t>
            </a:r>
            <a:r>
              <a:rPr lang="ar-IQ" sz="2600" dirty="0" smtClean="0">
                <a:solidFill>
                  <a:srgbClr val="FFFF00"/>
                </a:solidFill>
                <a:latin typeface="Times New Roman" pitchFamily="18" charset="0"/>
                <a:ea typeface="Arial" panose="020B0604020202020204" pitchFamily="34" charset="0"/>
                <a:cs typeface="Times New Roman" pitchFamily="18" charset="0"/>
              </a:rPr>
              <a:t>  </a:t>
            </a:r>
            <a:endParaRPr sz="2600" dirty="0">
              <a:solidFill>
                <a:srgbClr val="FFFF00"/>
              </a:solidFill>
              <a:latin typeface="Times New Roman" pitchFamily="18" charset="0"/>
              <a:ea typeface="Arial" panose="020B0604020202020204" pitchFamily="34" charset="0"/>
              <a:cs typeface="Times New Roman" pitchFamily="18" charset="0"/>
            </a:endParaRPr>
          </a:p>
          <a:p>
            <a:pPr marL="0" indent="0" algn="l" eaLnBrk="1" hangingPunct="1">
              <a:lnSpc>
                <a:spcPct val="150000"/>
              </a:lnSpc>
              <a:buNone/>
            </a:pPr>
            <a:r>
              <a:rPr sz="2600" dirty="0" smtClean="0">
                <a:solidFill>
                  <a:srgbClr val="FFFF00"/>
                </a:solidFill>
                <a:latin typeface="Times New Roman" pitchFamily="18" charset="0"/>
                <a:ea typeface="Arial" panose="020B0604020202020204" pitchFamily="34" charset="0"/>
                <a:cs typeface="Times New Roman" pitchFamily="18" charset="0"/>
              </a:rPr>
              <a:t>Rifampin </a:t>
            </a:r>
            <a:r>
              <a:rPr sz="2600" dirty="0">
                <a:solidFill>
                  <a:srgbClr val="FFFF00"/>
                </a:solidFill>
                <a:latin typeface="Times New Roman" pitchFamily="18" charset="0"/>
                <a:ea typeface="Arial" panose="020B0604020202020204" pitchFamily="34" charset="0"/>
                <a:cs typeface="Times New Roman" pitchFamily="18" charset="0"/>
              </a:rPr>
              <a:t>or ciprofloxacin used for prophylaxis in people who had close contact with the </a:t>
            </a:r>
            <a:r>
              <a:rPr sz="2600" dirty="0" smtClean="0">
                <a:solidFill>
                  <a:srgbClr val="FFFF00"/>
                </a:solidFill>
                <a:latin typeface="Times New Roman" pitchFamily="18" charset="0"/>
                <a:ea typeface="Arial" panose="020B0604020202020204" pitchFamily="34" charset="0"/>
                <a:cs typeface="Times New Roman" pitchFamily="18" charset="0"/>
              </a:rPr>
              <a:t>patient</a:t>
            </a:r>
            <a:r>
              <a:rPr lang="en-US" sz="2600" dirty="0" smtClean="0">
                <a:solidFill>
                  <a:srgbClr val="FFFF00"/>
                </a:solidFill>
                <a:latin typeface="Times New Roman" pitchFamily="18" charset="0"/>
                <a:ea typeface="Arial" panose="020B0604020202020204" pitchFamily="34" charset="0"/>
                <a:cs typeface="Times New Roman" pitchFamily="18" charset="0"/>
              </a:rPr>
              <a:t>.</a:t>
            </a:r>
            <a:endParaRPr sz="2600" dirty="0">
              <a:solidFill>
                <a:srgbClr val="FFFF00"/>
              </a:solidFill>
              <a:latin typeface="Times New Roman" pitchFamily="18" charset="0"/>
              <a:ea typeface="Arial" panose="020B0604020202020204" pitchFamily="34" charset="0"/>
              <a:cs typeface="Times New Roman" pitchFamily="18" charset="0"/>
            </a:endParaRPr>
          </a:p>
          <a:p>
            <a:pPr marL="0" indent="0" algn="l" eaLnBrk="1" hangingPunct="1">
              <a:lnSpc>
                <a:spcPct val="150000"/>
              </a:lnSpc>
              <a:buNone/>
            </a:pPr>
            <a:r>
              <a:rPr sz="2600" dirty="0" smtClean="0">
                <a:solidFill>
                  <a:srgbClr val="FFFF00"/>
                </a:solidFill>
                <a:latin typeface="Times New Roman" pitchFamily="18" charset="0"/>
                <a:ea typeface="Arial" panose="020B0604020202020204" pitchFamily="34" charset="0"/>
                <a:cs typeface="Times New Roman" pitchFamily="18" charset="0"/>
              </a:rPr>
              <a:t>There </a:t>
            </a:r>
            <a:r>
              <a:rPr sz="2600" dirty="0">
                <a:solidFill>
                  <a:srgbClr val="FFFF00"/>
                </a:solidFill>
                <a:latin typeface="Times New Roman" pitchFamily="18" charset="0"/>
                <a:ea typeface="Arial" panose="020B0604020202020204" pitchFamily="34" charset="0"/>
                <a:cs typeface="Times New Roman" pitchFamily="18" charset="0"/>
              </a:rPr>
              <a:t>are two forms of the meningococcal vaccine, each </a:t>
            </a:r>
            <a:r>
              <a:rPr sz="2600" dirty="0" smtClean="0">
                <a:solidFill>
                  <a:srgbClr val="FFFF00"/>
                </a:solidFill>
                <a:latin typeface="Times New Roman" pitchFamily="18" charset="0"/>
                <a:ea typeface="Arial" panose="020B0604020202020204" pitchFamily="34" charset="0"/>
                <a:cs typeface="Times New Roman" pitchFamily="18" charset="0"/>
              </a:rPr>
              <a:t>contains the capsular </a:t>
            </a:r>
            <a:r>
              <a:rPr sz="2600" dirty="0">
                <a:solidFill>
                  <a:srgbClr val="FFFF00"/>
                </a:solidFill>
                <a:latin typeface="Times New Roman" pitchFamily="18" charset="0"/>
                <a:ea typeface="Arial" panose="020B0604020202020204" pitchFamily="34" charset="0"/>
                <a:cs typeface="Times New Roman" pitchFamily="18" charset="0"/>
              </a:rPr>
              <a:t>polysaccharide of groups A, C, Y, </a:t>
            </a:r>
            <a:r>
              <a:rPr sz="2600" dirty="0" smtClean="0">
                <a:solidFill>
                  <a:srgbClr val="FFFF00"/>
                </a:solidFill>
                <a:latin typeface="Times New Roman" pitchFamily="18" charset="0"/>
                <a:ea typeface="Arial" panose="020B0604020202020204" pitchFamily="34" charset="0"/>
                <a:cs typeface="Times New Roman" pitchFamily="18" charset="0"/>
              </a:rPr>
              <a:t>and W</a:t>
            </a:r>
            <a:r>
              <a:rPr lang="en-US" sz="2600" dirty="0" smtClean="0">
                <a:solidFill>
                  <a:srgbClr val="FFFF00"/>
                </a:solidFill>
                <a:latin typeface="Times New Roman" pitchFamily="18" charset="0"/>
                <a:ea typeface="Arial" panose="020B0604020202020204" pitchFamily="34" charset="0"/>
                <a:cs typeface="Times New Roman" pitchFamily="18" charset="0"/>
              </a:rPr>
              <a:t>-135as antigens.</a:t>
            </a:r>
          </a:p>
          <a:p>
            <a:pPr marL="0" indent="0" algn="l" eaLnBrk="1" hangingPunct="1">
              <a:lnSpc>
                <a:spcPct val="150000"/>
              </a:lnSpc>
              <a:buNone/>
            </a:pPr>
            <a:r>
              <a:rPr lang="en-US" sz="2600" dirty="0" smtClean="0">
                <a:solidFill>
                  <a:srgbClr val="FFFF00"/>
                </a:solidFill>
                <a:latin typeface="Times New Roman" pitchFamily="18" charset="0"/>
                <a:ea typeface="Arial" panose="020B0604020202020204" pitchFamily="34" charset="0"/>
                <a:cs typeface="Times New Roman" pitchFamily="18" charset="0"/>
              </a:rPr>
              <a:t>(Tetravalent vaccine ).</a:t>
            </a:r>
            <a:endParaRPr lang="en-US" sz="2600" dirty="0">
              <a:solidFill>
                <a:srgbClr val="FFFF00"/>
              </a:solidFill>
              <a:latin typeface="Times New Roman" pitchFamily="18" charset="0"/>
              <a:ea typeface="Arial" panose="020B0604020202020204" pitchFamily="34" charset="0"/>
              <a:cs typeface="Times New Roman" pitchFamily="18" charset="0"/>
            </a:endParaRPr>
          </a:p>
          <a:p>
            <a:pPr marL="0" indent="0" algn="l" eaLnBrk="1" hangingPunct="1">
              <a:lnSpc>
                <a:spcPct val="150000"/>
              </a:lnSpc>
              <a:buNone/>
            </a:pPr>
            <a:r>
              <a:rPr sz="2600" dirty="0" smtClean="0">
                <a:solidFill>
                  <a:srgbClr val="FFFF00"/>
                </a:solidFill>
                <a:latin typeface="Times New Roman" pitchFamily="18" charset="0"/>
                <a:ea typeface="Arial" panose="020B0604020202020204" pitchFamily="34" charset="0"/>
                <a:cs typeface="Times New Roman" pitchFamily="18" charset="0"/>
              </a:rPr>
              <a:t>.</a:t>
            </a:r>
            <a:r>
              <a:rPr sz="2600" dirty="0">
                <a:solidFill>
                  <a:srgbClr val="FFFF00"/>
                </a:solidFill>
                <a:latin typeface="Times New Roman" pitchFamily="18" charset="0"/>
                <a:ea typeface="Arial" panose="020B0604020202020204" pitchFamily="34" charset="0"/>
                <a:cs typeface="Times New Roman" pitchFamily="18" charset="0"/>
              </a:rPr>
              <a:t>Un conjugated</a:t>
            </a:r>
          </a:p>
          <a:p>
            <a:pPr marL="0" indent="0" algn="l" eaLnBrk="1" hangingPunct="1">
              <a:lnSpc>
                <a:spcPct val="150000"/>
              </a:lnSpc>
              <a:buNone/>
            </a:pPr>
            <a:r>
              <a:rPr sz="2600" dirty="0" smtClean="0">
                <a:solidFill>
                  <a:srgbClr val="FFFF00"/>
                </a:solidFill>
                <a:latin typeface="Times New Roman" pitchFamily="18" charset="0"/>
                <a:ea typeface="Arial" panose="020B0604020202020204" pitchFamily="34" charset="0"/>
                <a:cs typeface="Times New Roman" pitchFamily="18" charset="0"/>
              </a:rPr>
              <a:t>Conjugated</a:t>
            </a:r>
            <a:r>
              <a:rPr lang="en-US" sz="2600" dirty="0" smtClean="0">
                <a:solidFill>
                  <a:srgbClr val="FFFF00"/>
                </a:solidFill>
                <a:latin typeface="Times New Roman" pitchFamily="18" charset="0"/>
                <a:ea typeface="Arial" panose="020B0604020202020204" pitchFamily="34" charset="0"/>
                <a:cs typeface="Times New Roman" pitchFamily="18" charset="0"/>
              </a:rPr>
              <a:t>.</a:t>
            </a:r>
            <a:endParaRPr sz="2600" dirty="0">
              <a:solidFill>
                <a:srgbClr val="FFFF00"/>
              </a:solidFill>
              <a:latin typeface="Times New Roman" pitchFamily="18" charset="0"/>
              <a:ea typeface="Arial" panose="020B0604020202020204" pitchFamily="34" charset="0"/>
              <a:cs typeface="Times New Roman" pitchFamily="18" charset="0"/>
            </a:endParaRPr>
          </a:p>
        </p:txBody>
      </p:sp>
      <p:sp>
        <p:nvSpPr>
          <p:cNvPr id="11269"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11</a:t>
            </a:fld>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vert="horz" wrap="square" lIns="91440" tIns="45720" rIns="91440" bIns="45720" anchor="ctr" anchorCtr="0"/>
          <a:lstStyle/>
          <a:p>
            <a:pPr eaLnBrk="1" hangingPunct="1"/>
            <a:r>
              <a:rPr sz="3600" b="1" i="1" dirty="0" smtClean="0">
                <a:solidFill>
                  <a:schemeClr val="accent1"/>
                </a:solidFill>
                <a:latin typeface="Times New Roman" pitchFamily="18" charset="0"/>
                <a:cs typeface="Times New Roman" pitchFamily="18" charset="0"/>
              </a:rPr>
              <a:t>Neisseria </a:t>
            </a:r>
            <a:r>
              <a:rPr sz="3600" b="1" i="1" dirty="0">
                <a:solidFill>
                  <a:schemeClr val="accent1"/>
                </a:solidFill>
                <a:latin typeface="Times New Roman" pitchFamily="18" charset="0"/>
                <a:cs typeface="Times New Roman" pitchFamily="18" charset="0"/>
              </a:rPr>
              <a:t>gonorrhoeae</a:t>
            </a:r>
            <a:r>
              <a:rPr sz="3600" b="1" dirty="0">
                <a:solidFill>
                  <a:schemeClr val="accent1"/>
                </a:solidFill>
                <a:latin typeface="Times New Roman" pitchFamily="18" charset="0"/>
                <a:cs typeface="Times New Roman" pitchFamily="18" charset="0"/>
              </a:rPr>
              <a:t>:(</a:t>
            </a:r>
            <a:r>
              <a:rPr sz="3600" b="1" dirty="0" err="1" smtClean="0">
                <a:solidFill>
                  <a:schemeClr val="accent1"/>
                </a:solidFill>
                <a:latin typeface="Times New Roman" pitchFamily="18" charset="0"/>
                <a:cs typeface="Times New Roman" pitchFamily="18" charset="0"/>
              </a:rPr>
              <a:t>Goonococcus</a:t>
            </a:r>
            <a:r>
              <a:rPr lang="en-US" sz="3600" b="1" dirty="0" smtClean="0">
                <a:solidFill>
                  <a:schemeClr val="accent1"/>
                </a:solidFill>
                <a:latin typeface="Times New Roman" pitchFamily="18" charset="0"/>
                <a:cs typeface="Times New Roman" pitchFamily="18" charset="0"/>
              </a:rPr>
              <a:t>)</a:t>
            </a:r>
            <a:endParaRPr sz="3200" b="1" dirty="0">
              <a:solidFill>
                <a:schemeClr val="accent1"/>
              </a:solidFill>
            </a:endParaRPr>
          </a:p>
        </p:txBody>
      </p:sp>
      <p:sp>
        <p:nvSpPr>
          <p:cNvPr id="12291" name="Rectangle 3"/>
          <p:cNvSpPr>
            <a:spLocks noGrp="1"/>
          </p:cNvSpPr>
          <p:nvPr>
            <p:ph type="body" sz="half" idx="1"/>
          </p:nvPr>
        </p:nvSpPr>
        <p:spPr>
          <a:xfrm>
            <a:off x="457200" y="1600200"/>
            <a:ext cx="8229600" cy="5218430"/>
          </a:xfrm>
        </p:spPr>
        <p:txBody>
          <a:bodyPr vert="horz" wrap="square" lIns="91440" tIns="45720" rIns="91440" bIns="45720" anchor="t" anchorCtr="0"/>
          <a:lstStyle/>
          <a:p>
            <a:pPr marL="0" indent="0" algn="l" eaLnBrk="1" hangingPunct="1">
              <a:buClrTx/>
              <a:buSzTx/>
              <a:buFontTx/>
              <a:buNone/>
            </a:pPr>
            <a:r>
              <a:rPr sz="2400" b="1" i="1" dirty="0" smtClean="0">
                <a:solidFill>
                  <a:srgbClr val="FFFF00"/>
                </a:solidFill>
                <a:latin typeface="Times New Roman" panose="02020603050405020304" pitchFamily="18" charset="0"/>
                <a:cs typeface="Times New Roman" panose="02020603050405020304" pitchFamily="18" charset="0"/>
              </a:rPr>
              <a:t>Neisseria </a:t>
            </a:r>
            <a:r>
              <a:rPr sz="2400" b="1" i="1" dirty="0">
                <a:solidFill>
                  <a:srgbClr val="FFFF00"/>
                </a:solidFill>
                <a:latin typeface="Times New Roman" panose="02020603050405020304" pitchFamily="18" charset="0"/>
                <a:cs typeface="Times New Roman" panose="02020603050405020304" pitchFamily="18" charset="0"/>
              </a:rPr>
              <a:t>gonorrhoeae </a:t>
            </a:r>
            <a:r>
              <a:rPr sz="2400" b="1" dirty="0">
                <a:solidFill>
                  <a:srgbClr val="FFFF00"/>
                </a:solidFill>
                <a:latin typeface="Times New Roman" panose="02020603050405020304" pitchFamily="18" charset="0"/>
                <a:cs typeface="Times New Roman" panose="02020603050405020304" pitchFamily="18" charset="0"/>
              </a:rPr>
              <a:t>possesses a typical G-ve outer membrane composed of protein, phospholipid and </a:t>
            </a:r>
            <a:r>
              <a:rPr sz="2400" b="1" dirty="0" smtClean="0">
                <a:solidFill>
                  <a:srgbClr val="FFFF00"/>
                </a:solidFill>
                <a:latin typeface="Times New Roman" panose="02020603050405020304" pitchFamily="18" charset="0"/>
                <a:cs typeface="Times New Roman" panose="02020603050405020304" pitchFamily="18" charset="0"/>
              </a:rPr>
              <a:t>lipopolysaccharide</a:t>
            </a:r>
            <a:r>
              <a:rPr lang="en-US" sz="2400" b="1" dirty="0" smtClean="0">
                <a:solidFill>
                  <a:srgbClr val="FFFF00"/>
                </a:solidFill>
                <a:latin typeface="Times New Roman" panose="02020603050405020304" pitchFamily="18" charset="0"/>
                <a:cs typeface="Times New Roman" panose="02020603050405020304" pitchFamily="18" charset="0"/>
              </a:rPr>
              <a:t>).</a:t>
            </a:r>
            <a:r>
              <a:rPr sz="2400" b="1" dirty="0" smtClean="0">
                <a:solidFill>
                  <a:srgbClr val="FFFF00"/>
                </a:solidFill>
                <a:latin typeface="Times New Roman" panose="02020603050405020304" pitchFamily="18" charset="0"/>
                <a:cs typeface="Times New Roman" panose="02020603050405020304" pitchFamily="18" charset="0"/>
              </a:rPr>
              <a:t> LPS)</a:t>
            </a:r>
            <a:endParaRPr lang="ar-IQ" sz="2400" b="1" dirty="0" smtClean="0">
              <a:solidFill>
                <a:srgbClr val="FFFF00"/>
              </a:solidFill>
              <a:latin typeface="Times New Roman" panose="02020603050405020304" pitchFamily="18" charset="0"/>
              <a:cs typeface="Times New Roman" panose="02020603050405020304" pitchFamily="18" charset="0"/>
            </a:endParaRPr>
          </a:p>
          <a:p>
            <a:pPr marL="0" indent="0" algn="l" eaLnBrk="1" hangingPunct="1">
              <a:buClrTx/>
              <a:buSzTx/>
              <a:buFontTx/>
              <a:buNone/>
            </a:pPr>
            <a:r>
              <a:rPr lang="en-US" sz="2400" b="1" i="1" dirty="0" smtClean="0">
                <a:solidFill>
                  <a:srgbClr val="FFFF00"/>
                </a:solidFill>
                <a:latin typeface="Times New Roman" panose="02020603050405020304" pitchFamily="18" charset="0"/>
                <a:cs typeface="Times New Roman" panose="02020603050405020304" pitchFamily="18" charset="0"/>
              </a:rPr>
              <a:t>N. </a:t>
            </a:r>
            <a:r>
              <a:rPr sz="2400" b="1" i="1" dirty="0" err="1" smtClean="0">
                <a:solidFill>
                  <a:srgbClr val="FFFF00"/>
                </a:solidFill>
                <a:latin typeface="Times New Roman" panose="02020603050405020304" pitchFamily="18" charset="0"/>
                <a:cs typeface="Times New Roman" panose="02020603050405020304" pitchFamily="18" charset="0"/>
              </a:rPr>
              <a:t>gonorrheoeae</a:t>
            </a:r>
            <a:r>
              <a:rPr sz="2400" b="1" i="1" dirty="0" smtClean="0">
                <a:solidFill>
                  <a:srgbClr val="FFFF00"/>
                </a:solidFill>
                <a:latin typeface="Times New Roman" panose="02020603050405020304" pitchFamily="18" charset="0"/>
                <a:cs typeface="Times New Roman" panose="02020603050405020304" pitchFamily="18" charset="0"/>
              </a:rPr>
              <a:t> </a:t>
            </a:r>
            <a:r>
              <a:rPr sz="2400" b="1" dirty="0">
                <a:solidFill>
                  <a:srgbClr val="FFFF00"/>
                </a:solidFill>
                <a:latin typeface="Times New Roman" panose="02020603050405020304" pitchFamily="18" charset="0"/>
                <a:cs typeface="Times New Roman" panose="02020603050405020304" pitchFamily="18" charset="0"/>
              </a:rPr>
              <a:t>is a relatively fragile organism, susceptible to temperature changes, drying, UV- light and other environmental </a:t>
            </a:r>
            <a:r>
              <a:rPr sz="2400" b="1" dirty="0" smtClean="0">
                <a:solidFill>
                  <a:srgbClr val="FFFF00"/>
                </a:solidFill>
                <a:latin typeface="Times New Roman" panose="02020603050405020304" pitchFamily="18" charset="0"/>
                <a:cs typeface="Times New Roman" panose="02020603050405020304" pitchFamily="18" charset="0"/>
              </a:rPr>
              <a:t>conditions</a:t>
            </a:r>
            <a:r>
              <a:rPr lang="en-US" sz="2400" b="1" dirty="0" smtClean="0">
                <a:solidFill>
                  <a:srgbClr val="FFFF00"/>
                </a:solidFill>
                <a:latin typeface="Times New Roman" panose="02020603050405020304" pitchFamily="18" charset="0"/>
                <a:cs typeface="Times New Roman" panose="02020603050405020304" pitchFamily="18" charset="0"/>
              </a:rPr>
              <a:t>.</a:t>
            </a:r>
            <a:endParaRPr sz="2400" b="1" dirty="0">
              <a:solidFill>
                <a:srgbClr val="FFFF00"/>
              </a:solidFill>
              <a:latin typeface="Times New Roman" panose="02020603050405020304" pitchFamily="18" charset="0"/>
              <a:cs typeface="Times New Roman" panose="02020603050405020304" pitchFamily="18" charset="0"/>
            </a:endParaRPr>
          </a:p>
          <a:p>
            <a:pPr marL="0" indent="0" algn="l" eaLnBrk="1" hangingPunct="1">
              <a:buClrTx/>
              <a:buSzTx/>
              <a:buFontTx/>
              <a:buNone/>
            </a:pPr>
            <a:r>
              <a:rPr sz="2400" b="1" dirty="0" smtClean="0">
                <a:solidFill>
                  <a:srgbClr val="FFFF00"/>
                </a:solidFill>
                <a:latin typeface="Times New Roman" panose="02020603050405020304" pitchFamily="18" charset="0"/>
                <a:cs typeface="Times New Roman" panose="02020603050405020304" pitchFamily="18" charset="0"/>
              </a:rPr>
              <a:t>Strains </a:t>
            </a:r>
            <a:r>
              <a:rPr sz="2400" b="1" dirty="0">
                <a:solidFill>
                  <a:srgbClr val="FFFF00"/>
                </a:solidFill>
                <a:latin typeface="Times New Roman" panose="02020603050405020304" pitchFamily="18" charset="0"/>
                <a:cs typeface="Times New Roman" panose="02020603050405020304" pitchFamily="18" charset="0"/>
              </a:rPr>
              <a:t>of </a:t>
            </a:r>
            <a:r>
              <a:rPr sz="2400" b="1" i="1" dirty="0">
                <a:solidFill>
                  <a:srgbClr val="FFFF00"/>
                </a:solidFill>
                <a:latin typeface="Times New Roman" panose="02020603050405020304" pitchFamily="18" charset="0"/>
                <a:cs typeface="Times New Roman" panose="02020603050405020304" pitchFamily="18" charset="0"/>
              </a:rPr>
              <a:t>N. gonorrheoeae </a:t>
            </a:r>
            <a:r>
              <a:rPr sz="2400" b="1" dirty="0">
                <a:solidFill>
                  <a:srgbClr val="FFFF00"/>
                </a:solidFill>
                <a:latin typeface="Times New Roman" panose="02020603050405020304" pitchFamily="18" charset="0"/>
                <a:cs typeface="Times New Roman" panose="02020603050405020304" pitchFamily="18" charset="0"/>
              </a:rPr>
              <a:t>are variable in their cultural requirements so that media containing hemoglobin (heated blood), NAD, Yeast extract and other supplements are needed for isolation and growth of </a:t>
            </a:r>
            <a:r>
              <a:rPr sz="2400" b="1" dirty="0" smtClean="0">
                <a:solidFill>
                  <a:srgbClr val="FFFF00"/>
                </a:solidFill>
                <a:latin typeface="Times New Roman" panose="02020603050405020304" pitchFamily="18" charset="0"/>
                <a:cs typeface="Times New Roman" panose="02020603050405020304" pitchFamily="18" charset="0"/>
              </a:rPr>
              <a:t>organism</a:t>
            </a:r>
            <a:r>
              <a:rPr lang="en-US" sz="2400" b="1" dirty="0" smtClean="0">
                <a:solidFill>
                  <a:srgbClr val="FFFF00"/>
                </a:solidFill>
                <a:latin typeface="Times New Roman" panose="02020603050405020304" pitchFamily="18" charset="0"/>
                <a:cs typeface="Times New Roman" panose="02020603050405020304" pitchFamily="18" charset="0"/>
              </a:rPr>
              <a:t>.</a:t>
            </a:r>
            <a:endParaRPr sz="2400" b="1" dirty="0">
              <a:solidFill>
                <a:srgbClr val="FFFF00"/>
              </a:solidFill>
              <a:latin typeface="Times New Roman" panose="02020603050405020304" pitchFamily="18" charset="0"/>
              <a:cs typeface="Times New Roman" panose="02020603050405020304" pitchFamily="18" charset="0"/>
            </a:endParaRPr>
          </a:p>
          <a:p>
            <a:pPr marL="0" indent="0" algn="l" eaLnBrk="1" hangingPunct="1">
              <a:buClrTx/>
              <a:buSzTx/>
              <a:buFontTx/>
              <a:buNone/>
            </a:pPr>
            <a:r>
              <a:rPr sz="2400" b="1" dirty="0" smtClean="0">
                <a:solidFill>
                  <a:srgbClr val="FFFF00"/>
                </a:solidFill>
                <a:latin typeface="Times New Roman" panose="02020603050405020304" pitchFamily="18" charset="0"/>
                <a:cs typeface="Times New Roman" panose="02020603050405020304" pitchFamily="18" charset="0"/>
              </a:rPr>
              <a:t>Cultures </a:t>
            </a:r>
            <a:r>
              <a:rPr sz="2400" b="1" dirty="0">
                <a:solidFill>
                  <a:srgbClr val="FFFF00"/>
                </a:solidFill>
                <a:latin typeface="Times New Roman" panose="02020603050405020304" pitchFamily="18" charset="0"/>
                <a:cs typeface="Times New Roman" panose="02020603050405020304" pitchFamily="18" charset="0"/>
              </a:rPr>
              <a:t>are grown </a:t>
            </a:r>
            <a:r>
              <a:rPr sz="2400" b="1" dirty="0" smtClean="0">
                <a:solidFill>
                  <a:srgbClr val="FFFF00"/>
                </a:solidFill>
                <a:latin typeface="Times New Roman" panose="02020603050405020304" pitchFamily="18" charset="0"/>
                <a:cs typeface="Times New Roman" panose="02020603050405020304" pitchFamily="18" charset="0"/>
              </a:rPr>
              <a:t>at</a:t>
            </a:r>
            <a:r>
              <a:rPr lang="en-US" sz="2400" b="1" dirty="0" smtClean="0">
                <a:solidFill>
                  <a:srgbClr val="FFFF00"/>
                </a:solidFill>
                <a:latin typeface="Times New Roman" panose="02020603050405020304" pitchFamily="18" charset="0"/>
                <a:cs typeface="Times New Roman" panose="02020603050405020304" pitchFamily="18" charset="0"/>
              </a:rPr>
              <a:t> 35- 39 C.</a:t>
            </a:r>
          </a:p>
          <a:p>
            <a:pPr marL="0" indent="0" algn="l">
              <a:buClrTx/>
              <a:buSzTx/>
              <a:buNone/>
            </a:pPr>
            <a:r>
              <a:rPr lang="en-US" sz="2400" b="1" dirty="0">
                <a:solidFill>
                  <a:srgbClr val="FFFF00"/>
                </a:solidFill>
                <a:latin typeface="Times New Roman" panose="02020603050405020304" pitchFamily="18" charset="0"/>
                <a:cs typeface="Times New Roman" panose="02020603050405020304" pitchFamily="18" charset="0"/>
              </a:rPr>
              <a:t>although the non-pathogenic species can grow at temp. below 24C.</a:t>
            </a:r>
            <a:endParaRPr sz="2400" b="1" dirty="0">
              <a:solidFill>
                <a:srgbClr val="FFFF00"/>
              </a:solidFill>
              <a:latin typeface="Times New Roman" panose="02020603050405020304" pitchFamily="18" charset="0"/>
              <a:cs typeface="Times New Roman" panose="02020603050405020304" pitchFamily="18" charset="0"/>
            </a:endParaRPr>
          </a:p>
        </p:txBody>
      </p:sp>
      <p:sp>
        <p:nvSpPr>
          <p:cNvPr id="12293"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12</a:t>
            </a:fld>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457200" y="267494"/>
            <a:ext cx="8229600" cy="875506"/>
          </a:xfrm>
        </p:spPr>
        <p:txBody>
          <a:bodyPr vert="horz" wrap="square" lIns="91440" tIns="45720" rIns="91440" bIns="45720" anchor="ctr" anchorCtr="0">
            <a:normAutofit fontScale="90000"/>
          </a:bodyPr>
          <a:lstStyle/>
          <a:p>
            <a:pPr eaLnBrk="1" hangingPunct="1"/>
            <a:r>
              <a:rPr lang="en-US" b="1" noProof="0" dirty="0" smtClean="0">
                <a:ln>
                  <a:noFill/>
                </a:ln>
                <a:solidFill>
                  <a:schemeClr val="accent1"/>
                </a:solidFill>
                <a:effectLst/>
                <a:uLnTx/>
                <a:uFillTx/>
                <a:latin typeface="Times New Roman" pitchFamily="18" charset="0"/>
                <a:ea typeface="+mn-ea"/>
                <a:cs typeface="Times New Roman" pitchFamily="18" charset="0"/>
                <a:sym typeface="+mn-ea"/>
              </a:rPr>
              <a:t>Pathogenecity:</a:t>
            </a:r>
            <a:r>
              <a:rPr kumimoji="0" lang="en-US" b="1" i="0" u="none" strike="noStrike" kern="0" cap="none" spc="0" normalizeH="0" baseline="0" noProof="0" dirty="0" smtClean="0">
                <a:ln>
                  <a:noFill/>
                </a:ln>
                <a:solidFill>
                  <a:schemeClr val="accent1"/>
                </a:solidFill>
                <a:effectLst/>
                <a:uLnTx/>
                <a:uFillTx/>
                <a:latin typeface="Times New Roman" pitchFamily="18" charset="0"/>
                <a:ea typeface="+mn-ea"/>
                <a:cs typeface="Times New Roman" pitchFamily="18" charset="0"/>
              </a:rPr>
              <a:t/>
            </a:r>
            <a:br>
              <a:rPr kumimoji="0" lang="en-US" b="1" i="0" u="none" strike="noStrike" kern="0" cap="none" spc="0" normalizeH="0" baseline="0" noProof="0" dirty="0" smtClean="0">
                <a:ln>
                  <a:noFill/>
                </a:ln>
                <a:solidFill>
                  <a:schemeClr val="accent1"/>
                </a:solidFill>
                <a:effectLst/>
                <a:uLnTx/>
                <a:uFillTx/>
                <a:latin typeface="Times New Roman" pitchFamily="18" charset="0"/>
                <a:ea typeface="+mn-ea"/>
                <a:cs typeface="Times New Roman" pitchFamily="18" charset="0"/>
              </a:rPr>
            </a:br>
            <a:endParaRPr kumimoji="0" lang="en-US" b="1" i="0" u="none" strike="noStrike" kern="0" cap="none" spc="0" normalizeH="0" baseline="0" noProof="0" dirty="0" smtClean="0">
              <a:ln>
                <a:noFill/>
              </a:ln>
              <a:solidFill>
                <a:schemeClr val="accent1"/>
              </a:solidFill>
              <a:effectLst/>
              <a:uLnTx/>
              <a:uFillTx/>
              <a:latin typeface="Times New Roman" pitchFamily="18" charset="0"/>
              <a:ea typeface="+mn-ea"/>
              <a:cs typeface="Times New Roman" pitchFamily="18" charset="0"/>
            </a:endParaRPr>
          </a:p>
        </p:txBody>
      </p:sp>
      <p:sp>
        <p:nvSpPr>
          <p:cNvPr id="38915" name="Rectangle 3"/>
          <p:cNvSpPr>
            <a:spLocks noGrp="1" noChangeArrowheads="1"/>
          </p:cNvSpPr>
          <p:nvPr>
            <p:ph idx="1"/>
          </p:nvPr>
        </p:nvSpPr>
        <p:spPr>
          <a:xfrm>
            <a:off x="228600" y="914400"/>
            <a:ext cx="8767445" cy="5943600"/>
          </a:xfrm>
        </p:spPr>
        <p:txBody>
          <a:bodyPr vert="horz" wrap="square" lIns="91440" tIns="45720" rIns="91440" bIns="45720" numCol="1" anchor="t" anchorCtr="0" compatLnSpc="1">
            <a:normAutofit/>
          </a:bodyPr>
          <a:lstStyle/>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2">
                    <a:lumMod val="95000"/>
                    <a:lumOff val="5000"/>
                  </a:schemeClr>
                </a:solidFill>
                <a:effectLst/>
                <a:uLnTx/>
                <a:uFillTx/>
                <a:latin typeface="+mn-lt"/>
                <a:ea typeface="+mn-ea"/>
                <a:cs typeface="+mn-cs"/>
              </a:rPr>
              <a:t>◾</a:t>
            </a: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The virulence factors are:</a:t>
            </a: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1.Pili. Most important virulence factors. Piliated gonococci are usually virulent, whereas non piliated strains are a virulent.</a:t>
            </a: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2.Two virulence factors in the cell wall</a:t>
            </a: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a.Lipooligosaccharride (LOS) (a modified form of endotoxin). Endotoxin of     gonococci is weaker than that of meningococci.</a:t>
            </a: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b.Outer membrane proteins.(OMP).</a:t>
            </a: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◾OMP cause attachment of bacteria to epithelial cells of the urethra, rectum, cervix, pharynx, or conjunctiva, like </a:t>
            </a:r>
            <a:r>
              <a:rPr kumimoji="0" lang="en-US" sz="2400" b="1"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pilli</a:t>
            </a:r>
            <a:r>
              <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t>
            </a:r>
          </a:p>
          <a:p>
            <a:pPr marL="0" lvl="0" indent="0" algn="l" rtl="0" fontAlgn="base">
              <a:lnSpc>
                <a:spcPct val="90000"/>
              </a:lnSpc>
              <a:spcAft>
                <a:spcPct val="0"/>
              </a:spcAft>
              <a:buClrTx/>
              <a:buSzTx/>
              <a:buNone/>
              <a:defRPr/>
            </a:pPr>
            <a:r>
              <a:rPr lang="en-US" sz="2400" b="1" kern="0" dirty="0">
                <a:solidFill>
                  <a:srgbClr val="FFFF00"/>
                </a:solidFill>
                <a:latin typeface="Times New Roman" pitchFamily="18" charset="0"/>
                <a:cs typeface="Times New Roman" pitchFamily="18" charset="0"/>
              </a:rPr>
              <a:t>3. IgA </a:t>
            </a:r>
            <a:r>
              <a:rPr lang="en-US" sz="2400" b="1" kern="0" dirty="0" smtClean="0">
                <a:solidFill>
                  <a:srgbClr val="FFFF00"/>
                </a:solidFill>
                <a:latin typeface="Times New Roman" pitchFamily="18" charset="0"/>
                <a:cs typeface="Times New Roman" pitchFamily="18" charset="0"/>
              </a:rPr>
              <a:t>protease</a:t>
            </a:r>
          </a:p>
          <a:p>
            <a:pPr marL="0" lvl="0" indent="0" algn="l" rtl="0" fontAlgn="base">
              <a:lnSpc>
                <a:spcPct val="90000"/>
              </a:lnSpc>
              <a:spcAft>
                <a:spcPct val="0"/>
              </a:spcAft>
              <a:buClrTx/>
              <a:buSzTx/>
              <a:buNone/>
              <a:defRPr/>
            </a:pPr>
            <a:r>
              <a:rPr lang="en-US" sz="2400" b="1" kern="0" dirty="0">
                <a:solidFill>
                  <a:srgbClr val="FFFF00"/>
                </a:solidFill>
                <a:latin typeface="Times New Roman" pitchFamily="18" charset="0"/>
                <a:cs typeface="Times New Roman" pitchFamily="18" charset="0"/>
              </a:rPr>
              <a:t>The main host defenses against gonococci are antibodies (IgA and </a:t>
            </a:r>
            <a:r>
              <a:rPr lang="en-US" sz="2400" b="1" kern="0" dirty="0" err="1">
                <a:solidFill>
                  <a:srgbClr val="FFFF00"/>
                </a:solidFill>
                <a:latin typeface="Times New Roman" pitchFamily="18" charset="0"/>
                <a:cs typeface="Times New Roman" pitchFamily="18" charset="0"/>
              </a:rPr>
              <a:t>IgG</a:t>
            </a:r>
            <a:r>
              <a:rPr lang="en-US" sz="2400" b="1" kern="0" dirty="0">
                <a:solidFill>
                  <a:srgbClr val="FFFF00"/>
                </a:solidFill>
                <a:latin typeface="Times New Roman" pitchFamily="18" charset="0"/>
                <a:cs typeface="Times New Roman" pitchFamily="18" charset="0"/>
              </a:rPr>
              <a:t>), complement, and neutrophils</a:t>
            </a:r>
            <a:r>
              <a:rPr lang="en-US" sz="2400" b="1" kern="0" dirty="0" smtClean="0">
                <a:solidFill>
                  <a:srgbClr val="FFFF00"/>
                </a:solidFill>
                <a:latin typeface="Times New Roman" pitchFamily="18" charset="0"/>
                <a:cs typeface="Times New Roman" pitchFamily="18" charset="0"/>
              </a:rPr>
              <a:t>.</a:t>
            </a:r>
          </a:p>
          <a:p>
            <a:pPr marL="0" lvl="0" indent="0" algn="l" rtl="0" fontAlgn="base">
              <a:lnSpc>
                <a:spcPct val="90000"/>
              </a:lnSpc>
              <a:spcAft>
                <a:spcPct val="0"/>
              </a:spcAft>
              <a:buClrTx/>
              <a:buSzTx/>
              <a:buNone/>
              <a:defRPr/>
            </a:pPr>
            <a:r>
              <a:rPr lang="en-US" sz="2400" b="1" kern="0" dirty="0">
                <a:solidFill>
                  <a:srgbClr val="FFFF00"/>
                </a:solidFill>
                <a:latin typeface="Times New Roman" pitchFamily="18" charset="0"/>
                <a:cs typeface="Times New Roman" pitchFamily="18" charset="0"/>
              </a:rPr>
              <a:t>IgA protease degrades one of these antibodies.</a:t>
            </a:r>
          </a:p>
          <a:p>
            <a:pPr marL="0" lvl="0" indent="0" algn="l" rtl="0" fontAlgn="base">
              <a:lnSpc>
                <a:spcPct val="90000"/>
              </a:lnSpc>
              <a:spcAft>
                <a:spcPct val="0"/>
              </a:spcAft>
              <a:buClrTx/>
              <a:buSzTx/>
              <a:buNone/>
              <a:defRPr/>
            </a:pPr>
            <a:r>
              <a:rPr lang="en-US" sz="2400" b="1" kern="0" dirty="0">
                <a:solidFill>
                  <a:srgbClr val="FFFF00"/>
                </a:solidFill>
                <a:latin typeface="Times New Roman" pitchFamily="18" charset="0"/>
                <a:cs typeface="Times New Roman" pitchFamily="18" charset="0"/>
              </a:rPr>
              <a:t>◾Certain strains of gonococci cause disseminated infections.</a:t>
            </a:r>
          </a:p>
          <a:p>
            <a:pPr marL="0" lvl="0" indent="0" algn="l" rtl="0" fontAlgn="base">
              <a:lnSpc>
                <a:spcPct val="90000"/>
              </a:lnSpc>
              <a:spcAft>
                <a:spcPct val="0"/>
              </a:spcAft>
              <a:buClrTx/>
              <a:buSzTx/>
              <a:buNone/>
              <a:defRPr/>
            </a:pPr>
            <a:r>
              <a:rPr lang="en-US" sz="2400" b="1" kern="0" dirty="0">
                <a:solidFill>
                  <a:srgbClr val="FFFF00"/>
                </a:solidFill>
                <a:latin typeface="Times New Roman" pitchFamily="18" charset="0"/>
                <a:cs typeface="Times New Roman" pitchFamily="18" charset="0"/>
              </a:rPr>
              <a:t>◾It inactivates the C3b component of complement</a:t>
            </a:r>
            <a:endParaRPr kumimoji="0" lang="en-US" sz="2400" b="1"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endParaRPr>
          </a:p>
        </p:txBody>
      </p:sp>
      <p:sp>
        <p:nvSpPr>
          <p:cNvPr id="14340"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13</a:t>
            </a:fld>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7494"/>
            <a:ext cx="8229600" cy="1027906"/>
          </a:xfrm>
        </p:spPr>
        <p:txBody>
          <a:bodyPr vert="horz" wrap="square" lIns="91440" tIns="45720" rIns="91440" bIns="45720" anchor="ctr" anchorCtr="0">
            <a:normAutofit fontScale="90000"/>
          </a:bodyPr>
          <a:lstStyle/>
          <a:p>
            <a:r>
              <a:rPr b="1" dirty="0">
                <a:latin typeface="Times New Roman" panose="02020603050405020304" pitchFamily="18" charset="0"/>
                <a:cs typeface="Times New Roman" panose="02020603050405020304" pitchFamily="18" charset="0"/>
                <a:sym typeface="+mn-ea"/>
              </a:rPr>
              <a:t>Clinical </a:t>
            </a:r>
            <a:r>
              <a:rPr b="1" dirty="0" smtClean="0">
                <a:latin typeface="Times New Roman" panose="02020603050405020304" pitchFamily="18" charset="0"/>
                <a:cs typeface="Times New Roman" panose="02020603050405020304" pitchFamily="18" charset="0"/>
                <a:sym typeface="+mn-ea"/>
              </a:rPr>
              <a:t>Findings</a:t>
            </a:r>
            <a:r>
              <a:rPr b="1" dirty="0">
                <a:latin typeface="Times New Roman" panose="02020603050405020304" pitchFamily="18" charset="0"/>
                <a:cs typeface="Times New Roman" panose="02020603050405020304" pitchFamily="18" charset="0"/>
              </a:rPr>
              <a:t/>
            </a:r>
            <a:br>
              <a:rPr b="1" dirty="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533400" y="990600"/>
            <a:ext cx="8153400" cy="5464208"/>
          </a:xfrm>
        </p:spPr>
        <p:txBody>
          <a:bodyPr vert="horz" wrap="square" lIns="91440" tIns="45720" rIns="91440" bIns="45720" anchor="t" anchorCtr="0"/>
          <a:lstStyle/>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Transmitted </a:t>
            </a:r>
            <a:r>
              <a:rPr sz="2400" b="1" dirty="0">
                <a:solidFill>
                  <a:srgbClr val="FFFF00"/>
                </a:solidFill>
                <a:latin typeface="Times New Roman" panose="02020603050405020304" pitchFamily="18" charset="0"/>
                <a:cs typeface="Times New Roman" panose="02020603050405020304" pitchFamily="18" charset="0"/>
              </a:rPr>
              <a:t>sexually both in males and </a:t>
            </a:r>
            <a:r>
              <a:rPr sz="2400" b="1" dirty="0" smtClean="0">
                <a:solidFill>
                  <a:srgbClr val="FFFF00"/>
                </a:solidFill>
                <a:latin typeface="Times New Roman" panose="02020603050405020304" pitchFamily="18" charset="0"/>
                <a:cs typeface="Times New Roman" panose="02020603050405020304" pitchFamily="18" charset="0"/>
              </a:rPr>
              <a:t>females</a:t>
            </a:r>
            <a:r>
              <a:rPr lang="en-US" sz="2400" b="1" dirty="0" smtClean="0">
                <a:solidFill>
                  <a:srgbClr val="FFFF00"/>
                </a:solidFill>
                <a:latin typeface="Times New Roman" panose="02020603050405020304" pitchFamily="18" charset="0"/>
                <a:cs typeface="Times New Roman" panose="02020603050405020304" pitchFamily="18" charset="0"/>
              </a:rPr>
              <a:t>.</a:t>
            </a:r>
            <a:endParaRPr lang="ar-IQ" sz="2400" b="1" dirty="0" smtClean="0">
              <a:solidFill>
                <a:srgbClr val="FFFF00"/>
              </a:solidFill>
              <a:latin typeface="Times New Roman" panose="02020603050405020304" pitchFamily="18" charset="0"/>
              <a:cs typeface="Times New Roman" panose="02020603050405020304" pitchFamily="18" charset="0"/>
            </a:endParaRP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Cause </a:t>
            </a:r>
            <a:r>
              <a:rPr sz="2400" b="1" dirty="0">
                <a:solidFill>
                  <a:srgbClr val="FFFF00"/>
                </a:solidFill>
                <a:latin typeface="Times New Roman" panose="02020603050405020304" pitchFamily="18" charset="0"/>
                <a:cs typeface="Times New Roman" panose="02020603050405020304" pitchFamily="18" charset="0"/>
              </a:rPr>
              <a:t>pyogenic </a:t>
            </a:r>
            <a:r>
              <a:rPr sz="2400" b="1" dirty="0" smtClean="0">
                <a:solidFill>
                  <a:srgbClr val="FFFF00"/>
                </a:solidFill>
                <a:latin typeface="Times New Roman" panose="02020603050405020304" pitchFamily="18" charset="0"/>
                <a:cs typeface="Times New Roman" panose="02020603050405020304" pitchFamily="18" charset="0"/>
              </a:rPr>
              <a:t>infections</a:t>
            </a:r>
            <a:r>
              <a:rPr lang="en-US" sz="2400" b="1" dirty="0" smtClean="0">
                <a:solidFill>
                  <a:srgbClr val="FFFF00"/>
                </a:solidFill>
                <a:latin typeface="Times New Roman" panose="02020603050405020304" pitchFamily="18" charset="0"/>
                <a:cs typeface="Times New Roman" panose="02020603050405020304" pitchFamily="18" charset="0"/>
              </a:rPr>
              <a:t>.</a:t>
            </a:r>
            <a:endParaRPr lang="ar-IQ" sz="2400" b="1" dirty="0" smtClean="0">
              <a:solidFill>
                <a:srgbClr val="FFFF00"/>
              </a:solidFill>
              <a:latin typeface="Times New Roman" panose="02020603050405020304" pitchFamily="18" charset="0"/>
              <a:cs typeface="Times New Roman" panose="02020603050405020304" pitchFamily="18" charset="0"/>
            </a:endParaRP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Females </a:t>
            </a:r>
            <a:r>
              <a:rPr sz="2400" b="1" dirty="0">
                <a:solidFill>
                  <a:srgbClr val="FFFF00"/>
                </a:solidFill>
                <a:latin typeface="Times New Roman" panose="02020603050405020304" pitchFamily="18" charset="0"/>
                <a:cs typeface="Times New Roman" panose="02020603050405020304" pitchFamily="18" charset="0"/>
              </a:rPr>
              <a:t>are usually </a:t>
            </a:r>
            <a:r>
              <a:rPr sz="2400" b="1" dirty="0" smtClean="0">
                <a:solidFill>
                  <a:srgbClr val="FFFF00"/>
                </a:solidFill>
                <a:latin typeface="Times New Roman" panose="02020603050405020304" pitchFamily="18" charset="0"/>
                <a:cs typeface="Times New Roman" panose="02020603050405020304" pitchFamily="18" charset="0"/>
              </a:rPr>
              <a:t>asymptomatic</a:t>
            </a:r>
            <a:r>
              <a:rPr lang="en-US" sz="2400" b="1" dirty="0" smtClean="0">
                <a:solidFill>
                  <a:srgbClr val="FFFF00"/>
                </a:solidFill>
                <a:latin typeface="Times New Roman" panose="02020603050405020304" pitchFamily="18" charset="0"/>
                <a:cs typeface="Times New Roman" panose="02020603050405020304" pitchFamily="18" charset="0"/>
              </a:rPr>
              <a:t>.</a:t>
            </a:r>
            <a:endParaRPr sz="2400" b="1" dirty="0">
              <a:solidFill>
                <a:srgbClr val="FFFF00"/>
              </a:solidFill>
              <a:latin typeface="Times New Roman" panose="02020603050405020304" pitchFamily="18" charset="0"/>
              <a:cs typeface="Times New Roman" panose="02020603050405020304" pitchFamily="18" charset="0"/>
            </a:endParaRPr>
          </a:p>
          <a:p>
            <a:pPr marL="0" indent="0" algn="l">
              <a:buNone/>
            </a:pPr>
            <a:r>
              <a:rPr sz="2400" b="1" i="1" dirty="0" smtClean="0">
                <a:solidFill>
                  <a:srgbClr val="FFFF00"/>
                </a:solidFill>
                <a:latin typeface="Times New Roman" panose="02020603050405020304" pitchFamily="18" charset="0"/>
                <a:cs typeface="Times New Roman" panose="02020603050405020304" pitchFamily="18" charset="0"/>
              </a:rPr>
              <a:t>N</a:t>
            </a:r>
            <a:r>
              <a:rPr sz="2400" b="1" i="1" dirty="0">
                <a:solidFill>
                  <a:srgbClr val="FFFF00"/>
                </a:solidFill>
                <a:latin typeface="Times New Roman" panose="02020603050405020304" pitchFamily="18" charset="0"/>
                <a:cs typeface="Times New Roman" panose="02020603050405020304" pitchFamily="18" charset="0"/>
              </a:rPr>
              <a:t>. gonorrhea </a:t>
            </a:r>
            <a:r>
              <a:rPr sz="2400" b="1" dirty="0">
                <a:solidFill>
                  <a:srgbClr val="FFFF00"/>
                </a:solidFill>
                <a:latin typeface="Times New Roman" panose="02020603050405020304" pitchFamily="18" charset="0"/>
                <a:cs typeface="Times New Roman" panose="02020603050405020304" pitchFamily="18" charset="0"/>
              </a:rPr>
              <a:t>causes following </a:t>
            </a:r>
            <a:r>
              <a:rPr sz="2400" b="1" dirty="0" smtClean="0">
                <a:solidFill>
                  <a:srgbClr val="FFFF00"/>
                </a:solidFill>
                <a:latin typeface="Times New Roman" panose="02020603050405020304" pitchFamily="18" charset="0"/>
                <a:cs typeface="Times New Roman" panose="02020603050405020304" pitchFamily="18" charset="0"/>
              </a:rPr>
              <a:t>infections</a:t>
            </a:r>
            <a:r>
              <a:rPr lang="en-US" sz="2400" b="1" dirty="0" smtClean="0">
                <a:solidFill>
                  <a:srgbClr val="FFFF00"/>
                </a:solidFill>
                <a:latin typeface="Times New Roman" panose="02020603050405020304" pitchFamily="18" charset="0"/>
                <a:cs typeface="Times New Roman" panose="02020603050405020304" pitchFamily="18" charset="0"/>
              </a:rPr>
              <a:t>.</a:t>
            </a:r>
            <a:endParaRPr sz="2400" b="1" dirty="0">
              <a:solidFill>
                <a:srgbClr val="FFFF00"/>
              </a:solidFill>
              <a:latin typeface="Times New Roman" panose="02020603050405020304" pitchFamily="18" charset="0"/>
              <a:cs typeface="Times New Roman" panose="02020603050405020304" pitchFamily="18" charset="0"/>
            </a:endParaRP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a:t>
            </a:r>
            <a:r>
              <a:rPr sz="2400" b="1" dirty="0">
                <a:solidFill>
                  <a:srgbClr val="FFFF00"/>
                </a:solidFill>
                <a:latin typeface="Times New Roman" panose="02020603050405020304" pitchFamily="18" charset="0"/>
                <a:cs typeface="Times New Roman" panose="02020603050405020304" pitchFamily="18" charset="0"/>
              </a:rPr>
              <a:t>Genitourinary tract infections ( </a:t>
            </a:r>
            <a:r>
              <a:rPr sz="2400" b="1" dirty="0" smtClean="0">
                <a:solidFill>
                  <a:srgbClr val="FFFF00"/>
                </a:solidFill>
                <a:latin typeface="Times New Roman" panose="02020603050405020304" pitchFamily="18" charset="0"/>
                <a:cs typeface="Times New Roman" panose="02020603050405020304" pitchFamily="18" charset="0"/>
              </a:rPr>
              <a:t>Gonorrhea</a:t>
            </a:r>
            <a:r>
              <a:rPr lang="en-US" sz="2400" b="1" dirty="0" smtClean="0">
                <a:solidFill>
                  <a:srgbClr val="FFFF00"/>
                </a:solidFill>
                <a:latin typeface="Times New Roman" panose="02020603050405020304" pitchFamily="18" charset="0"/>
                <a:cs typeface="Times New Roman" panose="02020603050405020304" pitchFamily="18" charset="0"/>
              </a:rPr>
              <a:t>)</a:t>
            </a:r>
            <a:endParaRPr sz="2400" b="1" dirty="0">
              <a:solidFill>
                <a:srgbClr val="FFFF00"/>
              </a:solidFill>
              <a:latin typeface="Times New Roman" panose="02020603050405020304" pitchFamily="18" charset="0"/>
              <a:cs typeface="Times New Roman" panose="02020603050405020304" pitchFamily="18" charset="0"/>
            </a:endParaRP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a:t>
            </a:r>
            <a:r>
              <a:rPr sz="2400" b="1" dirty="0">
                <a:solidFill>
                  <a:srgbClr val="FFFF00"/>
                </a:solidFill>
                <a:latin typeface="Times New Roman" panose="02020603050405020304" pitchFamily="18" charset="0"/>
                <a:cs typeface="Times New Roman" panose="02020603050405020304" pitchFamily="18" charset="0"/>
              </a:rPr>
              <a:t>Disseminated infection via spread through blood </a:t>
            </a:r>
            <a:r>
              <a:rPr sz="2400" b="1" dirty="0" smtClean="0">
                <a:solidFill>
                  <a:srgbClr val="FFFF00"/>
                </a:solidFill>
                <a:latin typeface="Times New Roman" panose="02020603050405020304" pitchFamily="18" charset="0"/>
                <a:cs typeface="Times New Roman" panose="02020603050405020304" pitchFamily="18" charset="0"/>
              </a:rPr>
              <a:t>stream</a:t>
            </a:r>
            <a:endParaRPr sz="2400" b="1" dirty="0">
              <a:solidFill>
                <a:srgbClr val="FFFF00"/>
              </a:solidFill>
              <a:latin typeface="Times New Roman" panose="02020603050405020304" pitchFamily="18" charset="0"/>
              <a:cs typeface="Times New Roman" panose="02020603050405020304" pitchFamily="18" charset="0"/>
            </a:endParaRPr>
          </a:p>
          <a:p>
            <a:pPr algn="l"/>
            <a:endParaRPr sz="2400" b="1" dirty="0">
              <a:solidFill>
                <a:srgbClr val="FFFF00"/>
              </a:solidFill>
              <a:latin typeface="Times New Roman" panose="02020603050405020304" pitchFamily="18" charset="0"/>
              <a:cs typeface="Times New Roman" panose="02020603050405020304" pitchFamily="18" charset="0"/>
            </a:endParaRP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a:t>
            </a:r>
            <a:r>
              <a:rPr sz="2400" b="1" dirty="0">
                <a:solidFill>
                  <a:srgbClr val="FFFF00"/>
                </a:solidFill>
                <a:latin typeface="Times New Roman" panose="02020603050405020304" pitchFamily="18" charset="0"/>
                <a:cs typeface="Times New Roman" panose="02020603050405020304" pitchFamily="18" charset="0"/>
              </a:rPr>
              <a:t>Rectal infections.</a:t>
            </a:r>
          </a:p>
          <a:p>
            <a:pPr marL="0" indent="0" algn="l">
              <a:buNone/>
            </a:pPr>
            <a:r>
              <a:rPr sz="2400" b="1" dirty="0" smtClean="0">
                <a:solidFill>
                  <a:srgbClr val="FFFF00"/>
                </a:solidFill>
                <a:latin typeface="Times New Roman" panose="02020603050405020304" pitchFamily="18" charset="0"/>
                <a:cs typeface="Times New Roman" panose="02020603050405020304" pitchFamily="18" charset="0"/>
              </a:rPr>
              <a:t>.</a:t>
            </a:r>
            <a:r>
              <a:rPr sz="2400" b="1" dirty="0">
                <a:solidFill>
                  <a:srgbClr val="FFFF00"/>
                </a:solidFill>
                <a:latin typeface="Times New Roman" panose="02020603050405020304" pitchFamily="18" charset="0"/>
                <a:cs typeface="Times New Roman" panose="02020603050405020304" pitchFamily="18" charset="0"/>
              </a:rPr>
              <a:t>Pharyngitis</a:t>
            </a:r>
          </a:p>
          <a:p>
            <a:pPr marL="0" indent="0" algn="l">
              <a:buNone/>
            </a:pPr>
            <a:r>
              <a:rPr sz="2400" b="1" dirty="0">
                <a:solidFill>
                  <a:srgbClr val="FFFF00"/>
                </a:solidFill>
                <a:latin typeface="Times New Roman" panose="02020603050405020304" pitchFamily="18" charset="0"/>
                <a:cs typeface="Times New Roman" panose="02020603050405020304" pitchFamily="18" charset="0"/>
              </a:rPr>
              <a:t>Ophthalmia neonator</a:t>
            </a:r>
          </a:p>
        </p:txBody>
      </p:sp>
      <p:sp>
        <p:nvSpPr>
          <p:cNvPr id="16389" name="Slide Number Placeholder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14</a:t>
            </a:fld>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276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267494"/>
            <a:ext cx="8153400" cy="875506"/>
          </a:xfrm>
        </p:spPr>
        <p:txBody>
          <a:bodyPr vert="horz" wrap="square" lIns="91440" tIns="45720" rIns="91440" bIns="45720" anchor="ctr" anchorCtr="0">
            <a:normAutofit fontScale="90000"/>
          </a:bodyPr>
          <a:lstStyle/>
          <a:p>
            <a:r>
              <a:rPr b="1" dirty="0">
                <a:latin typeface="Times New Roman" panose="02020603050405020304" pitchFamily="18" charset="0"/>
                <a:ea typeface="Times New Roman" panose="02020603050405020304" pitchFamily="18" charset="0"/>
                <a:sym typeface="+mn-ea"/>
              </a:rPr>
              <a:t>Culture and identification</a:t>
            </a:r>
            <a:r>
              <a:rPr b="1" dirty="0">
                <a:latin typeface="Times New Roman" panose="02020603050405020304" pitchFamily="18" charset="0"/>
                <a:ea typeface="Times New Roman" panose="02020603050405020304" pitchFamily="18" charset="0"/>
              </a:rPr>
              <a:t/>
            </a:r>
            <a:br>
              <a:rPr b="1" dirty="0">
                <a:latin typeface="Times New Roman" panose="02020603050405020304" pitchFamily="18" charset="0"/>
                <a:ea typeface="Times New Roman" panose="02020603050405020304" pitchFamily="18" charset="0"/>
              </a:rPr>
            </a:br>
            <a:endParaRPr b="1" dirty="0">
              <a:latin typeface="Times New Roman" panose="02020603050405020304" pitchFamily="18" charset="0"/>
              <a:ea typeface="Times New Roman" panose="02020603050405020304" pitchFamily="18" charset="0"/>
            </a:endParaRPr>
          </a:p>
        </p:txBody>
      </p:sp>
      <p:sp>
        <p:nvSpPr>
          <p:cNvPr id="17411" name="Content Placeholder 2"/>
          <p:cNvSpPr>
            <a:spLocks noGrp="1"/>
          </p:cNvSpPr>
          <p:nvPr>
            <p:ph idx="1"/>
          </p:nvPr>
        </p:nvSpPr>
        <p:spPr>
          <a:xfrm>
            <a:off x="228600" y="914400"/>
            <a:ext cx="8686800" cy="5944235"/>
          </a:xfrm>
        </p:spPr>
        <p:txBody>
          <a:bodyPr vert="horz" wrap="square" lIns="91440" tIns="45720" rIns="91440" bIns="45720" anchor="t" anchorCtr="0">
            <a:normAutofit lnSpcReduction="10000"/>
          </a:bodyPr>
          <a:lstStyle/>
          <a:p>
            <a:pPr algn="l">
              <a:lnSpc>
                <a:spcPct val="150000"/>
              </a:lnSpc>
              <a:buNone/>
            </a:pPr>
            <a:r>
              <a:rPr sz="2400" b="1" dirty="0" smtClean="0">
                <a:solidFill>
                  <a:srgbClr val="FFFF00"/>
                </a:solidFill>
                <a:latin typeface="Times New Roman" panose="02020603050405020304" pitchFamily="18" charset="0"/>
                <a:ea typeface="Times New Roman" panose="02020603050405020304" pitchFamily="18" charset="0"/>
              </a:rPr>
              <a:t>Specimens </a:t>
            </a:r>
            <a:r>
              <a:rPr sz="2400" b="1" dirty="0">
                <a:solidFill>
                  <a:srgbClr val="FFFF00"/>
                </a:solidFill>
                <a:latin typeface="Times New Roman" panose="02020603050405020304" pitchFamily="18" charset="0"/>
                <a:ea typeface="Times New Roman" panose="02020603050405020304" pitchFamily="18" charset="0"/>
              </a:rPr>
              <a:t>are usually inoculated on to an enriched media (lysed blood or chocolate agar normally) and incubated </a:t>
            </a:r>
            <a:r>
              <a:rPr sz="2400" b="1" dirty="0" smtClean="0">
                <a:solidFill>
                  <a:srgbClr val="FFFF00"/>
                </a:solidFill>
                <a:latin typeface="Times New Roman" panose="02020603050405020304" pitchFamily="18" charset="0"/>
                <a:ea typeface="Times New Roman" panose="02020603050405020304" pitchFamily="18" charset="0"/>
              </a:rPr>
              <a:t>under</a:t>
            </a:r>
            <a:r>
              <a:rPr lang="en-US" sz="2400" b="1" dirty="0" smtClean="0">
                <a:solidFill>
                  <a:srgbClr val="FFFF00"/>
                </a:solidFill>
                <a:latin typeface="Times New Roman" panose="02020603050405020304" pitchFamily="18" charset="0"/>
                <a:ea typeface="Times New Roman" panose="02020603050405020304" pitchFamily="18" charset="0"/>
              </a:rPr>
              <a:t> 5-10 CO2</a:t>
            </a:r>
          </a:p>
          <a:p>
            <a:pPr algn="l">
              <a:lnSpc>
                <a:spcPct val="150000"/>
              </a:lnSpc>
              <a:buNone/>
            </a:pPr>
            <a:r>
              <a:rPr lang="en-US" sz="2400" b="1" dirty="0">
                <a:solidFill>
                  <a:srgbClr val="FFFF00"/>
                </a:solidFill>
                <a:latin typeface="Times New Roman" panose="02020603050405020304" pitchFamily="18" charset="0"/>
                <a:ea typeface="Times New Roman" panose="02020603050405020304" pitchFamily="18" charset="0"/>
              </a:rPr>
              <a:t>as the species is </a:t>
            </a:r>
            <a:r>
              <a:rPr lang="en-US" sz="2400" b="1" dirty="0" err="1" smtClean="0">
                <a:solidFill>
                  <a:srgbClr val="FFFF00"/>
                </a:solidFill>
                <a:latin typeface="Times New Roman" panose="02020603050405020304" pitchFamily="18" charset="0"/>
                <a:ea typeface="Times New Roman" panose="02020603050405020304" pitchFamily="18" charset="0"/>
              </a:rPr>
              <a:t>capnophilic</a:t>
            </a:r>
            <a:endParaRPr lang="ar-IQ" sz="2400" b="1" dirty="0" smtClean="0">
              <a:solidFill>
                <a:srgbClr val="FFFF00"/>
              </a:solidFill>
              <a:latin typeface="Times New Roman" panose="02020603050405020304" pitchFamily="18" charset="0"/>
              <a:ea typeface="Times New Roman" panose="02020603050405020304" pitchFamily="18" charset="0"/>
            </a:endParaRPr>
          </a:p>
          <a:p>
            <a:pPr algn="l">
              <a:lnSpc>
                <a:spcPct val="150000"/>
              </a:lnSpc>
              <a:buNone/>
            </a:pPr>
            <a:r>
              <a:rPr sz="2400" b="1" dirty="0" smtClean="0">
                <a:solidFill>
                  <a:srgbClr val="FFFF00"/>
                </a:solidFill>
                <a:latin typeface="Times New Roman" panose="02020603050405020304" pitchFamily="18" charset="0"/>
                <a:ea typeface="Times New Roman" panose="02020603050405020304" pitchFamily="18" charset="0"/>
              </a:rPr>
              <a:t>Small </a:t>
            </a:r>
            <a:r>
              <a:rPr sz="2400" b="1" dirty="0">
                <a:solidFill>
                  <a:srgbClr val="FFFF00"/>
                </a:solidFill>
                <a:latin typeface="Times New Roman" panose="02020603050405020304" pitchFamily="18" charset="0"/>
                <a:ea typeface="Times New Roman" panose="02020603050405020304" pitchFamily="18" charset="0"/>
              </a:rPr>
              <a:t>gray, oxidase positive colonies initially become large and opaque on prolonged incubation. Subsequent staining by fluorescent antibody techniques and production of acid from glucose but not from maltose or sucrose coniforms the </a:t>
            </a:r>
            <a:r>
              <a:rPr sz="2400" b="1" dirty="0" smtClean="0">
                <a:solidFill>
                  <a:srgbClr val="FFFF00"/>
                </a:solidFill>
                <a:latin typeface="Times New Roman" panose="02020603050405020304" pitchFamily="18" charset="0"/>
                <a:ea typeface="Times New Roman" panose="02020603050405020304" pitchFamily="18" charset="0"/>
              </a:rPr>
              <a:t>identification</a:t>
            </a:r>
            <a:r>
              <a:rPr lang="en-US" sz="2400" b="1" dirty="0" smtClean="0">
                <a:solidFill>
                  <a:srgbClr val="FFFF00"/>
                </a:solidFill>
                <a:latin typeface="Times New Roman" panose="02020603050405020304" pitchFamily="18" charset="0"/>
                <a:ea typeface="Times New Roman" panose="02020603050405020304" pitchFamily="18" charset="0"/>
              </a:rPr>
              <a:t>.</a:t>
            </a:r>
            <a:endParaRPr sz="2400" b="1" dirty="0">
              <a:solidFill>
                <a:srgbClr val="FFFF00"/>
              </a:solidFill>
              <a:latin typeface="Times New Roman" panose="02020603050405020304" pitchFamily="18" charset="0"/>
              <a:ea typeface="Times New Roman" panose="02020603050405020304" pitchFamily="18" charset="0"/>
            </a:endParaRPr>
          </a:p>
          <a:p>
            <a:pPr algn="l">
              <a:lnSpc>
                <a:spcPct val="150000"/>
              </a:lnSpc>
              <a:buNone/>
            </a:pPr>
            <a:r>
              <a:rPr sz="2400" b="1" dirty="0" smtClean="0">
                <a:solidFill>
                  <a:srgbClr val="FFFF00"/>
                </a:solidFill>
                <a:latin typeface="Times New Roman" panose="02020603050405020304" pitchFamily="18" charset="0"/>
                <a:ea typeface="Times New Roman" panose="02020603050405020304" pitchFamily="18" charset="0"/>
              </a:rPr>
              <a:t>Gram </a:t>
            </a:r>
            <a:r>
              <a:rPr sz="2400" b="1" dirty="0">
                <a:solidFill>
                  <a:srgbClr val="FFFF00"/>
                </a:solidFill>
                <a:latin typeface="Times New Roman" panose="02020603050405020304" pitchFamily="18" charset="0"/>
                <a:ea typeface="Times New Roman" panose="02020603050405020304" pitchFamily="18" charset="0"/>
              </a:rPr>
              <a:t>stained smear usually reveal Gram –negative, kidney shaped intracellular cocci in </a:t>
            </a:r>
            <a:r>
              <a:rPr sz="2400" b="1" dirty="0" err="1" smtClean="0">
                <a:solidFill>
                  <a:srgbClr val="FFFF00"/>
                </a:solidFill>
                <a:latin typeface="Times New Roman" panose="02020603050405020304" pitchFamily="18" charset="0"/>
                <a:ea typeface="Times New Roman" panose="02020603050405020304" pitchFamily="18" charset="0"/>
              </a:rPr>
              <a:t>paires</a:t>
            </a:r>
            <a:endParaRPr sz="24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52400" y="152400"/>
            <a:ext cx="8839200" cy="6553200"/>
          </a:xfrm>
        </p:spPr>
        <p:txBody>
          <a:bodyPr>
            <a:normAutofit/>
          </a:bodyPr>
          <a:lstStyle/>
          <a:p>
            <a:pPr algn="l" eaLnBrk="1" hangingPunct="1">
              <a:buFont typeface="Wingdings" pitchFamily="2" charset="2"/>
              <a:buNone/>
            </a:pPr>
            <a:endParaRPr lang="en-US" sz="2800" u="sng" dirty="0" smtClean="0">
              <a:solidFill>
                <a:srgbClr val="FFFF00"/>
              </a:solidFill>
              <a:latin typeface="Times New Roman" pitchFamily="18" charset="0"/>
              <a:cs typeface="Times New Roman" pitchFamily="18" charset="0"/>
            </a:endParaRPr>
          </a:p>
        </p:txBody>
      </p:sp>
      <p:pic>
        <p:nvPicPr>
          <p:cNvPr id="6149" name="Picture 5" descr="chocG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380999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04800"/>
            <a:ext cx="36575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09600"/>
            <a:ext cx="2743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5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linds(horizontal)">
                                      <p:cBhvr>
                                        <p:cTn id="1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304800"/>
            <a:ext cx="8534400" cy="6248400"/>
          </a:xfrm>
        </p:spPr>
        <p:txBody>
          <a:bodyPr/>
          <a:lstStyle/>
          <a:p>
            <a:pPr eaLnBrk="1" hangingPunct="1">
              <a:buFont typeface="Wingdings" pitchFamily="2" charset="2"/>
              <a:buNone/>
            </a:pPr>
            <a:r>
              <a:rPr lang="en-US" u="sng" dirty="0" smtClean="0">
                <a:solidFill>
                  <a:schemeClr val="tx1"/>
                </a:solidFill>
                <a:latin typeface="Times New Roman" pitchFamily="18" charset="0"/>
                <a:cs typeface="Times New Roman" pitchFamily="18" charset="0"/>
              </a:rPr>
              <a:t>Media used:</a:t>
            </a:r>
          </a:p>
          <a:p>
            <a:pPr eaLnBrk="1" hangingPunct="1">
              <a:buFont typeface="Wingdings" pitchFamily="2" charset="2"/>
              <a:buNone/>
            </a:pPr>
            <a:endParaRPr lang="en-US" u="sng" dirty="0" smtClean="0">
              <a:solidFill>
                <a:schemeClr val="tx1"/>
              </a:solidFill>
              <a:latin typeface="Times New Roman" pitchFamily="18" charset="0"/>
              <a:cs typeface="Times New Roman" pitchFamily="18" charset="0"/>
            </a:endParaRPr>
          </a:p>
          <a:p>
            <a:pPr eaLnBrk="1" hangingPunct="1">
              <a:buFont typeface="Wingdings" pitchFamily="2" charset="2"/>
              <a:buNone/>
            </a:pPr>
            <a:r>
              <a:rPr lang="en-US" dirty="0" smtClean="0">
                <a:solidFill>
                  <a:schemeClr val="tx1"/>
                </a:solidFill>
                <a:latin typeface="Times New Roman" pitchFamily="18" charset="0"/>
                <a:cs typeface="Times New Roman" pitchFamily="18" charset="0"/>
              </a:rPr>
              <a:t>a) Non selective media: Chocolate agar,</a:t>
            </a:r>
          </a:p>
          <a:p>
            <a:pPr eaLnBrk="1" hangingPunct="1">
              <a:buFont typeface="Wingdings" pitchFamily="2" charset="2"/>
              <a:buNone/>
            </a:pPr>
            <a:r>
              <a:rPr lang="en-US" dirty="0" smtClean="0">
                <a:solidFill>
                  <a:schemeClr val="tx1"/>
                </a:solidFill>
                <a:latin typeface="Times New Roman" pitchFamily="18" charset="0"/>
                <a:cs typeface="Times New Roman" pitchFamily="18" charset="0"/>
              </a:rPr>
              <a:t>                                       Mueller-Hinton agar.</a:t>
            </a:r>
          </a:p>
          <a:p>
            <a:pPr eaLnBrk="1" hangingPunct="1">
              <a:buFont typeface="Wingdings" pitchFamily="2" charset="2"/>
              <a:buNone/>
            </a:pPr>
            <a:endParaRPr lang="en-US" dirty="0" smtClean="0">
              <a:solidFill>
                <a:schemeClr val="tx1"/>
              </a:solidFill>
              <a:latin typeface="Times New Roman" pitchFamily="18" charset="0"/>
              <a:cs typeface="Times New Roman" pitchFamily="18" charset="0"/>
            </a:endParaRPr>
          </a:p>
          <a:p>
            <a:pPr eaLnBrk="1" hangingPunct="1">
              <a:buFont typeface="Wingdings" pitchFamily="2" charset="2"/>
              <a:buNone/>
            </a:pPr>
            <a:r>
              <a:rPr lang="en-US" dirty="0" smtClean="0">
                <a:solidFill>
                  <a:schemeClr val="tx1"/>
                </a:solidFill>
                <a:latin typeface="Times New Roman" pitchFamily="18" charset="0"/>
                <a:cs typeface="Times New Roman" pitchFamily="18" charset="0"/>
              </a:rPr>
              <a:t>                                     </a:t>
            </a:r>
          </a:p>
          <a:p>
            <a:pPr eaLnBrk="1" hangingPunct="1">
              <a:buFont typeface="Wingdings" pitchFamily="2" charset="2"/>
              <a:buNone/>
            </a:pPr>
            <a:r>
              <a:rPr lang="en-US" dirty="0" smtClean="0">
                <a:solidFill>
                  <a:schemeClr val="tx1"/>
                </a:solidFill>
                <a:latin typeface="Times New Roman" pitchFamily="18" charset="0"/>
                <a:cs typeface="Times New Roman" pitchFamily="18" charset="0"/>
              </a:rPr>
              <a:t>b) Selective media: Thayer Martin medium with antibiotics (</a:t>
            </a:r>
            <a:r>
              <a:rPr lang="en-US" dirty="0" err="1" smtClean="0">
                <a:solidFill>
                  <a:schemeClr val="tx1"/>
                </a:solidFill>
                <a:latin typeface="Times New Roman" pitchFamily="18" charset="0"/>
                <a:cs typeface="Times New Roman" pitchFamily="18" charset="0"/>
              </a:rPr>
              <a:t>Vancomycin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Colistin</a:t>
            </a:r>
            <a:r>
              <a:rPr lang="en-US" dirty="0" smtClean="0">
                <a:solidFill>
                  <a:schemeClr val="tx1"/>
                </a:solidFill>
                <a:latin typeface="Times New Roman" pitchFamily="18" charset="0"/>
                <a:cs typeface="Times New Roman" pitchFamily="18" charset="0"/>
              </a:rPr>
              <a:t> &amp; </a:t>
            </a:r>
            <a:r>
              <a:rPr lang="en-US" dirty="0" err="1" smtClean="0">
                <a:solidFill>
                  <a:schemeClr val="tx1"/>
                </a:solidFill>
                <a:latin typeface="Times New Roman" pitchFamily="18" charset="0"/>
                <a:cs typeface="Times New Roman" pitchFamily="18" charset="0"/>
              </a:rPr>
              <a:t>Nystatin</a:t>
            </a:r>
            <a:r>
              <a:rPr lang="en-US" dirty="0" smtClean="0">
                <a:solidFill>
                  <a:schemeClr val="tx1"/>
                </a:solidFill>
                <a:latin typeface="Times New Roman" pitchFamily="18" charset="0"/>
                <a:cs typeface="Times New Roman" pitchFamily="18" charset="0"/>
              </a:rPr>
              <a:t>.</a:t>
            </a:r>
          </a:p>
          <a:p>
            <a:pPr eaLnBrk="1" hangingPunct="1">
              <a:buFont typeface="Wingdings" pitchFamily="2" charset="2"/>
              <a:buNone/>
            </a:pPr>
            <a:r>
              <a:rPr lang="en-US" dirty="0" smtClean="0"/>
              <a:t>                              </a:t>
            </a:r>
          </a:p>
        </p:txBody>
      </p:sp>
    </p:spTree>
    <p:extLst>
      <p:ext uri="{BB962C8B-B14F-4D97-AF65-F5344CB8AC3E}">
        <p14:creationId xmlns:p14="http://schemas.microsoft.com/office/powerpoint/2010/main" val="206234941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5" dur="500"/>
                                        <p:tgtEl>
                                          <p:spTgt spid="512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0"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vert="horz" wrap="square" lIns="91440" tIns="45720" rIns="91440" bIns="45720" anchor="ctr" anchorCtr="0"/>
          <a:lstStyle/>
          <a:p>
            <a:r>
              <a:rPr b="1" dirty="0">
                <a:latin typeface="Times New Roman" pitchFamily="18" charset="0"/>
                <a:cs typeface="Times New Roman" pitchFamily="18" charset="0"/>
                <a:sym typeface="+mn-ea"/>
              </a:rPr>
              <a:t>Treatment</a:t>
            </a:r>
            <a:r>
              <a:rPr dirty="0"/>
              <a:t/>
            </a:r>
            <a:br>
              <a:rPr dirty="0"/>
            </a:br>
            <a:endParaRPr dirty="0"/>
          </a:p>
        </p:txBody>
      </p:sp>
      <p:sp>
        <p:nvSpPr>
          <p:cNvPr id="18435" name="Content Placeholder 2"/>
          <p:cNvSpPr>
            <a:spLocks noGrp="1"/>
          </p:cNvSpPr>
          <p:nvPr>
            <p:ph idx="1"/>
          </p:nvPr>
        </p:nvSpPr>
        <p:spPr/>
        <p:txBody>
          <a:bodyPr vert="horz" wrap="square" lIns="91440" tIns="45720" rIns="91440" bIns="45720" anchor="t" anchorCtr="0"/>
          <a:lstStyle/>
          <a:p>
            <a:pPr marL="0" indent="0" algn="l">
              <a:buNone/>
            </a:pPr>
            <a:r>
              <a:rPr b="1" dirty="0" smtClean="0">
                <a:solidFill>
                  <a:srgbClr val="FFFF00"/>
                </a:solidFill>
                <a:latin typeface="Times New Roman" pitchFamily="18" charset="0"/>
                <a:cs typeface="Times New Roman" pitchFamily="18" charset="0"/>
              </a:rPr>
              <a:t>Penicillin </a:t>
            </a:r>
            <a:r>
              <a:rPr b="1" dirty="0">
                <a:solidFill>
                  <a:srgbClr val="FFFF00"/>
                </a:solidFill>
                <a:latin typeface="Times New Roman" pitchFamily="18" charset="0"/>
                <a:cs typeface="Times New Roman" pitchFamily="18" charset="0"/>
              </a:rPr>
              <a:t>is a drug of choice. If penicillin is contraindicated because of allergy or bacterial resistance there are many </a:t>
            </a:r>
            <a:r>
              <a:rPr b="1" dirty="0" smtClean="0">
                <a:solidFill>
                  <a:srgbClr val="FFFF00"/>
                </a:solidFill>
                <a:latin typeface="Times New Roman" pitchFamily="18" charset="0"/>
                <a:cs typeface="Times New Roman" pitchFamily="18" charset="0"/>
              </a:rPr>
              <a:t>alternative</a:t>
            </a:r>
            <a:endParaRPr b="1" dirty="0">
              <a:solidFill>
                <a:srgbClr val="FFFF00"/>
              </a:solidFill>
              <a:latin typeface="Times New Roman" pitchFamily="18" charset="0"/>
              <a:cs typeface="Times New Roman" pitchFamily="18" charset="0"/>
            </a:endParaRPr>
          </a:p>
          <a:p>
            <a:pPr marL="0" indent="0" algn="l">
              <a:buNone/>
            </a:pPr>
            <a:r>
              <a:rPr b="1" dirty="0" err="1" smtClean="0">
                <a:solidFill>
                  <a:srgbClr val="FFFF00"/>
                </a:solidFill>
                <a:latin typeface="Times New Roman" pitchFamily="18" charset="0"/>
                <a:cs typeface="Times New Roman" pitchFamily="18" charset="0"/>
              </a:rPr>
              <a:t>Fluoroquinolones</a:t>
            </a:r>
            <a:r>
              <a:rPr b="1" dirty="0">
                <a:solidFill>
                  <a:srgbClr val="FFFF00"/>
                </a:solidFill>
                <a:latin typeface="Times New Roman" pitchFamily="18" charset="0"/>
                <a:cs typeface="Times New Roman" pitchFamily="18" charset="0"/>
              </a:rPr>
              <a:t>, Tetracycline, </a:t>
            </a:r>
            <a:r>
              <a:rPr b="1" dirty="0" smtClean="0">
                <a:solidFill>
                  <a:srgbClr val="FFFF00"/>
                </a:solidFill>
                <a:latin typeface="Times New Roman" pitchFamily="18" charset="0"/>
                <a:cs typeface="Times New Roman" pitchFamily="18" charset="0"/>
              </a:rPr>
              <a:t>ceftria</a:t>
            </a:r>
            <a:r>
              <a:rPr lang="en-US" b="1" dirty="0" smtClean="0">
                <a:solidFill>
                  <a:srgbClr val="FFFF00"/>
                </a:solidFill>
                <a:latin typeface="Times New Roman" pitchFamily="18" charset="0"/>
                <a:cs typeface="Times New Roman" pitchFamily="18" charset="0"/>
              </a:rPr>
              <a:t>xone .</a:t>
            </a:r>
            <a:endParaRPr b="1" dirty="0">
              <a:solidFill>
                <a:srgbClr val="FFFF00"/>
              </a:solidFill>
              <a:latin typeface="Times New Roman" pitchFamily="18" charset="0"/>
              <a:cs typeface="Times New Roman" pitchFamily="18" charset="0"/>
            </a:endParaRPr>
          </a:p>
        </p:txBody>
      </p:sp>
      <p:sp>
        <p:nvSpPr>
          <p:cNvPr id="18437" name="Slide Number Placeholder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18</a:t>
            </a:fld>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67494"/>
            <a:ext cx="6858000" cy="1027906"/>
          </a:xfrm>
        </p:spPr>
        <p:txBody>
          <a:bodyPr vert="horz" wrap="square" lIns="91440" tIns="45720" rIns="91440" bIns="45720" anchor="ctr" anchorCtr="0"/>
          <a:lstStyle/>
          <a:p>
            <a:pPr eaLnBrk="1" hangingPunct="1"/>
            <a:r>
              <a:rPr lang="en-US" b="1" noProof="0" dirty="0" smtClean="0">
                <a:ln>
                  <a:noFill/>
                </a:ln>
                <a:solidFill>
                  <a:schemeClr val="accent1"/>
                </a:solidFill>
                <a:effectLst/>
                <a:uLnTx/>
                <a:uFillTx/>
                <a:latin typeface="Times New Roman" pitchFamily="18" charset="0"/>
                <a:cs typeface="Times New Roman" pitchFamily="18" charset="0"/>
                <a:sym typeface="+mn-ea"/>
              </a:rPr>
              <a:t>Neisseria</a:t>
            </a:r>
            <a:endParaRPr b="1" dirty="0">
              <a:solidFill>
                <a:schemeClr val="accent1"/>
              </a:solidFill>
              <a:latin typeface="Times New Roman" pitchFamily="18" charset="0"/>
              <a:cs typeface="Times New Roman" pitchFamily="18" charset="0"/>
            </a:endParaRPr>
          </a:p>
        </p:txBody>
      </p:sp>
      <p:sp>
        <p:nvSpPr>
          <p:cNvPr id="7171" name="Rectangle 3"/>
          <p:cNvSpPr>
            <a:spLocks noGrp="1" noChangeArrowheads="1"/>
          </p:cNvSpPr>
          <p:nvPr>
            <p:ph idx="1"/>
          </p:nvPr>
        </p:nvSpPr>
        <p:spPr>
          <a:xfrm>
            <a:off x="457200" y="1219200"/>
            <a:ext cx="8229600" cy="5562600"/>
          </a:xfrm>
        </p:spPr>
        <p:txBody>
          <a:bodyPr vert="horz" wrap="square" lIns="91440" tIns="45720" rIns="91440" bIns="45720" numCol="1" anchor="t" anchorCtr="0" compatLnSpc="1"/>
          <a:lstStyle/>
          <a:p>
            <a:pPr marL="457200" marR="0" lvl="1" indent="0" algn="l" defTabSz="914400" rtl="0" eaLnBrk="1" fontAlgn="base" latinLnBrk="0" hangingPunct="1">
              <a:lnSpc>
                <a:spcPct val="100000"/>
              </a:lnSpc>
              <a:spcBef>
                <a:spcPct val="20000"/>
              </a:spcBef>
              <a:spcAft>
                <a:spcPct val="0"/>
              </a:spcAft>
              <a:buClrTx/>
              <a:buSzTx/>
              <a:buNone/>
              <a:defRPr/>
            </a:pPr>
            <a:r>
              <a:rPr kumimoji="0" 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The genus Neisseria contains two important pathogens:</a:t>
            </a:r>
          </a:p>
          <a:p>
            <a:pPr marL="457200" marR="0" lvl="1" indent="0" algn="l" defTabSz="914400" rtl="0" eaLnBrk="1" fontAlgn="base" latinLnBrk="0" hangingPunct="1">
              <a:lnSpc>
                <a:spcPct val="100000"/>
              </a:lnSpc>
              <a:spcBef>
                <a:spcPct val="20000"/>
              </a:spcBef>
              <a:spcAft>
                <a:spcPct val="0"/>
              </a:spcAft>
              <a:buClrTx/>
              <a:buSzTx/>
              <a:buNone/>
              <a:defRPr/>
            </a:pPr>
            <a:r>
              <a:rPr kumimoji="0" lang="en-US" sz="2400" b="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1</a:t>
            </a:r>
            <a:r>
              <a:rPr kumimoji="0" lang="en-US" sz="24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Neisseria meningitidis</a:t>
            </a:r>
          </a:p>
          <a:p>
            <a:pPr marL="457200" marR="0" lvl="1" indent="0" algn="l" defTabSz="914400" rtl="0" eaLnBrk="1" fontAlgn="base" latinLnBrk="0" hangingPunct="1">
              <a:lnSpc>
                <a:spcPct val="100000"/>
              </a:lnSpc>
              <a:spcBef>
                <a:spcPct val="20000"/>
              </a:spcBef>
              <a:spcAft>
                <a:spcPct val="0"/>
              </a:spcAft>
              <a:buClrTx/>
              <a:buSzTx/>
              <a:buNone/>
              <a:defRPr/>
            </a:pPr>
            <a:r>
              <a:rPr kumimoji="0" 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2. </a:t>
            </a:r>
            <a:r>
              <a:rPr kumimoji="0" lang="en-US" sz="24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Neisseria gonorrhoeae.</a:t>
            </a:r>
          </a:p>
          <a:p>
            <a:pPr marL="457200" marR="0" lvl="1" indent="0" algn="l" defTabSz="914400" rtl="0" eaLnBrk="1" fontAlgn="base" latinLnBrk="0" hangingPunct="1">
              <a:lnSpc>
                <a:spcPct val="100000"/>
              </a:lnSpc>
              <a:spcBef>
                <a:spcPct val="20000"/>
              </a:spcBef>
              <a:spcAft>
                <a:spcPct val="0"/>
              </a:spcAft>
              <a:buClrTx/>
              <a:buSzTx/>
              <a:buNone/>
              <a:defRPr/>
            </a:pPr>
            <a:r>
              <a:rPr kumimoji="0" lang="en-US" sz="24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 meningitidis </a:t>
            </a:r>
            <a:r>
              <a:rPr kumimoji="0" 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causes meningitis and meningococcemia.</a:t>
            </a:r>
          </a:p>
          <a:p>
            <a:pPr marL="457200" marR="0" lvl="1" indent="0" algn="l" defTabSz="914400" rtl="0" eaLnBrk="1" fontAlgn="base" latinLnBrk="0" hangingPunct="1">
              <a:lnSpc>
                <a:spcPct val="100000"/>
              </a:lnSpc>
              <a:spcBef>
                <a:spcPct val="20000"/>
              </a:spcBef>
              <a:spcAft>
                <a:spcPct val="0"/>
              </a:spcAft>
              <a:buClrTx/>
              <a:buSzTx/>
              <a:buNone/>
              <a:defRPr/>
            </a:pPr>
            <a:r>
              <a:rPr kumimoji="0" lang="en-US" sz="24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 gonorrhoeae </a:t>
            </a:r>
            <a:r>
              <a:rPr kumimoji="0" 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causes gonorrhea,neonatal conjunctivitis (ophthalmia neonatorum) and pelvic inflammatory disease.</a:t>
            </a:r>
          </a:p>
          <a:p>
            <a:pPr marL="457200" marR="0" lvl="1" indent="0" algn="l" defTabSz="914400" rtl="0" eaLnBrk="1" fontAlgn="base" latinLnBrk="0" hangingPunct="1">
              <a:lnSpc>
                <a:spcPct val="100000"/>
              </a:lnSpc>
              <a:spcBef>
                <a:spcPct val="20000"/>
              </a:spcBef>
              <a:spcAft>
                <a:spcPct val="0"/>
              </a:spcAft>
              <a:buClrTx/>
              <a:buSzTx/>
              <a:buNone/>
              <a:defRPr/>
            </a:pPr>
            <a:endParaRPr kumimoji="0" lang="en-US" sz="2400" b="0" i="0" u="none" strike="noStrike" kern="0" cap="none" spc="0" normalizeH="0" baseline="0" noProof="0" dirty="0" smtClean="0">
              <a:ln>
                <a:noFill/>
              </a:ln>
              <a:solidFill>
                <a:srgbClr val="FFFF00"/>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rgbClr val="FFFF00"/>
              </a:solidFill>
              <a:effectLst/>
              <a:uLnTx/>
              <a:uFillTx/>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434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267494"/>
            <a:ext cx="5867400" cy="1027906"/>
          </a:xfrm>
        </p:spPr>
        <p:txBody>
          <a:bodyPr vert="horz" wrap="square" lIns="91440" tIns="45720" rIns="91440" bIns="45720" anchor="ctr" anchorCtr="0"/>
          <a:lstStyle/>
          <a:p>
            <a:pPr eaLnBrk="1" hangingPunct="1"/>
            <a:r>
              <a:rPr lang="en-US" b="1" noProof="0" dirty="0" smtClean="0">
                <a:ln>
                  <a:noFill/>
                </a:ln>
                <a:solidFill>
                  <a:schemeClr val="accent1"/>
                </a:solidFill>
                <a:effectLst/>
                <a:uLnTx/>
                <a:uFillTx/>
                <a:latin typeface="Times New Roman" pitchFamily="18" charset="0"/>
                <a:cs typeface="Times New Roman" pitchFamily="18" charset="0"/>
                <a:sym typeface="+mn-ea"/>
              </a:rPr>
              <a:t>Neisseria</a:t>
            </a:r>
            <a:endParaRPr b="1" dirty="0">
              <a:solidFill>
                <a:schemeClr val="accent1"/>
              </a:solidFill>
              <a:latin typeface="Times New Roman" pitchFamily="18" charset="0"/>
              <a:cs typeface="Times New Roman" pitchFamily="18" charset="0"/>
            </a:endParaRPr>
          </a:p>
        </p:txBody>
      </p:sp>
      <p:sp>
        <p:nvSpPr>
          <p:cNvPr id="8195" name="Rectangle 3"/>
          <p:cNvSpPr>
            <a:spLocks noGrp="1"/>
          </p:cNvSpPr>
          <p:nvPr>
            <p:ph idx="1"/>
          </p:nvPr>
        </p:nvSpPr>
        <p:spPr>
          <a:xfrm>
            <a:off x="457200" y="1447800"/>
            <a:ext cx="8229600" cy="5007008"/>
          </a:xfrm>
        </p:spPr>
        <p:txBody>
          <a:bodyPr vert="horz" wrap="square" lIns="91440" tIns="45720" rIns="91440" bIns="45720" anchor="t" anchorCtr="0"/>
          <a:lstStyle/>
          <a:p>
            <a:pPr marL="457200" lvl="1" indent="0" algn="l" eaLnBrk="1" hangingPunct="1">
              <a:lnSpc>
                <a:spcPct val="150000"/>
              </a:lnSpc>
              <a:buNone/>
            </a:pPr>
            <a:r>
              <a:rPr sz="2800" b="1" dirty="0" smtClean="0">
                <a:solidFill>
                  <a:srgbClr val="FFFF00"/>
                </a:solidFill>
                <a:latin typeface="Times New Roman" pitchFamily="18" charset="0"/>
                <a:cs typeface="Times New Roman" pitchFamily="18" charset="0"/>
              </a:rPr>
              <a:t>There are </a:t>
            </a:r>
            <a:r>
              <a:rPr sz="2800" b="1" dirty="0">
                <a:solidFill>
                  <a:srgbClr val="FFFF00"/>
                </a:solidFill>
                <a:latin typeface="Times New Roman" pitchFamily="18" charset="0"/>
                <a:cs typeface="Times New Roman" pitchFamily="18" charset="0"/>
              </a:rPr>
              <a:t>a number of non- pathogenic species, such as </a:t>
            </a:r>
            <a:r>
              <a:rPr sz="2800" b="1" i="1" dirty="0">
                <a:solidFill>
                  <a:srgbClr val="FFFF00"/>
                </a:solidFill>
                <a:latin typeface="Times New Roman" pitchFamily="18" charset="0"/>
                <a:cs typeface="Times New Roman" pitchFamily="18" charset="0"/>
              </a:rPr>
              <a:t>N. mucosa </a:t>
            </a:r>
            <a:r>
              <a:rPr sz="2800" b="1" dirty="0">
                <a:solidFill>
                  <a:srgbClr val="FFFF00"/>
                </a:solidFill>
                <a:latin typeface="Times New Roman" pitchFamily="18" charset="0"/>
                <a:cs typeface="Times New Roman" pitchFamily="18" charset="0"/>
              </a:rPr>
              <a:t>and </a:t>
            </a:r>
            <a:r>
              <a:rPr sz="2800" b="1" i="1" dirty="0">
                <a:solidFill>
                  <a:srgbClr val="FFFF00"/>
                </a:solidFill>
                <a:latin typeface="Times New Roman" pitchFamily="18" charset="0"/>
                <a:cs typeface="Times New Roman" pitchFamily="18" charset="0"/>
              </a:rPr>
              <a:t>N. Lactamica </a:t>
            </a:r>
            <a:r>
              <a:rPr sz="2800" b="1" dirty="0">
                <a:solidFill>
                  <a:srgbClr val="FFFF00"/>
                </a:solidFill>
                <a:latin typeface="Times New Roman" pitchFamily="18" charset="0"/>
                <a:cs typeface="Times New Roman" pitchFamily="18" charset="0"/>
              </a:rPr>
              <a:t>which are members of the indigenous flora, including oral mucosa. Hence it is important to differentiate these from the pathogenic species from oral samples</a:t>
            </a:r>
            <a:r>
              <a:rPr sz="28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67494"/>
            <a:ext cx="8229600" cy="951706"/>
          </a:xfrm>
        </p:spPr>
        <p:txBody>
          <a:bodyPr vert="horz" wrap="square" lIns="91440" tIns="45720" rIns="91440" bIns="45720" anchor="ctr" anchorCtr="0">
            <a:normAutofit fontScale="90000"/>
          </a:bodyPr>
          <a:lstStyle/>
          <a:p>
            <a:pPr eaLnBrk="1" hangingPunct="1"/>
            <a:r>
              <a:rPr b="1" dirty="0">
                <a:latin typeface="Times New Roman" pitchFamily="18" charset="0"/>
                <a:cs typeface="Times New Roman" pitchFamily="18" charset="0"/>
                <a:sym typeface="+mn-ea"/>
              </a:rPr>
              <a:t>General characteristics</a:t>
            </a:r>
            <a:r>
              <a:rPr b="1" dirty="0">
                <a:latin typeface="Times New Roman" pitchFamily="18" charset="0"/>
                <a:cs typeface="Times New Roman" pitchFamily="18" charset="0"/>
              </a:rPr>
              <a:t/>
            </a:r>
            <a:br>
              <a:rPr b="1" dirty="0">
                <a:latin typeface="Times New Roman" pitchFamily="18" charset="0"/>
                <a:cs typeface="Times New Roman" pitchFamily="18" charset="0"/>
              </a:rPr>
            </a:br>
            <a:endParaRPr b="1" dirty="0">
              <a:latin typeface="Times New Roman" pitchFamily="18" charset="0"/>
              <a:cs typeface="Times New Roman" pitchFamily="18" charset="0"/>
            </a:endParaRPr>
          </a:p>
        </p:txBody>
      </p:sp>
      <p:sp>
        <p:nvSpPr>
          <p:cNvPr id="5123" name="Rectangle 3"/>
          <p:cNvSpPr>
            <a:spLocks noGrp="1"/>
          </p:cNvSpPr>
          <p:nvPr>
            <p:ph idx="1"/>
          </p:nvPr>
        </p:nvSpPr>
        <p:spPr>
          <a:xfrm>
            <a:off x="457200" y="1143000"/>
            <a:ext cx="8229600" cy="5410200"/>
          </a:xfrm>
        </p:spPr>
        <p:txBody>
          <a:bodyPr vert="horz" wrap="square" lIns="91440" tIns="45720" rIns="91440" bIns="45720" anchor="t" anchorCtr="0"/>
          <a:lstStyle/>
          <a:p>
            <a:pPr marL="0" indent="0" algn="l">
              <a:lnSpc>
                <a:spcPct val="150000"/>
              </a:lnSpc>
              <a:buNone/>
            </a:pPr>
            <a:r>
              <a:rPr sz="2800" dirty="0" smtClean="0">
                <a:solidFill>
                  <a:srgbClr val="FFFF00"/>
                </a:solidFill>
                <a:latin typeface="Times New Roman" pitchFamily="18" charset="0"/>
                <a:cs typeface="Times New Roman" pitchFamily="18" charset="0"/>
              </a:rPr>
              <a:t>Non </a:t>
            </a:r>
            <a:r>
              <a:rPr sz="2800" dirty="0">
                <a:solidFill>
                  <a:srgbClr val="FFFF00"/>
                </a:solidFill>
                <a:latin typeface="Times New Roman" pitchFamily="18" charset="0"/>
                <a:cs typeface="Times New Roman" pitchFamily="18" charset="0"/>
              </a:rPr>
              <a:t>motile, Gram- negative cocci ranging </a:t>
            </a:r>
            <a:r>
              <a:rPr sz="2800" dirty="0" smtClean="0">
                <a:solidFill>
                  <a:srgbClr val="FFFF00"/>
                </a:solidFill>
                <a:latin typeface="Times New Roman" pitchFamily="18" charset="0"/>
                <a:cs typeface="Times New Roman" pitchFamily="18" charset="0"/>
              </a:rPr>
              <a:t>from</a:t>
            </a:r>
            <a:r>
              <a:rPr lang="en-US" sz="2800" dirty="0" smtClean="0">
                <a:solidFill>
                  <a:srgbClr val="FFFF00"/>
                </a:solidFill>
                <a:latin typeface="Times New Roman" pitchFamily="18" charset="0"/>
                <a:cs typeface="Times New Roman" pitchFamily="18" charset="0"/>
              </a:rPr>
              <a:t>(  0.6- 1)</a:t>
            </a:r>
            <a:r>
              <a:rPr sz="2800" dirty="0" smtClean="0">
                <a:solidFill>
                  <a:srgbClr val="FFFF00"/>
                </a:solidFill>
                <a:latin typeface="Times New Roman" pitchFamily="18" charset="0"/>
                <a:cs typeface="Times New Roman" pitchFamily="18" charset="0"/>
              </a:rPr>
              <a:t> </a:t>
            </a:r>
            <a:r>
              <a:rPr lang="el-GR" sz="2800" dirty="0">
                <a:solidFill>
                  <a:srgbClr val="FFFF00"/>
                </a:solidFill>
                <a:latin typeface="Times New Roman" pitchFamily="18" charset="0"/>
                <a:cs typeface="Times New Roman" pitchFamily="18" charset="0"/>
              </a:rPr>
              <a:t>μ</a:t>
            </a:r>
            <a:r>
              <a:rPr lang="en-US" sz="2800" dirty="0" smtClean="0">
                <a:solidFill>
                  <a:srgbClr val="FFFF00"/>
                </a:solidFill>
                <a:latin typeface="Times New Roman" pitchFamily="18" charset="0"/>
                <a:cs typeface="Times New Roman" pitchFamily="18" charset="0"/>
              </a:rPr>
              <a:t>m in diameter.</a:t>
            </a:r>
            <a:endParaRPr lang="ar-IQ" sz="2800" dirty="0" smtClean="0">
              <a:solidFill>
                <a:srgbClr val="FFFF00"/>
              </a:solidFill>
              <a:latin typeface="Times New Roman" pitchFamily="18" charset="0"/>
              <a:cs typeface="Times New Roman" pitchFamily="18" charset="0"/>
            </a:endParaRPr>
          </a:p>
          <a:p>
            <a:pPr marL="0" indent="0" algn="l">
              <a:lnSpc>
                <a:spcPct val="150000"/>
              </a:lnSpc>
              <a:buNone/>
            </a:pPr>
            <a:r>
              <a:rPr lang="ar-IQ" sz="2800" dirty="0" smtClean="0">
                <a:solidFill>
                  <a:srgbClr val="FFFF00"/>
                </a:solidFill>
                <a:latin typeface="Times New Roman" pitchFamily="18" charset="0"/>
                <a:cs typeface="Times New Roman" pitchFamily="18" charset="0"/>
              </a:rPr>
              <a:t> </a:t>
            </a:r>
            <a:r>
              <a:rPr sz="2800" dirty="0" smtClean="0">
                <a:solidFill>
                  <a:srgbClr val="FFFF00"/>
                </a:solidFill>
                <a:latin typeface="Times New Roman" pitchFamily="18" charset="0"/>
                <a:cs typeface="Times New Roman" pitchFamily="18" charset="0"/>
              </a:rPr>
              <a:t>On </a:t>
            </a:r>
            <a:r>
              <a:rPr sz="2800" dirty="0">
                <a:solidFill>
                  <a:srgbClr val="FFFF00"/>
                </a:solidFill>
                <a:latin typeface="Times New Roman" pitchFamily="18" charset="0"/>
                <a:cs typeface="Times New Roman" pitchFamily="18" charset="0"/>
              </a:rPr>
              <a:t>microscope the cocci are seen as pairs with </a:t>
            </a:r>
            <a:r>
              <a:rPr sz="2800" dirty="0" smtClean="0">
                <a:solidFill>
                  <a:srgbClr val="FFFF00"/>
                </a:solidFill>
                <a:latin typeface="Times New Roman" pitchFamily="18" charset="0"/>
                <a:cs typeface="Times New Roman" pitchFamily="18" charset="0"/>
              </a:rPr>
              <a:t>concave adjacent </a:t>
            </a:r>
            <a:r>
              <a:rPr sz="2800" dirty="0">
                <a:solidFill>
                  <a:srgbClr val="FFFF00"/>
                </a:solidFill>
                <a:latin typeface="Times New Roman" pitchFamily="18" charset="0"/>
                <a:cs typeface="Times New Roman" pitchFamily="18" charset="0"/>
              </a:rPr>
              <a:t>flattened sides (</a:t>
            </a:r>
            <a:r>
              <a:rPr sz="2800" dirty="0" smtClean="0">
                <a:solidFill>
                  <a:srgbClr val="FFFF00"/>
                </a:solidFill>
                <a:latin typeface="Times New Roman" pitchFamily="18" charset="0"/>
                <a:cs typeface="Times New Roman" pitchFamily="18" charset="0"/>
              </a:rPr>
              <a:t>bean-shaped</a:t>
            </a:r>
            <a:r>
              <a:rPr lang="en-US" sz="2800" dirty="0" smtClean="0">
                <a:solidFill>
                  <a:srgbClr val="FFFF00"/>
                </a:solidFill>
                <a:latin typeface="Times New Roman" pitchFamily="18" charset="0"/>
                <a:cs typeface="Times New Roman" pitchFamily="18" charset="0"/>
              </a:rPr>
              <a:t>).</a:t>
            </a:r>
          </a:p>
          <a:p>
            <a:pPr marL="0" indent="0" algn="l">
              <a:lnSpc>
                <a:spcPct val="150000"/>
              </a:lnSpc>
              <a:buNone/>
            </a:pPr>
            <a:r>
              <a:rPr lang="ar-IQ" sz="2800" dirty="0" smtClean="0">
                <a:solidFill>
                  <a:srgbClr val="FFFF00"/>
                </a:solidFill>
                <a:latin typeface="Times New Roman" pitchFamily="18" charset="0"/>
                <a:cs typeface="Times New Roman" pitchFamily="18" charset="0"/>
              </a:rPr>
              <a:t> </a:t>
            </a:r>
            <a:endParaRPr sz="2800" dirty="0">
              <a:solidFill>
                <a:srgbClr val="FFFF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14800"/>
            <a:ext cx="57911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67494"/>
            <a:ext cx="8229600" cy="951706"/>
          </a:xfrm>
        </p:spPr>
        <p:txBody>
          <a:bodyPr vert="horz" wrap="square" lIns="91440" tIns="45720" rIns="91440" bIns="45720" anchor="ctr" anchorCtr="0">
            <a:noAutofit/>
          </a:bodyPr>
          <a:lstStyle/>
          <a:p>
            <a:pPr eaLnBrk="1" hangingPunct="1"/>
            <a:r>
              <a:rPr lang="en-US" sz="4400" b="1" noProof="0" dirty="0" smtClean="0">
                <a:ln>
                  <a:noFill/>
                </a:ln>
                <a:solidFill>
                  <a:schemeClr val="accent1"/>
                </a:solidFill>
                <a:effectLst/>
                <a:uLnTx/>
                <a:uFillTx/>
                <a:latin typeface="Times New Roman" pitchFamily="18" charset="0"/>
                <a:cs typeface="Times New Roman" pitchFamily="18" charset="0"/>
                <a:sym typeface="+mn-ea"/>
              </a:rPr>
              <a:t>Properties:</a:t>
            </a:r>
            <a:r>
              <a:rPr kumimoji="0" lang="en-US" sz="4400" b="0" i="0" u="none" strike="noStrike" kern="0" cap="none" spc="0" normalizeH="0" baseline="0" noProof="0" dirty="0" smtClean="0">
                <a:ln>
                  <a:noFill/>
                </a:ln>
                <a:solidFill>
                  <a:schemeClr val="tx1"/>
                </a:solidFill>
                <a:effectLst/>
                <a:uLnTx/>
                <a:uFillTx/>
                <a:latin typeface="+mn-lt"/>
              </a:rPr>
              <a:t/>
            </a:r>
            <a:br>
              <a:rPr kumimoji="0" lang="en-US" sz="4400" b="0" i="0" u="none" strike="noStrike" kern="0" cap="none" spc="0" normalizeH="0" baseline="0" noProof="0" dirty="0" smtClean="0">
                <a:ln>
                  <a:noFill/>
                </a:ln>
                <a:solidFill>
                  <a:schemeClr val="tx1"/>
                </a:solidFill>
                <a:effectLst/>
                <a:uLnTx/>
                <a:uFillTx/>
                <a:latin typeface="+mn-lt"/>
              </a:rPr>
            </a:br>
            <a:endParaRPr kumimoji="0" lang="en-US" sz="4400" b="0" i="0" u="none" strike="noStrike" kern="0" cap="none" spc="0" normalizeH="0" baseline="0" noProof="0" dirty="0" smtClean="0">
              <a:ln>
                <a:noFill/>
              </a:ln>
              <a:solidFill>
                <a:schemeClr val="tx1"/>
              </a:solidFill>
              <a:effectLst/>
              <a:uLnTx/>
              <a:uFillTx/>
              <a:latin typeface="+mn-lt"/>
            </a:endParaRPr>
          </a:p>
        </p:txBody>
      </p:sp>
      <p:sp>
        <p:nvSpPr>
          <p:cNvPr id="6147" name="Rectangle 3"/>
          <p:cNvSpPr>
            <a:spLocks noGrp="1" noChangeArrowheads="1"/>
          </p:cNvSpPr>
          <p:nvPr>
            <p:ph idx="1"/>
          </p:nvPr>
        </p:nvSpPr>
        <p:spPr>
          <a:xfrm>
            <a:off x="457200" y="914400"/>
            <a:ext cx="8229600" cy="4525963"/>
          </a:xfrm>
        </p:spPr>
        <p:txBody>
          <a:bodyPr vert="horz" wrap="square" lIns="91440" tIns="45720" rIns="91440" bIns="45720" numCol="1" anchor="t" anchorCtr="0" compatLnSpc="1">
            <a:noAutofit/>
          </a:bodyPr>
          <a:lstStyle/>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◾Neisseriae are gram-negative diplococci ( Bean shaped).</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Oxidase-positive.</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◾They are cultured on "chocolate" agar</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t>
            </a:r>
            <a:r>
              <a:rPr kumimoji="0" lang="en-US" sz="28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N.meningitidis</a:t>
            </a: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is maltose fermenter</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t>
            </a:r>
            <a:r>
              <a:rPr kumimoji="0" lang="en-US" sz="28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 gonorrhoeae</a:t>
            </a: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is maltose non fermenter</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t>
            </a:r>
            <a:r>
              <a:rPr kumimoji="0" lang="en-US" sz="28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N.meningititidis</a:t>
            </a: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produces no beta lactamases.</a:t>
            </a:r>
          </a:p>
          <a:p>
            <a:pPr marL="457200" marR="0" lvl="1" indent="0" algn="l" defTabSz="914400" rtl="0" eaLnBrk="1" fontAlgn="base" latinLnBrk="0" hangingPunct="1">
              <a:lnSpc>
                <a:spcPct val="100000"/>
              </a:lnSpc>
              <a:spcBef>
                <a:spcPct val="20000"/>
              </a:spcBef>
              <a:spcAft>
                <a:spcPct val="0"/>
              </a:spcAft>
              <a:buClrTx/>
              <a:buSzTx/>
              <a:buFontTx/>
              <a:buNone/>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◾Some of </a:t>
            </a:r>
            <a:r>
              <a:rPr kumimoji="0" lang="en-US" sz="28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N. gonorrhoeae </a:t>
            </a:r>
            <a:r>
              <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produce beta lactamases.</a:t>
            </a:r>
          </a:p>
          <a:p>
            <a:pPr marL="457200" lvl="1" indent="0" algn="l" rtl="0" fontAlgn="base">
              <a:spcAft>
                <a:spcPct val="0"/>
              </a:spcAft>
              <a:buClrTx/>
              <a:buSzTx/>
              <a:buNone/>
              <a:defRPr/>
            </a:pPr>
            <a:r>
              <a:rPr lang="en-US" sz="2800" kern="0" dirty="0" err="1">
                <a:solidFill>
                  <a:srgbClr val="FFFF00"/>
                </a:solidFill>
                <a:latin typeface="Times New Roman" pitchFamily="18" charset="0"/>
                <a:cs typeface="Times New Roman" pitchFamily="18" charset="0"/>
              </a:rPr>
              <a:t>Meningococcus</a:t>
            </a:r>
            <a:r>
              <a:rPr lang="en-US" sz="2800" kern="0" dirty="0">
                <a:solidFill>
                  <a:srgbClr val="FFFF00"/>
                </a:solidFill>
                <a:latin typeface="Times New Roman" pitchFamily="18" charset="0"/>
                <a:cs typeface="Times New Roman" pitchFamily="18" charset="0"/>
              </a:rPr>
              <a:t> has at least 13 </a:t>
            </a:r>
            <a:r>
              <a:rPr lang="en-US" sz="2800" kern="0" dirty="0" err="1">
                <a:solidFill>
                  <a:srgbClr val="FFFF00"/>
                </a:solidFill>
                <a:latin typeface="Times New Roman" pitchFamily="18" charset="0"/>
                <a:cs typeface="Times New Roman" pitchFamily="18" charset="0"/>
              </a:rPr>
              <a:t>serogroups</a:t>
            </a:r>
            <a:r>
              <a:rPr lang="en-US" sz="2800" kern="0" dirty="0">
                <a:solidFill>
                  <a:srgbClr val="FFFF00"/>
                </a:solidFill>
                <a:latin typeface="Times New Roman" pitchFamily="18" charset="0"/>
                <a:cs typeface="Times New Roman" pitchFamily="18" charset="0"/>
              </a:rPr>
              <a:t> on the basis of capsular polysaccharides. Important ones are A,B,C,Y and W-135.</a:t>
            </a:r>
          </a:p>
          <a:p>
            <a:pPr marL="457200" marR="0" lvl="1" indent="0" algn="l" defTabSz="914400" rtl="0" eaLnBrk="1" fontAlgn="base" latinLnBrk="0" hangingPunct="1">
              <a:lnSpc>
                <a:spcPct val="100000"/>
              </a:lnSpc>
              <a:spcBef>
                <a:spcPct val="20000"/>
              </a:spcBef>
              <a:spcAft>
                <a:spcPct val="0"/>
              </a:spcAft>
              <a:buClrTx/>
              <a:buSzTx/>
              <a:buFontTx/>
              <a:buNone/>
              <a:defRPr/>
            </a:pPr>
            <a:endParaRPr kumimoji="0" lang="en-US" sz="28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674400"/>
            <a:ext cx="7696200" cy="5090624"/>
          </a:xfrm>
          <a:prstGeom prst="rect">
            <a:avLst/>
          </a:prstGeom>
        </p:spPr>
        <p:txBody>
          <a:bodyPr wrap="square">
            <a:spAutoFit/>
          </a:bodyPr>
          <a:lstStyle/>
          <a:p>
            <a:pPr lvl="1" eaLnBrk="1" hangingPunct="1">
              <a:spcBef>
                <a:spcPct val="20000"/>
              </a:spcBef>
              <a:defRPr/>
            </a:pPr>
            <a:r>
              <a:rPr lang="en-US" sz="2800" kern="0" dirty="0" smtClean="0">
                <a:solidFill>
                  <a:srgbClr val="FFFF00"/>
                </a:solidFill>
                <a:latin typeface="Times New Roman" pitchFamily="18" charset="0"/>
                <a:cs typeface="Times New Roman" pitchFamily="18" charset="0"/>
              </a:rPr>
              <a:t>◾</a:t>
            </a:r>
            <a:r>
              <a:rPr lang="en-US" sz="2800" kern="0" dirty="0">
                <a:solidFill>
                  <a:srgbClr val="FFFF00"/>
                </a:solidFill>
                <a:latin typeface="Times New Roman" pitchFamily="18" charset="0"/>
                <a:cs typeface="Times New Roman" pitchFamily="18" charset="0"/>
              </a:rPr>
              <a:t>The endotoxin of </a:t>
            </a:r>
            <a:r>
              <a:rPr lang="en-US" sz="2800" i="1" kern="0" dirty="0">
                <a:solidFill>
                  <a:srgbClr val="FFFF00"/>
                </a:solidFill>
                <a:latin typeface="Times New Roman" pitchFamily="18" charset="0"/>
                <a:cs typeface="Times New Roman" pitchFamily="18" charset="0"/>
              </a:rPr>
              <a:t>N. </a:t>
            </a:r>
            <a:r>
              <a:rPr lang="en-US" sz="2800" i="1" kern="0" dirty="0" err="1">
                <a:solidFill>
                  <a:srgbClr val="FFFF00"/>
                </a:solidFill>
                <a:latin typeface="Times New Roman" pitchFamily="18" charset="0"/>
                <a:cs typeface="Times New Roman" pitchFamily="18" charset="0"/>
              </a:rPr>
              <a:t>meningitidis</a:t>
            </a:r>
            <a:r>
              <a:rPr lang="en-US" sz="2800" i="1" kern="0" dirty="0">
                <a:solidFill>
                  <a:srgbClr val="FFFF00"/>
                </a:solidFill>
                <a:latin typeface="Times New Roman" pitchFamily="18" charset="0"/>
                <a:cs typeface="Times New Roman" pitchFamily="18" charset="0"/>
              </a:rPr>
              <a:t> </a:t>
            </a:r>
            <a:r>
              <a:rPr lang="en-US" sz="2800" kern="0" dirty="0">
                <a:solidFill>
                  <a:srgbClr val="FFFF00"/>
                </a:solidFill>
                <a:latin typeface="Times New Roman" pitchFamily="18" charset="0"/>
                <a:cs typeface="Times New Roman" pitchFamily="18" charset="0"/>
              </a:rPr>
              <a:t>is a lipopolysaccharide (LPS) but the endotoxin of </a:t>
            </a:r>
            <a:r>
              <a:rPr lang="en-US" sz="2800" i="1" kern="0" dirty="0">
                <a:solidFill>
                  <a:srgbClr val="FFFF00"/>
                </a:solidFill>
                <a:latin typeface="Times New Roman" pitchFamily="18" charset="0"/>
                <a:cs typeface="Times New Roman" pitchFamily="18" charset="0"/>
              </a:rPr>
              <a:t>N</a:t>
            </a:r>
            <a:r>
              <a:rPr lang="en-US" sz="2800" kern="0" dirty="0">
                <a:solidFill>
                  <a:srgbClr val="FFFF00"/>
                </a:solidFill>
                <a:latin typeface="Times New Roman" pitchFamily="18" charset="0"/>
                <a:cs typeface="Times New Roman" pitchFamily="18" charset="0"/>
              </a:rPr>
              <a:t>. </a:t>
            </a:r>
            <a:r>
              <a:rPr lang="en-US" sz="2800" i="1" kern="0" dirty="0" err="1">
                <a:solidFill>
                  <a:srgbClr val="FFFF00"/>
                </a:solidFill>
                <a:latin typeface="Times New Roman" pitchFamily="18" charset="0"/>
                <a:cs typeface="Times New Roman" pitchFamily="18" charset="0"/>
              </a:rPr>
              <a:t>gonorrhoeae</a:t>
            </a:r>
            <a:r>
              <a:rPr lang="en-US" sz="2800" kern="0" dirty="0">
                <a:solidFill>
                  <a:srgbClr val="FFFF00"/>
                </a:solidFill>
                <a:latin typeface="Times New Roman" pitchFamily="18" charset="0"/>
                <a:cs typeface="Times New Roman" pitchFamily="18" charset="0"/>
              </a:rPr>
              <a:t> is a </a:t>
            </a:r>
            <a:r>
              <a:rPr lang="en-US" sz="2800" kern="0" dirty="0" err="1">
                <a:solidFill>
                  <a:srgbClr val="FFFF00"/>
                </a:solidFill>
                <a:latin typeface="Times New Roman" pitchFamily="18" charset="0"/>
                <a:cs typeface="Times New Roman" pitchFamily="18" charset="0"/>
              </a:rPr>
              <a:t>lipooligosaccharide</a:t>
            </a:r>
            <a:r>
              <a:rPr lang="en-US" sz="2800" kern="0" dirty="0">
                <a:solidFill>
                  <a:srgbClr val="FFFF00"/>
                </a:solidFill>
                <a:latin typeface="Times New Roman" pitchFamily="18" charset="0"/>
                <a:cs typeface="Times New Roman" pitchFamily="18" charset="0"/>
              </a:rPr>
              <a:t> (LOS).</a:t>
            </a:r>
          </a:p>
          <a:p>
            <a:pPr lvl="1" eaLnBrk="1" hangingPunct="1">
              <a:spcBef>
                <a:spcPct val="20000"/>
              </a:spcBef>
              <a:defRPr/>
            </a:pPr>
            <a:r>
              <a:rPr lang="en-US" sz="2800" kern="0" dirty="0">
                <a:solidFill>
                  <a:srgbClr val="FFFF00"/>
                </a:solidFill>
                <a:latin typeface="Times New Roman" pitchFamily="18" charset="0"/>
                <a:cs typeface="Times New Roman" pitchFamily="18" charset="0"/>
              </a:rPr>
              <a:t>◾</a:t>
            </a:r>
            <a:r>
              <a:rPr lang="en-US" sz="2800" i="1" kern="0" dirty="0" err="1">
                <a:solidFill>
                  <a:srgbClr val="FFFF00"/>
                </a:solidFill>
                <a:latin typeface="Times New Roman" pitchFamily="18" charset="0"/>
                <a:cs typeface="Times New Roman" pitchFamily="18" charset="0"/>
              </a:rPr>
              <a:t>N.meningitidis</a:t>
            </a:r>
            <a:r>
              <a:rPr lang="en-US" sz="2800" kern="0" dirty="0">
                <a:solidFill>
                  <a:srgbClr val="FFFF00"/>
                </a:solidFill>
                <a:latin typeface="Times New Roman" pitchFamily="18" charset="0"/>
                <a:cs typeface="Times New Roman" pitchFamily="18" charset="0"/>
              </a:rPr>
              <a:t> is encapsulated while </a:t>
            </a:r>
            <a:r>
              <a:rPr lang="en-US" sz="2800" i="1" kern="0" dirty="0" err="1">
                <a:solidFill>
                  <a:srgbClr val="FFFF00"/>
                </a:solidFill>
                <a:latin typeface="Times New Roman" pitchFamily="18" charset="0"/>
                <a:cs typeface="Times New Roman" pitchFamily="18" charset="0"/>
              </a:rPr>
              <a:t>N.gonorrhoea</a:t>
            </a:r>
            <a:r>
              <a:rPr lang="en-US" sz="2800" kern="0" dirty="0">
                <a:solidFill>
                  <a:srgbClr val="FFFF00"/>
                </a:solidFill>
                <a:latin typeface="Times New Roman" pitchFamily="18" charset="0"/>
                <a:cs typeface="Times New Roman" pitchFamily="18" charset="0"/>
              </a:rPr>
              <a:t> has no capsule</a:t>
            </a:r>
          </a:p>
          <a:p>
            <a:pPr lvl="1" eaLnBrk="1" hangingPunct="1">
              <a:spcBef>
                <a:spcPct val="20000"/>
              </a:spcBef>
              <a:defRPr/>
            </a:pPr>
            <a:r>
              <a:rPr lang="en-US" sz="2800" kern="0" dirty="0">
                <a:solidFill>
                  <a:srgbClr val="FFFF00"/>
                </a:solidFill>
                <a:latin typeface="Times New Roman" pitchFamily="18" charset="0"/>
                <a:cs typeface="Times New Roman" pitchFamily="18" charset="0"/>
              </a:rPr>
              <a:t>◾The organism is frequently found </a:t>
            </a:r>
            <a:r>
              <a:rPr lang="en-US" sz="2800" kern="0" dirty="0" err="1">
                <a:solidFill>
                  <a:srgbClr val="FFFF00"/>
                </a:solidFill>
                <a:latin typeface="Times New Roman" pitchFamily="18" charset="0"/>
                <a:cs typeface="Times New Roman" pitchFamily="18" charset="0"/>
              </a:rPr>
              <a:t>intracellulary</a:t>
            </a:r>
            <a:r>
              <a:rPr lang="en-US" sz="2800" kern="0" dirty="0">
                <a:solidFill>
                  <a:srgbClr val="FFFF00"/>
                </a:solidFill>
                <a:latin typeface="Times New Roman" pitchFamily="18" charset="0"/>
                <a:cs typeface="Times New Roman" pitchFamily="18" charset="0"/>
              </a:rPr>
              <a:t> in </a:t>
            </a:r>
            <a:r>
              <a:rPr lang="en-US" sz="2800" kern="0" dirty="0" err="1">
                <a:solidFill>
                  <a:srgbClr val="FFFF00"/>
                </a:solidFill>
                <a:latin typeface="Times New Roman" pitchFamily="18" charset="0"/>
                <a:cs typeface="Times New Roman" pitchFamily="18" charset="0"/>
              </a:rPr>
              <a:t>polymorphonuclear</a:t>
            </a:r>
            <a:r>
              <a:rPr lang="en-US" sz="2800" kern="0" dirty="0">
                <a:solidFill>
                  <a:srgbClr val="FFFF00"/>
                </a:solidFill>
                <a:latin typeface="Times New Roman" pitchFamily="18" charset="0"/>
                <a:cs typeface="Times New Roman" pitchFamily="18" charset="0"/>
              </a:rPr>
              <a:t> leukocytes (neutrophils) of the gonorrhea </a:t>
            </a:r>
            <a:r>
              <a:rPr lang="en-US" sz="2800" kern="0" dirty="0" err="1">
                <a:solidFill>
                  <a:srgbClr val="FFFF00"/>
                </a:solidFill>
                <a:latin typeface="Times New Roman" pitchFamily="18" charset="0"/>
                <a:cs typeface="Times New Roman" pitchFamily="18" charset="0"/>
              </a:rPr>
              <a:t>pustular</a:t>
            </a:r>
            <a:r>
              <a:rPr lang="en-US" sz="2800" kern="0" dirty="0">
                <a:solidFill>
                  <a:srgbClr val="FFFF00"/>
                </a:solidFill>
                <a:latin typeface="Times New Roman" pitchFamily="18" charset="0"/>
                <a:cs typeface="Times New Roman" pitchFamily="18" charset="0"/>
              </a:rPr>
              <a:t> exudates. Fimbriae which play a major role in adherence extend several micrometers from the cell surface</a:t>
            </a:r>
            <a:r>
              <a:rPr lang="en-US" sz="2800" kern="0" dirty="0" smtClean="0">
                <a:solidFill>
                  <a:srgbClr val="FFFF00"/>
                </a:solidFill>
                <a:latin typeface="Times New Roman" pitchFamily="18" charset="0"/>
                <a:cs typeface="Times New Roman" pitchFamily="18" charset="0"/>
              </a:rPr>
              <a:t>.</a:t>
            </a:r>
          </a:p>
          <a:p>
            <a:pPr lvl="1" eaLnBrk="1" hangingPunct="1">
              <a:spcBef>
                <a:spcPct val="20000"/>
              </a:spcBef>
              <a:defRPr/>
            </a:pPr>
            <a:endParaRPr lang="en-US" sz="2800" kern="0" dirty="0">
              <a:solidFill>
                <a:srgbClr val="FFFF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181600"/>
            <a:ext cx="6781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918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91440" tIns="45720" rIns="91440" bIns="45720" anchor="ctr" anchorCtr="0"/>
          <a:lstStyle/>
          <a:p>
            <a:pPr eaLnBrk="1" hangingPunct="1"/>
            <a:r>
              <a:rPr sz="4400" b="1" i="1" dirty="0">
                <a:latin typeface="Times New Roman" pitchFamily="18" charset="0"/>
                <a:cs typeface="Times New Roman" pitchFamily="18" charset="0"/>
                <a:sym typeface="+mn-ea"/>
              </a:rPr>
              <a:t>Neisseria </a:t>
            </a:r>
            <a:r>
              <a:rPr sz="4400" b="1" i="1" dirty="0" err="1" smtClean="0">
                <a:latin typeface="Times New Roman" pitchFamily="18" charset="0"/>
                <a:cs typeface="Times New Roman" pitchFamily="18" charset="0"/>
                <a:sym typeface="+mn-ea"/>
              </a:rPr>
              <a:t>meningitidis</a:t>
            </a:r>
            <a:r>
              <a:rPr sz="3200" i="1" dirty="0"/>
              <a:t/>
            </a:r>
            <a:br>
              <a:rPr sz="3200" i="1" dirty="0"/>
            </a:br>
            <a:endParaRPr sz="3200" b="1" i="1" dirty="0">
              <a:solidFill>
                <a:srgbClr val="C00000"/>
              </a:solidFill>
            </a:endParaRPr>
          </a:p>
        </p:txBody>
      </p:sp>
      <p:sp>
        <p:nvSpPr>
          <p:cNvPr id="7171" name="Rectangle 3"/>
          <p:cNvSpPr>
            <a:spLocks noGrp="1"/>
          </p:cNvSpPr>
          <p:nvPr>
            <p:ph idx="1"/>
          </p:nvPr>
        </p:nvSpPr>
        <p:spPr>
          <a:xfrm>
            <a:off x="457200" y="1600200"/>
            <a:ext cx="8229600" cy="5029200"/>
          </a:xfrm>
        </p:spPr>
        <p:txBody>
          <a:bodyPr vert="horz" wrap="square" lIns="91440" tIns="45720" rIns="91440" bIns="45720" anchor="t" anchorCtr="0"/>
          <a:lstStyle/>
          <a:p>
            <a:pPr marL="0" indent="0" algn="l" eaLnBrk="1" hangingPunct="1">
              <a:lnSpc>
                <a:spcPct val="90000"/>
              </a:lnSpc>
              <a:buFontTx/>
              <a:buNone/>
            </a:pPr>
            <a:r>
              <a:rPr lang="" sz="2800" b="1" dirty="0">
                <a:solidFill>
                  <a:srgbClr val="FFFF00"/>
                </a:solidFill>
                <a:latin typeface="Times New Roman" pitchFamily="18" charset="0"/>
                <a:cs typeface="Times New Roman" pitchFamily="18" charset="0"/>
              </a:rPr>
              <a:t> </a:t>
            </a:r>
            <a:r>
              <a:rPr sz="2800" b="1" dirty="0" smtClean="0">
                <a:solidFill>
                  <a:srgbClr val="FFFF00"/>
                </a:solidFill>
                <a:latin typeface="Times New Roman" pitchFamily="18" charset="0"/>
                <a:cs typeface="Times New Roman" pitchFamily="18" charset="0"/>
              </a:rPr>
              <a:t>Pathogenesis</a:t>
            </a:r>
            <a:endParaRPr sz="2800" b="1" dirty="0">
              <a:solidFill>
                <a:srgbClr val="FFFF00"/>
              </a:solidFill>
              <a:latin typeface="Times New Roman" pitchFamily="18" charset="0"/>
              <a:cs typeface="Times New Roman" pitchFamily="18" charset="0"/>
            </a:endParaRPr>
          </a:p>
          <a:p>
            <a:pPr marL="0" indent="0" algn="l" eaLnBrk="1" hangingPunct="1">
              <a:lnSpc>
                <a:spcPct val="90000"/>
              </a:lnSpc>
              <a:buFontTx/>
              <a:buNone/>
            </a:pPr>
            <a:r>
              <a:rPr sz="2400" dirty="0" smtClean="0">
                <a:solidFill>
                  <a:srgbClr val="FFFF00"/>
                </a:solidFill>
                <a:latin typeface="Times New Roman" pitchFamily="18" charset="0"/>
                <a:cs typeface="Times New Roman" pitchFamily="18" charset="0"/>
              </a:rPr>
              <a:t>Humans </a:t>
            </a:r>
            <a:r>
              <a:rPr sz="2400" dirty="0">
                <a:solidFill>
                  <a:srgbClr val="FFFF00"/>
                </a:solidFill>
                <a:latin typeface="Times New Roman" pitchFamily="18" charset="0"/>
                <a:cs typeface="Times New Roman" pitchFamily="18" charset="0"/>
              </a:rPr>
              <a:t>are the only natural hosts.The organisms are transmitted by airborne droplets</a:t>
            </a:r>
          </a:p>
          <a:p>
            <a:pPr marL="0" indent="0" algn="l" eaLnBrk="1" hangingPunct="1">
              <a:lnSpc>
                <a:spcPct val="90000"/>
              </a:lnSpc>
              <a:buFontTx/>
              <a:buNone/>
            </a:pPr>
            <a:r>
              <a:rPr sz="2400" dirty="0" smtClean="0">
                <a:solidFill>
                  <a:srgbClr val="FFFF00"/>
                </a:solidFill>
                <a:latin typeface="Times New Roman" pitchFamily="18" charset="0"/>
                <a:cs typeface="Times New Roman" pitchFamily="18" charset="0"/>
              </a:rPr>
              <a:t>Colonize </a:t>
            </a:r>
            <a:r>
              <a:rPr sz="2400" dirty="0">
                <a:solidFill>
                  <a:srgbClr val="FFFF00"/>
                </a:solidFill>
                <a:latin typeface="Times New Roman" pitchFamily="18" charset="0"/>
                <a:cs typeface="Times New Roman" pitchFamily="18" charset="0"/>
              </a:rPr>
              <a:t>the nasopharynx and become transient flora of the upper respiratory tract. From the nasopharynx, the organism can enter the bloodstream and spread to meninges or cause </a:t>
            </a:r>
            <a:r>
              <a:rPr sz="2400" dirty="0" smtClean="0">
                <a:solidFill>
                  <a:srgbClr val="FFFF00"/>
                </a:solidFill>
                <a:latin typeface="Times New Roman" pitchFamily="18" charset="0"/>
                <a:cs typeface="Times New Roman" pitchFamily="18" charset="0"/>
              </a:rPr>
              <a:t>meningococcemia</a:t>
            </a:r>
            <a:endParaRPr sz="2400" dirty="0">
              <a:solidFill>
                <a:srgbClr val="FFFF00"/>
              </a:solidFill>
              <a:latin typeface="Times New Roman" pitchFamily="18" charset="0"/>
              <a:cs typeface="Times New Roman" pitchFamily="18" charset="0"/>
            </a:endParaRPr>
          </a:p>
          <a:p>
            <a:pPr marL="0" indent="0" algn="l" eaLnBrk="1" hangingPunct="1">
              <a:lnSpc>
                <a:spcPct val="90000"/>
              </a:lnSpc>
              <a:buFontTx/>
              <a:buNone/>
            </a:pPr>
            <a:r>
              <a:rPr lang="ar-IQ" sz="2400" i="1" dirty="0" smtClean="0">
                <a:solidFill>
                  <a:srgbClr val="FFFF00"/>
                </a:solidFill>
                <a:latin typeface="Times New Roman" pitchFamily="18" charset="0"/>
                <a:cs typeface="Times New Roman" pitchFamily="18" charset="0"/>
              </a:rPr>
              <a:t>  </a:t>
            </a:r>
            <a:r>
              <a:rPr lang="en-US" sz="2400" i="1" dirty="0" smtClean="0">
                <a:solidFill>
                  <a:srgbClr val="FFFF00"/>
                </a:solidFill>
                <a:latin typeface="Times New Roman" pitchFamily="18" charset="0"/>
                <a:cs typeface="Times New Roman" pitchFamily="18" charset="0"/>
              </a:rPr>
              <a:t> </a:t>
            </a:r>
            <a:r>
              <a:rPr sz="2400" i="1" dirty="0" smtClean="0">
                <a:solidFill>
                  <a:srgbClr val="FFFF00"/>
                </a:solidFill>
                <a:latin typeface="Times New Roman" pitchFamily="18" charset="0"/>
                <a:cs typeface="Times New Roman" pitchFamily="18" charset="0"/>
              </a:rPr>
              <a:t>N</a:t>
            </a:r>
            <a:r>
              <a:rPr sz="2400" i="1" dirty="0">
                <a:solidFill>
                  <a:srgbClr val="FFFF00"/>
                </a:solidFill>
                <a:latin typeface="Times New Roman" pitchFamily="18" charset="0"/>
                <a:cs typeface="Times New Roman" pitchFamily="18" charset="0"/>
              </a:rPr>
              <a:t>. meningitidis </a:t>
            </a:r>
            <a:r>
              <a:rPr sz="2400" dirty="0">
                <a:solidFill>
                  <a:srgbClr val="FFFF00"/>
                </a:solidFill>
                <a:latin typeface="Times New Roman" pitchFamily="18" charset="0"/>
                <a:cs typeface="Times New Roman" pitchFamily="18" charset="0"/>
              </a:rPr>
              <a:t>is the most common cause of meningitis </a:t>
            </a:r>
            <a:r>
              <a:rPr sz="2400" dirty="0" smtClean="0">
                <a:solidFill>
                  <a:srgbClr val="FFFF00"/>
                </a:solidFill>
                <a:latin typeface="Times New Roman" pitchFamily="18" charset="0"/>
                <a:cs typeface="Times New Roman" pitchFamily="18" charset="0"/>
              </a:rPr>
              <a:t>in</a:t>
            </a:r>
            <a:endParaRPr lang="ar-IQ" sz="2400" dirty="0" smtClean="0">
              <a:solidFill>
                <a:srgbClr val="FFFF00"/>
              </a:solidFill>
              <a:latin typeface="Times New Roman" pitchFamily="18" charset="0"/>
              <a:cs typeface="Times New Roman" pitchFamily="18" charset="0"/>
            </a:endParaRPr>
          </a:p>
          <a:p>
            <a:pPr marL="0" indent="0" algn="l">
              <a:lnSpc>
                <a:spcPct val="90000"/>
              </a:lnSpc>
              <a:buNone/>
            </a:pPr>
            <a:r>
              <a:rPr lang="en-US" sz="2400" dirty="0">
                <a:solidFill>
                  <a:srgbClr val="FFFF00"/>
                </a:solidFill>
                <a:latin typeface="Times New Roman" pitchFamily="18" charset="0"/>
                <a:cs typeface="Times New Roman" pitchFamily="18" charset="0"/>
              </a:rPr>
              <a:t>persons between the ages of 2 and 18 years. </a:t>
            </a:r>
            <a:endParaRPr lang="en-US" sz="2400" dirty="0" smtClean="0">
              <a:solidFill>
                <a:srgbClr val="FFFF00"/>
              </a:solidFill>
              <a:latin typeface="Times New Roman" pitchFamily="18" charset="0"/>
              <a:cs typeface="Times New Roman" pitchFamily="18" charset="0"/>
            </a:endParaRPr>
          </a:p>
          <a:p>
            <a:pPr marL="0" indent="0" algn="l">
              <a:lnSpc>
                <a:spcPct val="90000"/>
              </a:lnSpc>
              <a:buNone/>
            </a:pPr>
            <a:r>
              <a:rPr lang="en-US" sz="2400" dirty="0">
                <a:solidFill>
                  <a:srgbClr val="FFFF00"/>
                </a:solidFill>
                <a:latin typeface="Times New Roman" pitchFamily="18" charset="0"/>
                <a:cs typeface="Times New Roman" pitchFamily="18" charset="0"/>
              </a:rPr>
              <a:t>Outbreaks of meningitis are most common in winter and early spring, and favored by close contact between individuals.</a:t>
            </a:r>
          </a:p>
          <a:p>
            <a:pPr marL="0" indent="0" algn="l">
              <a:lnSpc>
                <a:spcPct val="90000"/>
              </a:lnSpc>
              <a:buNone/>
            </a:pPr>
            <a:endParaRPr sz="2400" dirty="0">
              <a:solidFill>
                <a:srgbClr val="FFFF00"/>
              </a:solidFill>
              <a:latin typeface="Times New Roman" pitchFamily="18" charset="0"/>
              <a:cs typeface="Times New Roman" pitchFamily="18" charset="0"/>
            </a:endParaRPr>
          </a:p>
        </p:txBody>
      </p:sp>
      <p:sp>
        <p:nvSpPr>
          <p:cNvPr id="7172"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7</a:t>
            </a:fld>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88265"/>
            <a:ext cx="8229600" cy="902335"/>
          </a:xfrm>
        </p:spPr>
        <p:txBody>
          <a:bodyPr vert="horz" wrap="square" lIns="91440" tIns="45720" rIns="91440" bIns="45720" anchor="ctr" anchorCtr="0">
            <a:normAutofit fontScale="90000"/>
          </a:bodyPr>
          <a:lstStyle/>
          <a:p>
            <a:pPr eaLnBrk="1" hangingPunct="1"/>
            <a:r>
              <a:rPr sz="3600" b="1" dirty="0">
                <a:solidFill>
                  <a:schemeClr val="accent1"/>
                </a:solidFill>
                <a:latin typeface="Times New Roman" pitchFamily="18" charset="0"/>
                <a:cs typeface="Times New Roman" pitchFamily="18" charset="0"/>
              </a:rPr>
              <a:t>It has three important virulence </a:t>
            </a:r>
            <a:r>
              <a:rPr sz="3600" b="1" dirty="0" smtClean="0">
                <a:solidFill>
                  <a:schemeClr val="accent1"/>
                </a:solidFill>
                <a:latin typeface="Times New Roman" pitchFamily="18" charset="0"/>
                <a:cs typeface="Times New Roman" pitchFamily="18" charset="0"/>
              </a:rPr>
              <a:t>factors</a:t>
            </a:r>
            <a:endParaRPr sz="3600" b="1" dirty="0">
              <a:solidFill>
                <a:schemeClr val="accent1"/>
              </a:solidFill>
            </a:endParaRPr>
          </a:p>
        </p:txBody>
      </p:sp>
      <p:sp>
        <p:nvSpPr>
          <p:cNvPr id="8195" name="Rectangle 3"/>
          <p:cNvSpPr>
            <a:spLocks noGrp="1"/>
          </p:cNvSpPr>
          <p:nvPr>
            <p:ph idx="1"/>
          </p:nvPr>
        </p:nvSpPr>
        <p:spPr>
          <a:xfrm>
            <a:off x="457200" y="914400"/>
            <a:ext cx="8229600" cy="5715000"/>
          </a:xfrm>
        </p:spPr>
        <p:txBody>
          <a:bodyPr vert="horz" wrap="square" lIns="91440" tIns="45720" rIns="91440" bIns="45720" anchor="t" anchorCtr="0">
            <a:normAutofit/>
          </a:bodyPr>
          <a:lstStyle/>
          <a:p>
            <a:pPr marL="64008" indent="0" algn="l" eaLnBrk="1" hangingPunct="1">
              <a:lnSpc>
                <a:spcPct val="80000"/>
              </a:lnSpc>
              <a:buNone/>
            </a:pPr>
            <a:endParaRPr sz="2400" dirty="0">
              <a:solidFill>
                <a:srgbClr val="FFFF00"/>
              </a:solidFill>
              <a:latin typeface="Times New Roman" pitchFamily="18" charset="0"/>
              <a:cs typeface="Times New Roman" pitchFamily="18" charset="0"/>
            </a:endParaRPr>
          </a:p>
          <a:p>
            <a:pPr marL="0" indent="0" algn="l">
              <a:lnSpc>
                <a:spcPct val="150000"/>
              </a:lnSpc>
              <a:buNone/>
            </a:pPr>
            <a:r>
              <a:rPr lang="en-US" sz="2400" dirty="0">
                <a:solidFill>
                  <a:srgbClr val="FFFF00"/>
                </a:solidFill>
                <a:latin typeface="Times New Roman" pitchFamily="18" charset="0"/>
                <a:cs typeface="Times New Roman" pitchFamily="18" charset="0"/>
              </a:rPr>
              <a:t>1.Polysaccharride capsule. It is </a:t>
            </a:r>
            <a:r>
              <a:rPr lang="en-US" sz="2400" dirty="0" err="1">
                <a:solidFill>
                  <a:srgbClr val="FFFF00"/>
                </a:solidFill>
                <a:latin typeface="Times New Roman" pitchFamily="18" charset="0"/>
                <a:cs typeface="Times New Roman" pitchFamily="18" charset="0"/>
              </a:rPr>
              <a:t>antiphagocytic</a:t>
            </a:r>
            <a:r>
              <a:rPr lang="en-US" sz="2400" dirty="0">
                <a:solidFill>
                  <a:srgbClr val="FFFF00"/>
                </a:solidFill>
                <a:latin typeface="Times New Roman" pitchFamily="18" charset="0"/>
                <a:cs typeface="Times New Roman" pitchFamily="18" charset="0"/>
              </a:rPr>
              <a:t> in nature.</a:t>
            </a:r>
          </a:p>
          <a:p>
            <a:pPr marL="0" indent="0" algn="l">
              <a:lnSpc>
                <a:spcPct val="150000"/>
              </a:lnSpc>
              <a:buNone/>
            </a:pPr>
            <a:r>
              <a:rPr lang="en-US" sz="2400" dirty="0">
                <a:solidFill>
                  <a:srgbClr val="FFFF00"/>
                </a:solidFill>
                <a:latin typeface="Times New Roman" pitchFamily="18" charset="0"/>
                <a:cs typeface="Times New Roman" pitchFamily="18" charset="0"/>
              </a:rPr>
              <a:t>2.Endotoxin. It induces septic shock by causing release of </a:t>
            </a:r>
            <a:r>
              <a:rPr lang="en-US" sz="2400" dirty="0" smtClean="0">
                <a:solidFill>
                  <a:srgbClr val="FFFF00"/>
                </a:solidFill>
                <a:latin typeface="Times New Roman" pitchFamily="18" charset="0"/>
                <a:cs typeface="Times New Roman" pitchFamily="18" charset="0"/>
              </a:rPr>
              <a:t>cytokines.</a:t>
            </a:r>
          </a:p>
          <a:p>
            <a:pPr marL="0" indent="0" algn="l">
              <a:lnSpc>
                <a:spcPct val="150000"/>
              </a:lnSpc>
              <a:buNone/>
            </a:pPr>
            <a:r>
              <a:rPr lang="en-US" sz="2400" dirty="0" smtClean="0">
                <a:solidFill>
                  <a:srgbClr val="FFFF00"/>
                </a:solidFill>
                <a:latin typeface="Times New Roman" pitchFamily="18" charset="0"/>
                <a:cs typeface="Times New Roman" pitchFamily="18" charset="0"/>
              </a:rPr>
              <a:t>3 . IgA </a:t>
            </a:r>
            <a:r>
              <a:rPr lang="en-US" sz="2400" dirty="0">
                <a:solidFill>
                  <a:srgbClr val="FFFF00"/>
                </a:solidFill>
                <a:latin typeface="Times New Roman" pitchFamily="18" charset="0"/>
                <a:cs typeface="Times New Roman" pitchFamily="18" charset="0"/>
              </a:rPr>
              <a:t>protease. It cleaves the IgA antibodies present in respiratory </a:t>
            </a:r>
            <a:r>
              <a:rPr lang="en-US" sz="2400" dirty="0" smtClean="0">
                <a:solidFill>
                  <a:srgbClr val="FFFF00"/>
                </a:solidFill>
                <a:latin typeface="Times New Roman" pitchFamily="18" charset="0"/>
                <a:cs typeface="Times New Roman" pitchFamily="18" charset="0"/>
              </a:rPr>
              <a:t>mucosa.</a:t>
            </a:r>
            <a:endParaRPr lang="en-US" sz="2400" dirty="0">
              <a:solidFill>
                <a:srgbClr val="FFFF00"/>
              </a:solidFill>
              <a:latin typeface="Times New Roman" pitchFamily="18" charset="0"/>
              <a:cs typeface="Times New Roman" pitchFamily="18" charset="0"/>
            </a:endParaRPr>
          </a:p>
          <a:p>
            <a:pPr marL="0" indent="0" algn="l">
              <a:lnSpc>
                <a:spcPct val="150000"/>
              </a:lnSpc>
              <a:buNone/>
            </a:pPr>
            <a:endParaRPr lang="ar-IQ" sz="2400" dirty="0" smtClean="0">
              <a:solidFill>
                <a:srgbClr val="FFFF00"/>
              </a:solidFill>
              <a:latin typeface="Times New Roman" pitchFamily="18" charset="0"/>
              <a:cs typeface="Times New Roman" pitchFamily="18" charset="0"/>
            </a:endParaRPr>
          </a:p>
        </p:txBody>
      </p:sp>
      <p:sp>
        <p:nvSpPr>
          <p:cNvPr id="8197" name="Slide Number Placeholder 2"/>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400" dirty="0"/>
              <a:t>8</a:t>
            </a:fld>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p:nvPr/>
        </p:nvSpPr>
        <p:spPr>
          <a:xfrm>
            <a:off x="73025" y="0"/>
            <a:ext cx="8991600" cy="6370975"/>
          </a:xfrm>
          <a:prstGeom prst="rect">
            <a:avLst/>
          </a:prstGeom>
          <a:noFill/>
          <a:ln w="9525">
            <a:noFill/>
          </a:ln>
        </p:spPr>
        <p:txBody>
          <a:bodyPr wrap="square">
            <a:spAutoFit/>
          </a:bodyPr>
          <a:lstStyle/>
          <a:p>
            <a:pPr marL="495300" indent="-495300" algn="l" eaLnBrk="1" hangingPunct="1">
              <a:spcBef>
                <a:spcPct val="50000"/>
              </a:spcBef>
            </a:pPr>
            <a:r>
              <a:rPr sz="3600" b="1" dirty="0" smtClean="0">
                <a:solidFill>
                  <a:schemeClr val="accent1"/>
                </a:solidFill>
                <a:latin typeface="Times New Roman" pitchFamily="18" charset="0"/>
                <a:cs typeface="Times New Roman" pitchFamily="18" charset="0"/>
              </a:rPr>
              <a:t>Clinical </a:t>
            </a:r>
            <a:r>
              <a:rPr sz="3600" b="1" dirty="0">
                <a:solidFill>
                  <a:schemeClr val="accent1"/>
                </a:solidFill>
                <a:latin typeface="Times New Roman" pitchFamily="18" charset="0"/>
                <a:cs typeface="Times New Roman" pitchFamily="18" charset="0"/>
              </a:rPr>
              <a:t>Findings:</a:t>
            </a:r>
          </a:p>
          <a:p>
            <a:pPr marL="495300" indent="-495300" algn="l" eaLnBrk="1" hangingPunct="1">
              <a:spcBef>
                <a:spcPct val="50000"/>
              </a:spcBef>
            </a:pPr>
            <a:r>
              <a:rPr sz="2400" b="1" dirty="0" smtClean="0">
                <a:solidFill>
                  <a:srgbClr val="FFFF00"/>
                </a:solidFill>
                <a:latin typeface="Times New Roman" pitchFamily="18" charset="0"/>
                <a:cs typeface="Times New Roman" pitchFamily="18" charset="0"/>
              </a:rPr>
              <a:t>1</a:t>
            </a:r>
            <a:r>
              <a:rPr lang="en-US" sz="2400" b="1" dirty="0" smtClean="0">
                <a:solidFill>
                  <a:srgbClr val="FFFF00"/>
                </a:solidFill>
                <a:latin typeface="Times New Roman" pitchFamily="18" charset="0"/>
                <a:cs typeface="Times New Roman" pitchFamily="18" charset="0"/>
              </a:rPr>
              <a:t>-</a:t>
            </a:r>
            <a:r>
              <a:rPr lang="ar-IQ" sz="2400" b="1" dirty="0" smtClean="0">
                <a:solidFill>
                  <a:srgbClr val="FFFF00"/>
                </a:solidFill>
                <a:latin typeface="Times New Roman" pitchFamily="18" charset="0"/>
                <a:cs typeface="Times New Roman" pitchFamily="18" charset="0"/>
              </a:rPr>
              <a:t> </a:t>
            </a:r>
            <a:r>
              <a:rPr sz="2400" b="1" dirty="0" smtClean="0">
                <a:solidFill>
                  <a:srgbClr val="FFFF00"/>
                </a:solidFill>
                <a:latin typeface="Times New Roman" pitchFamily="18" charset="0"/>
                <a:cs typeface="Times New Roman" pitchFamily="18" charset="0"/>
              </a:rPr>
              <a:t>Meningitis</a:t>
            </a:r>
            <a:endParaRPr sz="2400" b="1" dirty="0">
              <a:solidFill>
                <a:srgbClr val="FFFF00"/>
              </a:solidFill>
              <a:latin typeface="Times New Roman" pitchFamily="18" charset="0"/>
              <a:cs typeface="Times New Roman" pitchFamily="18" charset="0"/>
            </a:endParaRPr>
          </a:p>
          <a:p>
            <a:pPr marL="495300" indent="-495300" algn="l" eaLnBrk="1" hangingPunct="1">
              <a:spcBef>
                <a:spcPct val="50000"/>
              </a:spcBef>
            </a:pPr>
            <a:r>
              <a:rPr sz="2400" b="1" dirty="0" smtClean="0">
                <a:solidFill>
                  <a:srgbClr val="FFFF00"/>
                </a:solidFill>
                <a:latin typeface="Times New Roman" pitchFamily="18" charset="0"/>
                <a:cs typeface="Times New Roman" pitchFamily="18" charset="0"/>
              </a:rPr>
              <a:t>2</a:t>
            </a:r>
            <a:r>
              <a:rPr lang="en-US" sz="2400" b="1" dirty="0" smtClean="0">
                <a:solidFill>
                  <a:srgbClr val="FFFF00"/>
                </a:solidFill>
                <a:latin typeface="Times New Roman" pitchFamily="18" charset="0"/>
                <a:cs typeface="Times New Roman" pitchFamily="18" charset="0"/>
              </a:rPr>
              <a:t>-</a:t>
            </a:r>
            <a:r>
              <a:rPr lang="ar-IQ" sz="2400" b="1" dirty="0" smtClean="0">
                <a:solidFill>
                  <a:srgbClr val="FFFF00"/>
                </a:solidFill>
                <a:latin typeface="Times New Roman" pitchFamily="18" charset="0"/>
                <a:cs typeface="Times New Roman" pitchFamily="18" charset="0"/>
              </a:rPr>
              <a:t> </a:t>
            </a:r>
            <a:r>
              <a:rPr sz="2400" b="1" dirty="0" smtClean="0">
                <a:solidFill>
                  <a:srgbClr val="FFFF00"/>
                </a:solidFill>
                <a:latin typeface="Times New Roman" pitchFamily="18" charset="0"/>
                <a:cs typeface="Times New Roman" pitchFamily="18" charset="0"/>
              </a:rPr>
              <a:t>Meningococcemia</a:t>
            </a:r>
            <a:endParaRPr sz="2400" b="1" dirty="0">
              <a:solidFill>
                <a:srgbClr val="FFFF00"/>
              </a:solidFill>
              <a:latin typeface="Times New Roman" pitchFamily="18" charset="0"/>
              <a:cs typeface="Times New Roman" pitchFamily="18" charset="0"/>
            </a:endParaRPr>
          </a:p>
          <a:p>
            <a:pPr marL="495300" indent="-495300" algn="l" eaLnBrk="1" hangingPunct="1">
              <a:spcBef>
                <a:spcPct val="50000"/>
              </a:spcBef>
            </a:pPr>
            <a:r>
              <a:rPr sz="2400" b="1" dirty="0" smtClean="0">
                <a:solidFill>
                  <a:srgbClr val="FFFF00"/>
                </a:solidFill>
                <a:latin typeface="Times New Roman" pitchFamily="18" charset="0"/>
                <a:cs typeface="Times New Roman" pitchFamily="18" charset="0"/>
              </a:rPr>
              <a:t>1</a:t>
            </a:r>
            <a:r>
              <a:rPr lang="en-US" sz="2400" b="1" dirty="0" smtClean="0">
                <a:solidFill>
                  <a:srgbClr val="FFFF00"/>
                </a:solidFill>
                <a:latin typeface="Times New Roman" pitchFamily="18" charset="0"/>
                <a:cs typeface="Times New Roman" pitchFamily="18" charset="0"/>
              </a:rPr>
              <a:t> -</a:t>
            </a:r>
            <a:r>
              <a:rPr lang="ar-IQ" sz="2400" b="1" dirty="0" smtClean="0">
                <a:solidFill>
                  <a:srgbClr val="FFFF00"/>
                </a:solidFill>
                <a:latin typeface="Times New Roman" pitchFamily="18" charset="0"/>
                <a:cs typeface="Times New Roman" pitchFamily="18" charset="0"/>
              </a:rPr>
              <a:t> </a:t>
            </a:r>
            <a:r>
              <a:rPr sz="2400" b="1" dirty="0" smtClean="0">
                <a:solidFill>
                  <a:srgbClr val="FFFF00"/>
                </a:solidFill>
                <a:latin typeface="Times New Roman" pitchFamily="18" charset="0"/>
                <a:cs typeface="Times New Roman" pitchFamily="18" charset="0"/>
              </a:rPr>
              <a:t>Meningitis</a:t>
            </a:r>
            <a:r>
              <a:rPr sz="2400" b="1" dirty="0">
                <a:solidFill>
                  <a:srgbClr val="FFFF00"/>
                </a:solidFill>
                <a:latin typeface="Times New Roman" pitchFamily="18" charset="0"/>
                <a:cs typeface="Times New Roman" pitchFamily="18" charset="0"/>
              </a:rPr>
              <a:t>. The symptoms are fever, headache, stiff neck, and an increased level of Neutrophils in spinal fluid.</a:t>
            </a:r>
          </a:p>
          <a:p>
            <a:pPr marL="495300" indent="-495300" algn="l" eaLnBrk="1" hangingPunct="1">
              <a:spcBef>
                <a:spcPct val="50000"/>
              </a:spcBef>
            </a:pPr>
            <a:r>
              <a:rPr sz="2400" b="1" dirty="0" smtClean="0">
                <a:solidFill>
                  <a:srgbClr val="FFFF00"/>
                </a:solidFill>
                <a:latin typeface="Times New Roman" pitchFamily="18" charset="0"/>
                <a:cs typeface="Times New Roman" pitchFamily="18" charset="0"/>
              </a:rPr>
              <a:t>2</a:t>
            </a:r>
            <a:r>
              <a:rPr lang="ar-IQ" sz="2400" b="1" dirty="0" smtClean="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 </a:t>
            </a:r>
            <a:r>
              <a:rPr sz="2400" b="1" dirty="0" smtClean="0">
                <a:solidFill>
                  <a:srgbClr val="FFFF00"/>
                </a:solidFill>
                <a:latin typeface="Times New Roman" pitchFamily="18" charset="0"/>
                <a:cs typeface="Times New Roman" pitchFamily="18" charset="0"/>
              </a:rPr>
              <a:t>Meningococcemia</a:t>
            </a:r>
            <a:r>
              <a:rPr sz="2400" b="1" dirty="0">
                <a:solidFill>
                  <a:srgbClr val="FFFF00"/>
                </a:solidFill>
                <a:latin typeface="Times New Roman" pitchFamily="18" charset="0"/>
                <a:cs typeface="Times New Roman" pitchFamily="18" charset="0"/>
              </a:rPr>
              <a:t>.</a:t>
            </a:r>
          </a:p>
          <a:p>
            <a:pPr marL="495300" indent="-495300" algn="l" eaLnBrk="1" hangingPunct="1">
              <a:spcBef>
                <a:spcPct val="50000"/>
              </a:spcBef>
            </a:pPr>
            <a:r>
              <a:rPr sz="2400" b="1" dirty="0">
                <a:solidFill>
                  <a:srgbClr val="FFFF00"/>
                </a:solidFill>
                <a:latin typeface="Times New Roman" pitchFamily="18" charset="0"/>
                <a:cs typeface="Times New Roman" pitchFamily="18" charset="0"/>
              </a:rPr>
              <a:t>◾It occurs due to multiplication of bacteria in the blood stream.</a:t>
            </a:r>
          </a:p>
          <a:p>
            <a:pPr marL="495300" indent="-495300" algn="l" eaLnBrk="1" hangingPunct="1">
              <a:spcBef>
                <a:spcPct val="50000"/>
              </a:spcBef>
            </a:pPr>
            <a:r>
              <a:rPr sz="2400" b="1" dirty="0">
                <a:solidFill>
                  <a:srgbClr val="FFFF00"/>
                </a:solidFill>
                <a:latin typeface="Times New Roman" pitchFamily="18" charset="0"/>
                <a:cs typeface="Times New Roman" pitchFamily="18" charset="0"/>
              </a:rPr>
              <a:t>◾The severe form of it is life-threatening Waterhouse-Friderichsen syndrome. It is the septic shock induced by meningococcus. Also called Fulminant meningococcemia.</a:t>
            </a:r>
          </a:p>
          <a:p>
            <a:pPr marL="495300" indent="-495300" algn="l" eaLnBrk="1" hangingPunct="1">
              <a:spcBef>
                <a:spcPct val="50000"/>
              </a:spcBef>
            </a:pPr>
            <a:r>
              <a:rPr sz="2400" b="1" dirty="0">
                <a:solidFill>
                  <a:srgbClr val="FFFF00"/>
                </a:solidFill>
                <a:latin typeface="Times New Roman" pitchFamily="18" charset="0"/>
                <a:cs typeface="Times New Roman" pitchFamily="18" charset="0"/>
              </a:rPr>
              <a:t>◾Clinical feature include : high fever, shock, widespread purpura, disseminated intravascular coagulation, thrombocytopenia, and adrenal insufficiency due to bilateral adrenal hemorrhages.</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athogens">
  <a:themeElements>
    <a:clrScheme name="Pathoge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hog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athoge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hoge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hoge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hoge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hoge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hoge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hoge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301</TotalTime>
  <Words>1124</Words>
  <Application>Microsoft Office PowerPoint</Application>
  <PresentationFormat>عرض على الشاشة (3:4)‏</PresentationFormat>
  <Paragraphs>114</Paragraphs>
  <Slides>18</Slides>
  <Notes>0</Notes>
  <HiddenSlides>0</HiddenSlides>
  <MMClips>0</MMClips>
  <ScaleCrop>false</ScaleCrop>
  <HeadingPairs>
    <vt:vector size="4" baseType="variant">
      <vt:variant>
        <vt:lpstr>نسق</vt:lpstr>
      </vt:variant>
      <vt:variant>
        <vt:i4>2</vt:i4>
      </vt:variant>
      <vt:variant>
        <vt:lpstr>عناوين الشرائح</vt:lpstr>
      </vt:variant>
      <vt:variant>
        <vt:i4>18</vt:i4>
      </vt:variant>
    </vt:vector>
  </HeadingPairs>
  <TitlesOfParts>
    <vt:vector size="20" baseType="lpstr">
      <vt:lpstr>حيوية</vt:lpstr>
      <vt:lpstr>Pathogens</vt:lpstr>
      <vt:lpstr>Neisseria</vt:lpstr>
      <vt:lpstr>Neisseria</vt:lpstr>
      <vt:lpstr>Neisseria</vt:lpstr>
      <vt:lpstr>General characteristics </vt:lpstr>
      <vt:lpstr>Properties: </vt:lpstr>
      <vt:lpstr>عرض تقديمي في PowerPoint</vt:lpstr>
      <vt:lpstr>Neisseria meningitidis </vt:lpstr>
      <vt:lpstr>It has three important virulence factors</vt:lpstr>
      <vt:lpstr>عرض تقديمي في PowerPoint</vt:lpstr>
      <vt:lpstr>عرض تقديمي في PowerPoint</vt:lpstr>
      <vt:lpstr>Prevention: </vt:lpstr>
      <vt:lpstr>Neisseria gonorrhoeae:(Goonococcus)</vt:lpstr>
      <vt:lpstr>Pathogenecity: </vt:lpstr>
      <vt:lpstr>Clinical Findings </vt:lpstr>
      <vt:lpstr>Culture and identification </vt:lpstr>
      <vt:lpstr>عرض تقديمي في PowerPoint</vt:lpstr>
      <vt:lpstr>عرض تقديمي في PowerPoint</vt:lpstr>
      <vt:lpstr>Treatment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ENTEROBACTERIACEAE</dc:title>
  <dc:creator>Praveg Gupta</dc:creator>
  <cp:lastModifiedBy>Aden</cp:lastModifiedBy>
  <cp:revision>122</cp:revision>
  <dcterms:created xsi:type="dcterms:W3CDTF">2002-07-28T18:52:00Z</dcterms:created>
  <dcterms:modified xsi:type="dcterms:W3CDTF">2025-02-12T09:12:26Z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D61D90B9BEAC4814B5A423447033F1B6_12</vt:lpwstr>
  </property>
  <property fmtid="{D5CDD505-2E9C-101B-9397-08002B2CF9AE}" pid="3" name="KSOProductBuildVer">
    <vt:lpwstr>1033-12.2.0.13431</vt:lpwstr>
  </property>
</Properties>
</file>