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9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27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12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8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1B17-7133-4EC2-8A47-0913B29473D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53AB57-7B0C-43E6-8529-28225B87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757175-1236-83D2-E74C-F73FF7DFA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270" algn="ctr">
              <a:lnSpc>
                <a:spcPct val="107000"/>
              </a:lnSpc>
              <a:spcAft>
                <a:spcPts val="230"/>
              </a:spcAft>
              <a:buNone/>
            </a:pPr>
            <a:r>
              <a:rPr lang="en-US" sz="1800" b="1" kern="1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Biology Lab </a:t>
            </a:r>
          </a:p>
          <a:p>
            <a:pPr marL="50165" marR="0" indent="0" algn="ctr">
              <a:lnSpc>
                <a:spcPct val="107000"/>
              </a:lnSpc>
              <a:spcAft>
                <a:spcPts val="1340"/>
              </a:spcAft>
              <a:buNone/>
            </a:pPr>
            <a:r>
              <a:rPr lang="en-US" sz="1800" b="1" kern="1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99000"/>
              </a:lnSpc>
              <a:spcAft>
                <a:spcPts val="255"/>
              </a:spcAft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((Types of microscopes and Parts of the Microscope)) </a:t>
            </a:r>
            <a:endParaRPr 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6812">
            <a:extLst>
              <a:ext uri="{FF2B5EF4-FFF2-40B4-BE49-F238E27FC236}">
                <a16:creationId xmlns:a16="http://schemas.microsoft.com/office/drawing/2014/main" id="{22E35211-9E42-552B-B4A8-C2256FBF493B}"/>
              </a:ext>
            </a:extLst>
          </p:cNvPr>
          <p:cNvGrpSpPr/>
          <p:nvPr/>
        </p:nvGrpSpPr>
        <p:grpSpPr>
          <a:xfrm>
            <a:off x="0" y="-2"/>
            <a:ext cx="12206224" cy="6858000"/>
            <a:chOff x="0" y="-2"/>
            <a:chExt cx="12206224" cy="6858000"/>
          </a:xfrm>
        </p:grpSpPr>
        <p:sp>
          <p:nvSpPr>
            <p:cNvPr id="5" name="Shape 7">
              <a:extLst>
                <a:ext uri="{FF2B5EF4-FFF2-40B4-BE49-F238E27FC236}">
                  <a16:creationId xmlns:a16="http://schemas.microsoft.com/office/drawing/2014/main" id="{A928C5E3-AED0-2E90-3283-F6F3BD76D537}"/>
                </a:ext>
              </a:extLst>
            </p:cNvPr>
            <p:cNvSpPr/>
            <p:nvPr/>
          </p:nvSpPr>
          <p:spPr>
            <a:xfrm>
              <a:off x="8152003" y="1685673"/>
              <a:ext cx="3274949" cy="4408475"/>
            </a:xfrm>
            <a:custGeom>
              <a:avLst/>
              <a:gdLst/>
              <a:ahLst/>
              <a:cxnLst/>
              <a:rect l="0" t="0" r="0" b="0"/>
              <a:pathLst>
                <a:path w="3274949" h="4408475">
                  <a:moveTo>
                    <a:pt x="2869184" y="0"/>
                  </a:moveTo>
                  <a:lnTo>
                    <a:pt x="3274949" y="0"/>
                  </a:lnTo>
                  <a:lnTo>
                    <a:pt x="3274949" y="4408475"/>
                  </a:lnTo>
                  <a:lnTo>
                    <a:pt x="0" y="4408475"/>
                  </a:lnTo>
                  <a:lnTo>
                    <a:pt x="0" y="4023170"/>
                  </a:lnTo>
                  <a:lnTo>
                    <a:pt x="2869184" y="4023601"/>
                  </a:lnTo>
                  <a:lnTo>
                    <a:pt x="28691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B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8">
              <a:extLst>
                <a:ext uri="{FF2B5EF4-FFF2-40B4-BE49-F238E27FC236}">
                  <a16:creationId xmlns:a16="http://schemas.microsoft.com/office/drawing/2014/main" id="{F09B6F04-EB61-166C-C750-8BFB9871E413}"/>
                </a:ext>
              </a:extLst>
            </p:cNvPr>
            <p:cNvSpPr/>
            <p:nvPr/>
          </p:nvSpPr>
          <p:spPr>
            <a:xfrm>
              <a:off x="752856" y="744476"/>
              <a:ext cx="3276346" cy="4408424"/>
            </a:xfrm>
            <a:custGeom>
              <a:avLst/>
              <a:gdLst/>
              <a:ahLst/>
              <a:cxnLst/>
              <a:rect l="0" t="0" r="0" b="0"/>
              <a:pathLst>
                <a:path w="3276346" h="4408424">
                  <a:moveTo>
                    <a:pt x="0" y="0"/>
                  </a:moveTo>
                  <a:lnTo>
                    <a:pt x="3275076" y="0"/>
                  </a:lnTo>
                  <a:cubicBezTo>
                    <a:pt x="3276346" y="133096"/>
                    <a:pt x="3274314" y="252603"/>
                    <a:pt x="3275711" y="385699"/>
                  </a:cubicBezTo>
                  <a:lnTo>
                    <a:pt x="405778" y="384429"/>
                  </a:lnTo>
                  <a:lnTo>
                    <a:pt x="405778" y="4408424"/>
                  </a:lnTo>
                  <a:lnTo>
                    <a:pt x="0" y="440842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B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96954870-FE5B-1DB1-F3E7-87368E3C532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4224" y="-2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6764">
              <a:extLst>
                <a:ext uri="{FF2B5EF4-FFF2-40B4-BE49-F238E27FC236}">
                  <a16:creationId xmlns:a16="http://schemas.microsoft.com/office/drawing/2014/main" id="{0366830B-17A8-5F64-FD42-53C30F7F6F41}"/>
                </a:ext>
              </a:extLst>
            </p:cNvPr>
            <p:cNvSpPr/>
            <p:nvPr/>
          </p:nvSpPr>
          <p:spPr>
            <a:xfrm>
              <a:off x="3500628" y="4032028"/>
              <a:ext cx="360435" cy="5990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6766">
              <a:extLst>
                <a:ext uri="{FF2B5EF4-FFF2-40B4-BE49-F238E27FC236}">
                  <a16:creationId xmlns:a16="http://schemas.microsoft.com/office/drawing/2014/main" id="{15395FF3-49D1-89E0-A4BB-DFEB80871732}"/>
                </a:ext>
              </a:extLst>
            </p:cNvPr>
            <p:cNvSpPr/>
            <p:nvPr/>
          </p:nvSpPr>
          <p:spPr>
            <a:xfrm>
              <a:off x="3771629" y="4032028"/>
              <a:ext cx="5395187" cy="5990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6765">
              <a:extLst>
                <a:ext uri="{FF2B5EF4-FFF2-40B4-BE49-F238E27FC236}">
                  <a16:creationId xmlns:a16="http://schemas.microsoft.com/office/drawing/2014/main" id="{D4CCA262-AD6D-A05A-5A95-824ABE40B3E1}"/>
                </a:ext>
              </a:extLst>
            </p:cNvPr>
            <p:cNvSpPr/>
            <p:nvPr/>
          </p:nvSpPr>
          <p:spPr>
            <a:xfrm>
              <a:off x="7828908" y="4032028"/>
              <a:ext cx="360436" cy="5990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))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7230">
              <a:extLst>
                <a:ext uri="{FF2B5EF4-FFF2-40B4-BE49-F238E27FC236}">
                  <a16:creationId xmlns:a16="http://schemas.microsoft.com/office/drawing/2014/main" id="{E71529F9-7FA2-5EA8-5F71-CDDB79CC5AA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"/>
              <a:ext cx="1801368" cy="1941576"/>
            </a:xfrm>
            <a:prstGeom prst="rect">
              <a:avLst/>
            </a:prstGeom>
          </p:spPr>
        </p:pic>
        <p:pic>
          <p:nvPicPr>
            <p:cNvPr id="12" name="Picture 7231">
              <a:extLst>
                <a:ext uri="{FF2B5EF4-FFF2-40B4-BE49-F238E27FC236}">
                  <a16:creationId xmlns:a16="http://schemas.microsoft.com/office/drawing/2014/main" id="{092B9BC1-52BC-0B78-F764-2289A45EB2FD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419080" y="2"/>
              <a:ext cx="1767839" cy="1883664"/>
            </a:xfrm>
            <a:prstGeom prst="rect">
              <a:avLst/>
            </a:prstGeom>
          </p:spPr>
        </p:pic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05557148-43C1-103B-8B9F-5EFCF550C5B1}"/>
                </a:ext>
              </a:extLst>
            </p:cNvPr>
            <p:cNvSpPr/>
            <p:nvPr/>
          </p:nvSpPr>
          <p:spPr>
            <a:xfrm>
              <a:off x="2394204" y="138797"/>
              <a:ext cx="5938596" cy="32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7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Ministry of Higher Education and Scientific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215F3A54-DF7A-FADA-7C85-BEEC29318D1D}"/>
                </a:ext>
              </a:extLst>
            </p:cNvPr>
            <p:cNvSpPr/>
            <p:nvPr/>
          </p:nvSpPr>
          <p:spPr>
            <a:xfrm>
              <a:off x="4108958" y="397877"/>
              <a:ext cx="1376368" cy="32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7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Research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16314869-BC53-5DF2-3A5F-0D7C3FD03A58}"/>
                </a:ext>
              </a:extLst>
            </p:cNvPr>
            <p:cNvSpPr/>
            <p:nvPr/>
          </p:nvSpPr>
          <p:spPr>
            <a:xfrm>
              <a:off x="2337816" y="656957"/>
              <a:ext cx="378503" cy="32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7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0737C2F0-0052-DE18-A744-0EE8E2A8FF81}"/>
                </a:ext>
              </a:extLst>
            </p:cNvPr>
            <p:cNvSpPr/>
            <p:nvPr/>
          </p:nvSpPr>
          <p:spPr>
            <a:xfrm>
              <a:off x="2622804" y="656957"/>
              <a:ext cx="95847" cy="32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7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8FF6BCAB-B05E-EAD8-5CCC-7259C5CAD9BE}"/>
                </a:ext>
              </a:extLst>
            </p:cNvPr>
            <p:cNvSpPr/>
            <p:nvPr/>
          </p:nvSpPr>
          <p:spPr>
            <a:xfrm>
              <a:off x="2694432" y="656957"/>
              <a:ext cx="1423235" cy="32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7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Mustaqbal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87389CF9-8C3B-EEE6-9FDD-90AD4B583F9F}"/>
                </a:ext>
              </a:extLst>
            </p:cNvPr>
            <p:cNvSpPr/>
            <p:nvPr/>
          </p:nvSpPr>
          <p:spPr>
            <a:xfrm>
              <a:off x="3764534" y="656957"/>
              <a:ext cx="79966" cy="32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7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04505E6B-8D90-9037-9DB2-8F4CFCA22EC3}"/>
                </a:ext>
              </a:extLst>
            </p:cNvPr>
            <p:cNvSpPr/>
            <p:nvPr/>
          </p:nvSpPr>
          <p:spPr>
            <a:xfrm>
              <a:off x="3825494" y="656957"/>
              <a:ext cx="5953036" cy="32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7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University College of Science                       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AAF4B9DF-FF1D-4DF2-E2D5-F83C468AE78F}"/>
                </a:ext>
              </a:extLst>
            </p:cNvPr>
            <p:cNvSpPr/>
            <p:nvPr/>
          </p:nvSpPr>
          <p:spPr>
            <a:xfrm>
              <a:off x="3150362" y="916037"/>
              <a:ext cx="3848233" cy="3209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700" b="1" kern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Department of Biochemistry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3BDC1DED-964A-8959-BAA7-F0A8C851EA17}"/>
                </a:ext>
              </a:extLst>
            </p:cNvPr>
            <p:cNvSpPr/>
            <p:nvPr/>
          </p:nvSpPr>
          <p:spPr>
            <a:xfrm>
              <a:off x="1473962" y="1885088"/>
              <a:ext cx="946166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biology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75B42E52-B18F-FDBE-79D4-D9F9EA72622D}"/>
                </a:ext>
              </a:extLst>
            </p:cNvPr>
            <p:cNvSpPr/>
            <p:nvPr/>
          </p:nvSpPr>
          <p:spPr>
            <a:xfrm>
              <a:off x="1492250" y="2281328"/>
              <a:ext cx="598955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Lab3 </a:t>
              </a:r>
              <a:endPara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BDD420AA-67A4-B1EE-56D8-C4EE086F72E4}"/>
                </a:ext>
              </a:extLst>
            </p:cNvPr>
            <p:cNvSpPr/>
            <p:nvPr/>
          </p:nvSpPr>
          <p:spPr>
            <a:xfrm>
              <a:off x="678485" y="2676044"/>
              <a:ext cx="1673121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i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Scholar year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EA489BEA-B346-D0A4-1C66-D5A7D0DA6E2B}"/>
                </a:ext>
              </a:extLst>
            </p:cNvPr>
            <p:cNvSpPr/>
            <p:nvPr/>
          </p:nvSpPr>
          <p:spPr>
            <a:xfrm>
              <a:off x="1935734" y="2676044"/>
              <a:ext cx="608076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i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2024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8C7F6C3F-B34F-B45C-EC95-F2F710A41962}"/>
                </a:ext>
              </a:extLst>
            </p:cNvPr>
            <p:cNvSpPr/>
            <p:nvPr/>
          </p:nvSpPr>
          <p:spPr>
            <a:xfrm>
              <a:off x="2393315" y="2676044"/>
              <a:ext cx="101247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i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6762">
              <a:extLst>
                <a:ext uri="{FF2B5EF4-FFF2-40B4-BE49-F238E27FC236}">
                  <a16:creationId xmlns:a16="http://schemas.microsoft.com/office/drawing/2014/main" id="{E2742D2A-F470-1D68-381E-E558943C756B}"/>
                </a:ext>
              </a:extLst>
            </p:cNvPr>
            <p:cNvSpPr/>
            <p:nvPr/>
          </p:nvSpPr>
          <p:spPr>
            <a:xfrm>
              <a:off x="2469515" y="2676044"/>
              <a:ext cx="608076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i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2025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6763">
              <a:extLst>
                <a:ext uri="{FF2B5EF4-FFF2-40B4-BE49-F238E27FC236}">
                  <a16:creationId xmlns:a16="http://schemas.microsoft.com/office/drawing/2014/main" id="{5C8F3571-89A3-B1A1-69A3-5BC2D9067EDE}"/>
                </a:ext>
              </a:extLst>
            </p:cNvPr>
            <p:cNvSpPr/>
            <p:nvPr/>
          </p:nvSpPr>
          <p:spPr>
            <a:xfrm>
              <a:off x="2926715" y="2676044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i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1849F9FA-693E-258D-E99A-68784A7F00B4}"/>
                </a:ext>
              </a:extLst>
            </p:cNvPr>
            <p:cNvSpPr/>
            <p:nvPr/>
          </p:nvSpPr>
          <p:spPr>
            <a:xfrm>
              <a:off x="1013765" y="349024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i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A7FE21DC-85CE-3B30-3DB7-82418436ABA4}"/>
                </a:ext>
              </a:extLst>
            </p:cNvPr>
            <p:cNvSpPr/>
            <p:nvPr/>
          </p:nvSpPr>
          <p:spPr>
            <a:xfrm>
              <a:off x="1070153" y="3490241"/>
              <a:ext cx="2020637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i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second semester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A4326BE1-EF99-458E-9D4A-220AD669A994}"/>
                </a:ext>
              </a:extLst>
            </p:cNvPr>
            <p:cNvSpPr/>
            <p:nvPr/>
          </p:nvSpPr>
          <p:spPr>
            <a:xfrm>
              <a:off x="10814939" y="2602735"/>
              <a:ext cx="1301192" cy="2793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By            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7535300C-C890-17CE-65B9-370B97DC377B}"/>
                </a:ext>
              </a:extLst>
            </p:cNvPr>
            <p:cNvSpPr/>
            <p:nvPr/>
          </p:nvSpPr>
          <p:spPr>
            <a:xfrm>
              <a:off x="10187051" y="2877523"/>
              <a:ext cx="980218" cy="2789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Hawraa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B3D407C9-4913-60F2-CE10-4593138947B9}"/>
                </a:ext>
              </a:extLst>
            </p:cNvPr>
            <p:cNvSpPr/>
            <p:nvPr/>
          </p:nvSpPr>
          <p:spPr>
            <a:xfrm>
              <a:off x="10924667" y="2877523"/>
              <a:ext cx="76010" cy="2789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6">
              <a:extLst>
                <a:ext uri="{FF2B5EF4-FFF2-40B4-BE49-F238E27FC236}">
                  <a16:creationId xmlns:a16="http://schemas.microsoft.com/office/drawing/2014/main" id="{7B4ABA6F-A31E-A016-7A0E-440F0928FD5A}"/>
                </a:ext>
              </a:extLst>
            </p:cNvPr>
            <p:cNvSpPr/>
            <p:nvPr/>
          </p:nvSpPr>
          <p:spPr>
            <a:xfrm>
              <a:off x="10978007" y="2877523"/>
              <a:ext cx="647297" cy="2789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aead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7">
              <a:extLst>
                <a:ext uri="{FF2B5EF4-FFF2-40B4-BE49-F238E27FC236}">
                  <a16:creationId xmlns:a16="http://schemas.microsoft.com/office/drawing/2014/main" id="{9E6B5013-0BCF-E904-6FF7-9C73096C1B7A}"/>
                </a:ext>
              </a:extLst>
            </p:cNvPr>
            <p:cNvSpPr/>
            <p:nvPr/>
          </p:nvSpPr>
          <p:spPr>
            <a:xfrm>
              <a:off x="11467465" y="2877523"/>
              <a:ext cx="76010" cy="2789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B1933677-6FE3-5287-CD11-ADA076ADC4A8}"/>
                </a:ext>
              </a:extLst>
            </p:cNvPr>
            <p:cNvSpPr/>
            <p:nvPr/>
          </p:nvSpPr>
          <p:spPr>
            <a:xfrm>
              <a:off x="11519281" y="2877523"/>
              <a:ext cx="301910" cy="2789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ali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224E54B4-4693-3430-77CF-4036FE24F019}"/>
                </a:ext>
              </a:extLst>
            </p:cNvPr>
            <p:cNvSpPr/>
            <p:nvPr/>
          </p:nvSpPr>
          <p:spPr>
            <a:xfrm>
              <a:off x="11747881" y="2877523"/>
              <a:ext cx="76010" cy="2789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rgbClr val="000000"/>
                  </a:solidFill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 </a:t>
              </a:r>
              <a:endPara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5DA0D481-755B-D626-EF6E-86EB9202BFC4}"/>
              </a:ext>
            </a:extLst>
          </p:cNvPr>
          <p:cNvSpPr txBox="1"/>
          <p:nvPr/>
        </p:nvSpPr>
        <p:spPr>
          <a:xfrm>
            <a:off x="2136892" y="5512482"/>
            <a:ext cx="8903673" cy="518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9000"/>
              </a:lnSpc>
              <a:spcAft>
                <a:spcPts val="255"/>
              </a:spcAft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Cell Structure of Animal Cell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)) </a:t>
            </a:r>
            <a:endParaRPr lang="en-US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5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5D0E57D-2440-31FB-67EA-9938441C3152}"/>
              </a:ext>
            </a:extLst>
          </p:cNvPr>
          <p:cNvSpPr txBox="1"/>
          <p:nvPr/>
        </p:nvSpPr>
        <p:spPr>
          <a:xfrm>
            <a:off x="431292" y="889201"/>
            <a:ext cx="8229600" cy="5327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175" indent="0" algn="ctr">
              <a:lnSpc>
                <a:spcPct val="107000"/>
              </a:lnSpc>
              <a:spcAft>
                <a:spcPts val="585"/>
              </a:spcAft>
              <a:buNone/>
            </a:pPr>
            <a:r>
              <a:rPr lang="en-US" sz="24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Cell Structure of Animal Cell  </a:t>
            </a:r>
            <a:endParaRPr 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>
              <a:lnSpc>
                <a:spcPct val="107000"/>
              </a:lnSpc>
              <a:spcAft>
                <a:spcPts val="1005"/>
              </a:spcAft>
              <a:buNone/>
            </a:pPr>
            <a:r>
              <a:rPr lang="en-US" sz="2000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000" b="1" u="sng" kern="100" dirty="0">
                <a:solidFill>
                  <a:srgbClr val="C00000"/>
                </a:solidFill>
                <a:effectLst/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Animal cell Definition: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115" marR="635" indent="-450850" algn="just" rtl="0">
              <a:lnSpc>
                <a:spcPct val="150000"/>
              </a:lnSpc>
              <a:spcAft>
                <a:spcPts val="25"/>
              </a:spcAft>
              <a:buNone/>
            </a:pPr>
            <a:r>
              <a:rPr lang="en-US" sz="20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Animal cells are eukaryotic, they have outer boundary known as the plasma membrane. The nucleus and the organelles of the cell are bound by a membrane. The genetic material (DNA) in animal cells is within the nucleus that is bound by a double membrane. The cell organelles have a vast range of functions to perform like hormone and enzyme production to providing energy for the cells.  </a:t>
            </a:r>
          </a:p>
          <a:p>
            <a:pPr marL="454660" marR="635" indent="-6350" algn="just" rtl="0">
              <a:lnSpc>
                <a:spcPct val="149000"/>
              </a:lnSpc>
              <a:spcAft>
                <a:spcPts val="102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The components of animal cells are centrioles, endoplasmic reticulum, Golgi apparatus, lysosomes, microfilaments, microtubules, mitochondria, nucleus, peroxisomes, plasma membrane and ribosomes. </a:t>
            </a:r>
          </a:p>
          <a:p>
            <a:pPr marL="448310" marR="0" indent="0" algn="l">
              <a:lnSpc>
                <a:spcPct val="107000"/>
              </a:lnSpc>
              <a:spcAft>
                <a:spcPts val="675"/>
              </a:spcAft>
            </a:pPr>
            <a:r>
              <a:rPr lang="en-US" sz="2000" kern="100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4439">
            <a:extLst>
              <a:ext uri="{FF2B5EF4-FFF2-40B4-BE49-F238E27FC236}">
                <a16:creationId xmlns:a16="http://schemas.microsoft.com/office/drawing/2014/main" id="{7F50CE91-6047-206B-6D85-574B94BF6CAC}"/>
              </a:ext>
            </a:extLst>
          </p:cNvPr>
          <p:cNvGrpSpPr/>
          <p:nvPr/>
        </p:nvGrpSpPr>
        <p:grpSpPr>
          <a:xfrm>
            <a:off x="8660892" y="2134129"/>
            <a:ext cx="3429000" cy="2837180"/>
            <a:chOff x="0" y="0"/>
            <a:chExt cx="3429000" cy="2837688"/>
          </a:xfrm>
        </p:grpSpPr>
        <p:pic>
          <p:nvPicPr>
            <p:cNvPr id="7" name="Picture 98">
              <a:extLst>
                <a:ext uri="{FF2B5EF4-FFF2-40B4-BE49-F238E27FC236}">
                  <a16:creationId xmlns:a16="http://schemas.microsoft.com/office/drawing/2014/main" id="{BDD3C6F9-7292-A513-C191-44DCF162881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429000" cy="2837688"/>
            </a:xfrm>
            <a:prstGeom prst="rect">
              <a:avLst/>
            </a:prstGeom>
          </p:spPr>
        </p:pic>
        <p:pic>
          <p:nvPicPr>
            <p:cNvPr id="8" name="Picture 100">
              <a:extLst>
                <a:ext uri="{FF2B5EF4-FFF2-40B4-BE49-F238E27FC236}">
                  <a16:creationId xmlns:a16="http://schemas.microsoft.com/office/drawing/2014/main" id="{122F1524-89A9-5139-CA60-DF1CF2F7ED4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7056" y="67056"/>
              <a:ext cx="3240024" cy="2648712"/>
            </a:xfrm>
            <a:prstGeom prst="rect">
              <a:avLst/>
            </a:prstGeom>
          </p:spPr>
        </p:pic>
        <p:sp>
          <p:nvSpPr>
            <p:cNvPr id="9" name="Shape 101">
              <a:extLst>
                <a:ext uri="{FF2B5EF4-FFF2-40B4-BE49-F238E27FC236}">
                  <a16:creationId xmlns:a16="http://schemas.microsoft.com/office/drawing/2014/main" id="{E10CE31C-6D47-D35F-76FA-87B6B644AB66}"/>
                </a:ext>
              </a:extLst>
            </p:cNvPr>
            <p:cNvSpPr/>
            <p:nvPr/>
          </p:nvSpPr>
          <p:spPr>
            <a:xfrm>
              <a:off x="47244" y="47244"/>
              <a:ext cx="3279648" cy="2688336"/>
            </a:xfrm>
            <a:custGeom>
              <a:avLst/>
              <a:gdLst/>
              <a:ahLst/>
              <a:cxnLst/>
              <a:rect l="0" t="0" r="0" b="0"/>
              <a:pathLst>
                <a:path w="3279648" h="2688336">
                  <a:moveTo>
                    <a:pt x="0" y="2688336"/>
                  </a:moveTo>
                  <a:lnTo>
                    <a:pt x="3279648" y="2688336"/>
                  </a:lnTo>
                  <a:lnTo>
                    <a:pt x="3279648" y="0"/>
                  </a:lnTo>
                  <a:lnTo>
                    <a:pt x="0" y="0"/>
                  </a:lnTo>
                  <a:close/>
                </a:path>
              </a:pathLst>
            </a:custGeom>
            <a:ln w="39624" cap="sq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98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74580E9-FD13-53BB-1944-E7BC70A3F752}"/>
              </a:ext>
            </a:extLst>
          </p:cNvPr>
          <p:cNvSpPr txBox="1"/>
          <p:nvPr/>
        </p:nvSpPr>
        <p:spPr>
          <a:xfrm>
            <a:off x="2222694" y="391754"/>
            <a:ext cx="8229601" cy="250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9895" marR="0" indent="0" algn="l">
              <a:lnSpc>
                <a:spcPct val="107000"/>
              </a:lnSpc>
              <a:spcAft>
                <a:spcPts val="585"/>
              </a:spcAft>
              <a:buNone/>
            </a:pPr>
            <a:r>
              <a:rPr lang="en-US" sz="2000" b="1" u="sng" kern="100" dirty="0">
                <a:solidFill>
                  <a:srgbClr val="6600CC"/>
                </a:solidFill>
                <a:effectLst/>
                <a:uFill>
                  <a:solidFill>
                    <a:srgbClr val="6600CC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Animal Cell Structure:</a:t>
            </a:r>
            <a:endParaRPr 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1485" marR="0" indent="-6350" algn="l">
              <a:lnSpc>
                <a:spcPct val="107000"/>
              </a:lnSpc>
              <a:spcAft>
                <a:spcPts val="1475"/>
              </a:spcAft>
              <a:buNone/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1-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Cell membrane :</a:t>
            </a:r>
            <a:endParaRPr 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lvl="0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is a semi-permeable barrier, allowing only a few molecules to move across it.  </a:t>
            </a:r>
          </a:p>
          <a:p>
            <a:pPr marR="635" lvl="0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Electron microscopic studies of cell membrane shows the lipid bi-layer model of the plasma membrane, it also known as the fluid mosaic model.  </a:t>
            </a:r>
          </a:p>
          <a:p>
            <a:pPr marR="635" lvl="0" algn="just" rtl="0" fontAlgn="base">
              <a:lnSpc>
                <a:spcPct val="111000"/>
              </a:lnSpc>
              <a:spcAft>
                <a:spcPts val="1365"/>
              </a:spcAft>
              <a:buClr>
                <a:srgbClr val="000000"/>
              </a:buClr>
              <a:buSzPts val="1000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cell membrane is made up of phospholipids, which has polar (hydrophilic) heads and non-polar (hydrophobic) tails.  </a:t>
            </a:r>
          </a:p>
        </p:txBody>
      </p:sp>
      <p:pic>
        <p:nvPicPr>
          <p:cNvPr id="6" name="Picture 261">
            <a:extLst>
              <a:ext uri="{FF2B5EF4-FFF2-40B4-BE49-F238E27FC236}">
                <a16:creationId xmlns:a16="http://schemas.microsoft.com/office/drawing/2014/main" id="{F6F6C976-3859-FFDB-145D-AA952A314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79166" y="3797434"/>
            <a:ext cx="5377375" cy="242182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646474D-081E-536D-BB34-AB190CD284A0}"/>
              </a:ext>
            </a:extLst>
          </p:cNvPr>
          <p:cNvSpPr txBox="1"/>
          <p:nvPr/>
        </p:nvSpPr>
        <p:spPr>
          <a:xfrm>
            <a:off x="267286" y="3429000"/>
            <a:ext cx="10607040" cy="3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1485" marR="0" indent="-6350" algn="just" rtl="0">
              <a:lnSpc>
                <a:spcPct val="107000"/>
              </a:lnSpc>
              <a:spcAft>
                <a:spcPts val="1475"/>
              </a:spcAft>
              <a:buNone/>
            </a:pPr>
            <a:r>
              <a:rPr lang="en-US" sz="18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5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3">
            <a:extLst>
              <a:ext uri="{FF2B5EF4-FFF2-40B4-BE49-F238E27FC236}">
                <a16:creationId xmlns:a16="http://schemas.microsoft.com/office/drawing/2014/main" id="{A26D5A49-A4C2-B9C7-9CAE-87ECD96540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91391" y="2492911"/>
            <a:ext cx="2980690" cy="22098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94DE2B1-67F4-0EE4-B98C-3E28CC1886DB}"/>
              </a:ext>
            </a:extLst>
          </p:cNvPr>
          <p:cNvSpPr txBox="1"/>
          <p:nvPr/>
        </p:nvSpPr>
        <p:spPr>
          <a:xfrm>
            <a:off x="1698674" y="822036"/>
            <a:ext cx="6098344" cy="5213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1485" marR="0" indent="-6350" algn="just" rtl="0">
              <a:lnSpc>
                <a:spcPct val="107000"/>
              </a:lnSpc>
              <a:spcAft>
                <a:spcPts val="1475"/>
              </a:spcAft>
              <a:buNone/>
            </a:pPr>
            <a:r>
              <a:rPr lang="en-US" sz="18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 Cytoplasm:</a:t>
            </a:r>
            <a:endParaRPr 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35" lvl="0" indent="-342900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fluid matrix that fills the cell is the cytoplasm.  </a:t>
            </a:r>
          </a:p>
          <a:p>
            <a:pPr marL="342900" marR="635" lvl="0" indent="-342900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cellular organelles are suspended in this matrix of the cytoplasm. </a:t>
            </a:r>
          </a:p>
          <a:p>
            <a:pPr marL="342900" marR="635" lvl="0" indent="-342900" algn="just" rtl="0" fontAlgn="base">
              <a:lnSpc>
                <a:spcPct val="172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matrix maintains the pressure of the cell, ensures the cell doesn't shrink or burst.</a:t>
            </a:r>
          </a:p>
          <a:p>
            <a:pPr marL="342900" marR="635" lvl="0" indent="-342900" algn="just" rtl="0" fontAlgn="base">
              <a:lnSpc>
                <a:spcPct val="172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3- Nucleus: </a:t>
            </a:r>
            <a:r>
              <a:rPr lang="en-US" sz="11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</a:t>
            </a:r>
            <a:r>
              <a:rPr lang="en-US" sz="11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Nucleus is the house for most of the cells genetic material- the DNA and RNA.  </a:t>
            </a:r>
          </a:p>
          <a:p>
            <a:pPr marL="342900" marR="635" lvl="0" indent="-342900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nucleus is surrounded by a porous membrane known as the nuclear membrane.  </a:t>
            </a:r>
          </a:p>
          <a:p>
            <a:pPr marL="342900" marR="635" lvl="0" indent="-342900" algn="just" rtl="0" fontAlgn="base">
              <a:lnSpc>
                <a:spcPct val="107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nucleus controls the activity of the cell and is known as the control center.  </a:t>
            </a:r>
          </a:p>
          <a:p>
            <a:pPr marL="342900" marR="635" lvl="0" indent="-342900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nucleolus is the dark spot in the nucleus, and it is the location for ribosome 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2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9154639-5318-4EA7-FC91-DF69E102B5C3}"/>
              </a:ext>
            </a:extLst>
          </p:cNvPr>
          <p:cNvSpPr txBox="1"/>
          <p:nvPr/>
        </p:nvSpPr>
        <p:spPr>
          <a:xfrm>
            <a:off x="1637713" y="465244"/>
            <a:ext cx="10554287" cy="341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0" algn="l">
              <a:lnSpc>
                <a:spcPct val="107000"/>
              </a:lnSpc>
              <a:spcAft>
                <a:spcPts val="1475"/>
              </a:spcAft>
            </a:pPr>
            <a:r>
              <a:rPr lang="en-US" sz="14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 Ribosomes:</a:t>
            </a:r>
            <a:r>
              <a:rPr lang="en-US" sz="1400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lvl="0" algn="l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Ribosomes is the site for protein synthesis where the translation of the RNA takes place. </a:t>
            </a:r>
          </a:p>
          <a:p>
            <a:pPr marR="635" lvl="0" algn="l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 protein synthesis is very important to the cell, ribosomes are found in large number in all cells. </a:t>
            </a:r>
          </a:p>
          <a:p>
            <a:pPr marR="635" lvl="0" algn="l" fontAlgn="base">
              <a:lnSpc>
                <a:spcPct val="111000"/>
              </a:lnSpc>
              <a:spcAft>
                <a:spcPts val="1480"/>
              </a:spcAft>
              <a:buClr>
                <a:srgbClr val="000000"/>
              </a:buClr>
              <a:buSzPts val="1000"/>
            </a:pPr>
            <a:r>
              <a:rPr lang="en-US" sz="1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Ribosomes are found freely suspended in the cytoplasm and are attached to the endoplasmic reticulum. </a:t>
            </a:r>
          </a:p>
          <a:p>
            <a:pPr marR="0" lvl="0" algn="l" fontAlgn="base">
              <a:lnSpc>
                <a:spcPct val="107000"/>
              </a:lnSpc>
              <a:spcAft>
                <a:spcPts val="1475"/>
              </a:spcAft>
              <a:buClr>
                <a:srgbClr val="000099"/>
              </a:buClr>
              <a:buSzPts val="1400"/>
            </a:pPr>
            <a:r>
              <a:rPr lang="en-US" sz="1400" b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 Endoplasmic reticulum: </a:t>
            </a:r>
            <a:endParaRPr lang="en-US" sz="1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" lvl="1" algn="l" fontAlgn="base">
              <a:lnSpc>
                <a:spcPct val="150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 is the transport system of the cell. It transports molecules that need certain changes and also molecules to their destination. </a:t>
            </a:r>
          </a:p>
          <a:p>
            <a:pPr marR="635" lvl="1" algn="l" fontAlgn="base">
              <a:lnSpc>
                <a:spcPct val="111000"/>
              </a:lnSpc>
              <a:spcAft>
                <a:spcPts val="640"/>
              </a:spcAft>
              <a:buClr>
                <a:srgbClr val="000000"/>
              </a:buClr>
              <a:buSzPts val="1000"/>
            </a:pPr>
            <a:r>
              <a:rPr lang="en-US" sz="1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 is of two types, rough and smooth.  </a:t>
            </a:r>
          </a:p>
          <a:p>
            <a:pPr marR="635" lvl="1" algn="l" fontAlgn="base">
              <a:lnSpc>
                <a:spcPct val="150000"/>
              </a:lnSpc>
              <a:spcAft>
                <a:spcPts val="1435"/>
              </a:spcAft>
              <a:buClr>
                <a:srgbClr val="000000"/>
              </a:buClr>
              <a:buSzPts val="1000"/>
            </a:pPr>
            <a:r>
              <a:rPr lang="en-US" sz="1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 bound to the ribosomes appear rough and is the rough endoplasmic reticulum; while the smooth ER do not have the ribosomes</a:t>
            </a:r>
            <a:r>
              <a:rPr lang="en-US" sz="1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65">
            <a:extLst>
              <a:ext uri="{FF2B5EF4-FFF2-40B4-BE49-F238E27FC236}">
                <a16:creationId xmlns:a16="http://schemas.microsoft.com/office/drawing/2014/main" id="{7A58A450-CF16-3EC6-6C98-F5CD133983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61518" y="3882013"/>
            <a:ext cx="3239770" cy="25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8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B4097A0-333B-1094-0071-A34296F77609}"/>
              </a:ext>
            </a:extLst>
          </p:cNvPr>
          <p:cNvSpPr txBox="1"/>
          <p:nvPr/>
        </p:nvSpPr>
        <p:spPr>
          <a:xfrm>
            <a:off x="1614268" y="231031"/>
            <a:ext cx="6098344" cy="254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 fontAlgn="base">
              <a:lnSpc>
                <a:spcPct val="107000"/>
              </a:lnSpc>
              <a:spcAft>
                <a:spcPts val="1250"/>
              </a:spcAft>
              <a:buClr>
                <a:srgbClr val="000099"/>
              </a:buClr>
              <a:buSzPts val="1400"/>
            </a:pPr>
            <a:r>
              <a:rPr lang="en-US" sz="1800" b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 Lysosomes: </a:t>
            </a:r>
            <a:endParaRPr lang="en-US" sz="1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" lvl="0" algn="just" rtl="0" fontAlgn="base">
              <a:lnSpc>
                <a:spcPct val="111000"/>
              </a:lnSpc>
              <a:spcAft>
                <a:spcPts val="615"/>
              </a:spcAft>
              <a:buClr>
                <a:srgbClr val="000000"/>
              </a:buClr>
              <a:buSzPts val="1000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is the digestive system of the cell.   </a:t>
            </a:r>
          </a:p>
          <a:p>
            <a:pPr marR="635" lvl="0" algn="just" rtl="0" fontAlgn="base">
              <a:lnSpc>
                <a:spcPct val="150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They have digestive enzymes helps in breakdown the waste molecules and also help in detoxification of the cell. </a:t>
            </a:r>
          </a:p>
          <a:p>
            <a:pPr marR="635" lvl="0" algn="just" rtl="0" fontAlgn="base">
              <a:lnSpc>
                <a:spcPct val="148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the lysosomes were not membrane bound the cell could not have used the destructive enzymes. </a:t>
            </a:r>
          </a:p>
        </p:txBody>
      </p:sp>
      <p:pic>
        <p:nvPicPr>
          <p:cNvPr id="6" name="Picture 467">
            <a:extLst>
              <a:ext uri="{FF2B5EF4-FFF2-40B4-BE49-F238E27FC236}">
                <a16:creationId xmlns:a16="http://schemas.microsoft.com/office/drawing/2014/main" id="{E37B765B-6D85-651F-4F4B-75C66C60C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08754" y="607839"/>
            <a:ext cx="3599180" cy="216408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C5B7BDC-E4D1-FCA6-DD9E-12C3BA840E06}"/>
              </a:ext>
            </a:extLst>
          </p:cNvPr>
          <p:cNvSpPr txBox="1"/>
          <p:nvPr/>
        </p:nvSpPr>
        <p:spPr>
          <a:xfrm>
            <a:off x="1614268" y="3860722"/>
            <a:ext cx="6938888" cy="201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1190" marR="2215515" algn="just" rtl="0">
              <a:lnSpc>
                <a:spcPct val="185000"/>
              </a:lnSpc>
              <a:spcAft>
                <a:spcPts val="25"/>
              </a:spcAft>
            </a:pPr>
            <a:r>
              <a:rPr lang="en-US" sz="18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7- Golgi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apparatus: </a:t>
            </a:r>
            <a:r>
              <a:rPr lang="en-US" sz="1100" kern="1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</a:t>
            </a:r>
            <a:r>
              <a:rPr lang="en-US" sz="11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Golgi bodies are the packaging center of the cell.  </a:t>
            </a:r>
          </a:p>
          <a:p>
            <a:pPr marR="635" lvl="0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Golgi bodies modify the molecules from the rough ER by dividing them into smaller units with membrane known as vesicles. </a:t>
            </a:r>
          </a:p>
          <a:p>
            <a:pPr marR="635" lvl="0" algn="just" rtl="0" fontAlgn="base">
              <a:lnSpc>
                <a:spcPct val="111000"/>
              </a:lnSpc>
              <a:spcAft>
                <a:spcPts val="565"/>
              </a:spcAft>
              <a:buClr>
                <a:srgbClr val="000000"/>
              </a:buClr>
              <a:buSzPts val="1000"/>
            </a:pP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They are flattened stacks of membrane-bound sacs. </a:t>
            </a:r>
          </a:p>
        </p:txBody>
      </p:sp>
      <p:pic>
        <p:nvPicPr>
          <p:cNvPr id="9" name="Picture 592">
            <a:extLst>
              <a:ext uri="{FF2B5EF4-FFF2-40B4-BE49-F238E27FC236}">
                <a16:creationId xmlns:a16="http://schemas.microsoft.com/office/drawing/2014/main" id="{3E4BCE67-C7C6-4F0A-13E6-FD769B24B3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27574" y="3860722"/>
            <a:ext cx="288036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5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5C32B2B-D98E-2447-D06D-C4468185D212}"/>
              </a:ext>
            </a:extLst>
          </p:cNvPr>
          <p:cNvSpPr txBox="1"/>
          <p:nvPr/>
        </p:nvSpPr>
        <p:spPr>
          <a:xfrm>
            <a:off x="1361050" y="429553"/>
            <a:ext cx="6098344" cy="225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 fontAlgn="base">
              <a:lnSpc>
                <a:spcPct val="107000"/>
              </a:lnSpc>
              <a:spcAft>
                <a:spcPts val="120"/>
              </a:spcAft>
              <a:buClr>
                <a:srgbClr val="000099"/>
              </a:buClr>
              <a:buSzPts val="1400"/>
            </a:pPr>
            <a:r>
              <a:rPr lang="en-US" sz="1600" b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8– Mitochondria: </a:t>
            </a:r>
            <a:endParaRPr lang="en-US" sz="1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" lvl="1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Mitochondria is the main energy source of the cell.  </a:t>
            </a:r>
          </a:p>
          <a:p>
            <a:pPr marR="635" lvl="1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They are called the powerhouse of the cell because energy (ATP) is created here. </a:t>
            </a:r>
          </a:p>
          <a:p>
            <a:pPr marR="635" lvl="1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Mitochondria consists of inner and outer membrane.  </a:t>
            </a:r>
          </a:p>
          <a:p>
            <a:pPr marR="635" lvl="1" algn="just" rtl="0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</a:pPr>
            <a:r>
              <a:rPr lang="en-US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is spherical or rod shaped organelle. </a:t>
            </a:r>
          </a:p>
          <a:p>
            <a:pPr marR="635" lvl="1" algn="just" rtl="0" fontAlgn="base">
              <a:lnSpc>
                <a:spcPct val="111000"/>
              </a:lnSpc>
              <a:spcAft>
                <a:spcPts val="720"/>
              </a:spcAft>
              <a:buClr>
                <a:srgbClr val="000000"/>
              </a:buClr>
              <a:buSzPts val="1000"/>
            </a:pPr>
            <a:r>
              <a:rPr lang="en-US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is an organelle, which is independent as it has its own hereditary material. </a:t>
            </a:r>
          </a:p>
        </p:txBody>
      </p:sp>
      <p:pic>
        <p:nvPicPr>
          <p:cNvPr id="6" name="Picture 594">
            <a:extLst>
              <a:ext uri="{FF2B5EF4-FFF2-40B4-BE49-F238E27FC236}">
                <a16:creationId xmlns:a16="http://schemas.microsoft.com/office/drawing/2014/main" id="{DE90D47B-58A1-09B9-B36E-A0B49D78B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52362" y="623648"/>
            <a:ext cx="3239770" cy="160274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C5B7E76-3EB0-7B96-695C-4367D120E7E8}"/>
              </a:ext>
            </a:extLst>
          </p:cNvPr>
          <p:cNvSpPr txBox="1"/>
          <p:nvPr/>
        </p:nvSpPr>
        <p:spPr>
          <a:xfrm>
            <a:off x="1361050" y="3830621"/>
            <a:ext cx="6098344" cy="2094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 fontAlgn="base">
              <a:lnSpc>
                <a:spcPct val="107000"/>
              </a:lnSpc>
              <a:spcAft>
                <a:spcPts val="1475"/>
              </a:spcAft>
              <a:buClr>
                <a:srgbClr val="000099"/>
              </a:buClr>
              <a:buSzPts val="1400"/>
            </a:pPr>
            <a:r>
              <a:rPr lang="en-US" b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9– Peroxisomes: </a:t>
            </a:r>
            <a:endParaRPr lang="en-US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635" lvl="1" indent="-285750" algn="just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Peroxisomes are single membrane bound organelle that contain oxidative enzymes that are digestive in function. </a:t>
            </a:r>
          </a:p>
          <a:p>
            <a:pPr marL="742950" marR="635" lvl="1" indent="-285750" algn="just" fontAlgn="base">
              <a:lnSpc>
                <a:spcPct val="111000"/>
              </a:lnSpc>
              <a:spcAft>
                <a:spcPts val="148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They help in digesting long chains of fatty acids and amino acids. </a:t>
            </a:r>
          </a:p>
        </p:txBody>
      </p:sp>
      <p:pic>
        <p:nvPicPr>
          <p:cNvPr id="9" name="Picture 686">
            <a:extLst>
              <a:ext uri="{FF2B5EF4-FFF2-40B4-BE49-F238E27FC236}">
                <a16:creationId xmlns:a16="http://schemas.microsoft.com/office/drawing/2014/main" id="{534D359F-8177-D1D7-5800-862EAB7542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32067" y="3327323"/>
            <a:ext cx="2880360" cy="26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9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D85DA02-CE69-69F0-A160-FB722E47EE48}"/>
              </a:ext>
            </a:extLst>
          </p:cNvPr>
          <p:cNvSpPr txBox="1"/>
          <p:nvPr/>
        </p:nvSpPr>
        <p:spPr>
          <a:xfrm>
            <a:off x="1256958" y="443213"/>
            <a:ext cx="6098344" cy="124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 fontAlgn="base">
              <a:lnSpc>
                <a:spcPct val="107000"/>
              </a:lnSpc>
              <a:spcAft>
                <a:spcPts val="695"/>
              </a:spcAft>
              <a:buClr>
                <a:srgbClr val="000099"/>
              </a:buClr>
              <a:buSzPts val="1400"/>
            </a:pPr>
            <a:r>
              <a:rPr lang="en-US" sz="1600" b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10– Cytoskeleton: </a:t>
            </a:r>
            <a:endParaRPr lang="en-US" sz="1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635" lvl="1" indent="-285750" algn="just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is the network of microtubules and microfilament fibers.  </a:t>
            </a:r>
          </a:p>
          <a:p>
            <a:pPr marL="742950" marR="635" lvl="1" indent="-285750" algn="just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They give structural support and maintain the shape of the cell. </a:t>
            </a:r>
          </a:p>
        </p:txBody>
      </p:sp>
      <p:pic>
        <p:nvPicPr>
          <p:cNvPr id="8" name="Picture 688">
            <a:extLst>
              <a:ext uri="{FF2B5EF4-FFF2-40B4-BE49-F238E27FC236}">
                <a16:creationId xmlns:a16="http://schemas.microsoft.com/office/drawing/2014/main" id="{53262197-FA40-50A1-04B4-E61E4E968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87752" y="334938"/>
            <a:ext cx="2447290" cy="261493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B99E169-3AA1-4B8B-C0F1-B9B026218CA7}"/>
              </a:ext>
            </a:extLst>
          </p:cNvPr>
          <p:cNvSpPr txBox="1"/>
          <p:nvPr/>
        </p:nvSpPr>
        <p:spPr>
          <a:xfrm>
            <a:off x="826476" y="2320363"/>
            <a:ext cx="6098344" cy="343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 fontAlgn="base">
              <a:lnSpc>
                <a:spcPct val="107000"/>
              </a:lnSpc>
              <a:spcAft>
                <a:spcPts val="25"/>
              </a:spcAft>
              <a:buClr>
                <a:srgbClr val="000099"/>
              </a:buClr>
              <a:buSzPts val="1400"/>
            </a:pPr>
            <a:r>
              <a:rPr lang="en-US" b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11- Cilia</a:t>
            </a:r>
            <a:r>
              <a:rPr lang="en-US" b="1" i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i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kern="100" dirty="0">
                <a:solidFill>
                  <a:srgbClr val="00009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Flagella: </a:t>
            </a:r>
            <a:endParaRPr lang="en-US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635" lvl="1" indent="-285750" algn="just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Cilia and flagella are structurally identical structures.  </a:t>
            </a:r>
          </a:p>
          <a:p>
            <a:pPr marL="742950" marR="635" lvl="1" indent="-285750" algn="just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They are different based on the function they perform and their length.  </a:t>
            </a:r>
          </a:p>
          <a:p>
            <a:pPr marL="742950" marR="635" lvl="1" indent="-285750" algn="just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Cilia are short, are in large number per cell while flagella are longer, and are fewer in number. </a:t>
            </a:r>
          </a:p>
          <a:p>
            <a:pPr marL="742950" marR="635" lvl="1" indent="-285750" algn="just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They are organelles of movement. </a:t>
            </a:r>
          </a:p>
          <a:p>
            <a:pPr marL="742950" marR="635" lvl="1" indent="-285750" algn="just" fontAlgn="base">
              <a:lnSpc>
                <a:spcPct val="111000"/>
              </a:lnSpc>
              <a:spcAft>
                <a:spcPts val="2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flagella motion is undulating and wave-like whereas the ciliary movement is power stroke and recovery stroke. </a:t>
            </a:r>
          </a:p>
        </p:txBody>
      </p:sp>
      <p:grpSp>
        <p:nvGrpSpPr>
          <p:cNvPr id="11" name="Group 4489">
            <a:extLst>
              <a:ext uri="{FF2B5EF4-FFF2-40B4-BE49-F238E27FC236}">
                <a16:creationId xmlns:a16="http://schemas.microsoft.com/office/drawing/2014/main" id="{D3D242D1-0553-6B2A-D58D-9D1CB98F50E8}"/>
              </a:ext>
            </a:extLst>
          </p:cNvPr>
          <p:cNvGrpSpPr/>
          <p:nvPr/>
        </p:nvGrpSpPr>
        <p:grpSpPr>
          <a:xfrm>
            <a:off x="8020028" y="3607605"/>
            <a:ext cx="3382737" cy="2709544"/>
            <a:chOff x="0" y="0"/>
            <a:chExt cx="3382737" cy="2709960"/>
          </a:xfrm>
        </p:grpSpPr>
        <p:sp>
          <p:nvSpPr>
            <p:cNvPr id="12" name="Rectangle 788">
              <a:extLst>
                <a:ext uri="{FF2B5EF4-FFF2-40B4-BE49-F238E27FC236}">
                  <a16:creationId xmlns:a16="http://schemas.microsoft.com/office/drawing/2014/main" id="{11583A46-6D6B-9F33-6C8E-E1E2843B5E19}"/>
                </a:ext>
              </a:extLst>
            </p:cNvPr>
            <p:cNvSpPr/>
            <p:nvPr/>
          </p:nvSpPr>
          <p:spPr>
            <a:xfrm>
              <a:off x="3267202" y="37788"/>
              <a:ext cx="115535" cy="2100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en-US" sz="1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789">
              <a:extLst>
                <a:ext uri="{FF2B5EF4-FFF2-40B4-BE49-F238E27FC236}">
                  <a16:creationId xmlns:a16="http://schemas.microsoft.com/office/drawing/2014/main" id="{2EE8A7B3-341C-9B87-BE4F-7AB2FD73ED81}"/>
                </a:ext>
              </a:extLst>
            </p:cNvPr>
            <p:cNvSpPr/>
            <p:nvPr/>
          </p:nvSpPr>
          <p:spPr>
            <a:xfrm>
              <a:off x="3178810" y="0"/>
              <a:ext cx="119589" cy="2602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en-US" sz="1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790">
              <a:extLst>
                <a:ext uri="{FF2B5EF4-FFF2-40B4-BE49-F238E27FC236}">
                  <a16:creationId xmlns:a16="http://schemas.microsoft.com/office/drawing/2014/main" id="{0ED6AFB7-094B-6EAC-18A3-BE2313C466EC}"/>
                </a:ext>
              </a:extLst>
            </p:cNvPr>
            <p:cNvSpPr/>
            <p:nvPr/>
          </p:nvSpPr>
          <p:spPr>
            <a:xfrm>
              <a:off x="3133090" y="37788"/>
              <a:ext cx="58780" cy="2100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791">
              <a:extLst>
                <a:ext uri="{FF2B5EF4-FFF2-40B4-BE49-F238E27FC236}">
                  <a16:creationId xmlns:a16="http://schemas.microsoft.com/office/drawing/2014/main" id="{7434CA23-BFC5-3317-5AEE-16FEF82EF649}"/>
                </a:ext>
              </a:extLst>
            </p:cNvPr>
            <p:cNvSpPr/>
            <p:nvPr/>
          </p:nvSpPr>
          <p:spPr>
            <a:xfrm>
              <a:off x="2867914" y="0"/>
              <a:ext cx="236769" cy="2602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</a:t>
              </a:r>
              <a:endParaRPr lang="en-US" sz="1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792">
              <a:extLst>
                <a:ext uri="{FF2B5EF4-FFF2-40B4-BE49-F238E27FC236}">
                  <a16:creationId xmlns:a16="http://schemas.microsoft.com/office/drawing/2014/main" id="{D6DF1C7B-43D6-31AC-50F5-DEBE29897931}"/>
                </a:ext>
              </a:extLst>
            </p:cNvPr>
            <p:cNvSpPr/>
            <p:nvPr/>
          </p:nvSpPr>
          <p:spPr>
            <a:xfrm>
              <a:off x="3047747" y="0"/>
              <a:ext cx="115535" cy="2602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en-US" sz="1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793">
              <a:extLst>
                <a:ext uri="{FF2B5EF4-FFF2-40B4-BE49-F238E27FC236}">
                  <a16:creationId xmlns:a16="http://schemas.microsoft.com/office/drawing/2014/main" id="{8851BAFE-6EA0-183C-4891-03CF3047BF31}"/>
                </a:ext>
              </a:extLst>
            </p:cNvPr>
            <p:cNvSpPr/>
            <p:nvPr/>
          </p:nvSpPr>
          <p:spPr>
            <a:xfrm>
              <a:off x="2769997" y="0"/>
              <a:ext cx="58780" cy="2602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8" name="Picture 802">
              <a:extLst>
                <a:ext uri="{FF2B5EF4-FFF2-40B4-BE49-F238E27FC236}">
                  <a16:creationId xmlns:a16="http://schemas.microsoft.com/office/drawing/2014/main" id="{30D23200-3832-5775-8EC5-069EAF903E3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9848"/>
              <a:ext cx="2974848" cy="2420112"/>
            </a:xfrm>
            <a:prstGeom prst="rect">
              <a:avLst/>
            </a:prstGeom>
          </p:spPr>
        </p:pic>
        <p:sp>
          <p:nvSpPr>
            <p:cNvPr id="19" name="Shape 5388">
              <a:extLst>
                <a:ext uri="{FF2B5EF4-FFF2-40B4-BE49-F238E27FC236}">
                  <a16:creationId xmlns:a16="http://schemas.microsoft.com/office/drawing/2014/main" id="{F6C492C3-5330-0C81-8528-DAB9AF5FEC1F}"/>
                </a:ext>
              </a:extLst>
            </p:cNvPr>
            <p:cNvSpPr/>
            <p:nvPr/>
          </p:nvSpPr>
          <p:spPr>
            <a:xfrm>
              <a:off x="2401824" y="2240569"/>
              <a:ext cx="515112" cy="204215"/>
            </a:xfrm>
            <a:custGeom>
              <a:avLst/>
              <a:gdLst/>
              <a:ahLst/>
              <a:cxnLst/>
              <a:rect l="0" t="0" r="0" b="0"/>
              <a:pathLst>
                <a:path w="515112" h="204215">
                  <a:moveTo>
                    <a:pt x="0" y="0"/>
                  </a:moveTo>
                  <a:lnTo>
                    <a:pt x="515112" y="0"/>
                  </a:lnTo>
                  <a:lnTo>
                    <a:pt x="515112" y="204215"/>
                  </a:lnTo>
                  <a:lnTo>
                    <a:pt x="0" y="204215"/>
                  </a:lnTo>
                  <a:lnTo>
                    <a:pt x="0" y="0"/>
                  </a:lnTo>
                </a:path>
              </a:pathLst>
            </a:custGeom>
            <a:ln w="0" cap="sq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2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804">
              <a:extLst>
                <a:ext uri="{FF2B5EF4-FFF2-40B4-BE49-F238E27FC236}">
                  <a16:creationId xmlns:a16="http://schemas.microsoft.com/office/drawing/2014/main" id="{E6B4C828-FD02-E894-6C67-AB259688406F}"/>
                </a:ext>
              </a:extLst>
            </p:cNvPr>
            <p:cNvSpPr/>
            <p:nvPr/>
          </p:nvSpPr>
          <p:spPr>
            <a:xfrm>
              <a:off x="2401824" y="2240569"/>
              <a:ext cx="515112" cy="204215"/>
            </a:xfrm>
            <a:custGeom>
              <a:avLst/>
              <a:gdLst/>
              <a:ahLst/>
              <a:cxnLst/>
              <a:rect l="0" t="0" r="0" b="0"/>
              <a:pathLst>
                <a:path w="515112" h="204215">
                  <a:moveTo>
                    <a:pt x="0" y="204215"/>
                  </a:moveTo>
                  <a:lnTo>
                    <a:pt x="515112" y="204215"/>
                  </a:lnTo>
                  <a:lnTo>
                    <a:pt x="515112" y="0"/>
                  </a:lnTo>
                  <a:lnTo>
                    <a:pt x="0" y="0"/>
                  </a:lnTo>
                  <a:close/>
                </a:path>
              </a:pathLst>
            </a:custGeom>
            <a:ln w="6096" cap="flat">
              <a:miter lim="127000"/>
            </a:ln>
          </p:spPr>
          <p:style>
            <a:lnRef idx="1">
              <a:srgbClr val="FFF2C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5189294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</TotalTime>
  <Words>771</Words>
  <Application>Microsoft Office PowerPoint</Application>
  <PresentationFormat>شاشة عريضة</PresentationFormat>
  <Paragraphs>89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Franklin Gothic Book</vt:lpstr>
      <vt:lpstr>Segoe UI Symbol</vt:lpstr>
      <vt:lpstr>Times New Roman</vt:lpstr>
      <vt:lpstr>Wingdings 3</vt:lpstr>
      <vt:lpstr>ربطة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ALFA</dc:creator>
  <cp:lastModifiedBy>ALFA</cp:lastModifiedBy>
  <cp:revision>1</cp:revision>
  <dcterms:created xsi:type="dcterms:W3CDTF">2025-03-22T09:13:12Z</dcterms:created>
  <dcterms:modified xsi:type="dcterms:W3CDTF">2025-03-22T09:25:21Z</dcterms:modified>
</cp:coreProperties>
</file>