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9"/>
  </p:notesMasterIdLst>
  <p:sldIdLst>
    <p:sldId id="256" r:id="rId2"/>
    <p:sldId id="292" r:id="rId3"/>
    <p:sldId id="342" r:id="rId4"/>
    <p:sldId id="343" r:id="rId5"/>
    <p:sldId id="344" r:id="rId6"/>
    <p:sldId id="345" r:id="rId7"/>
    <p:sldId id="346" r:id="rId8"/>
    <p:sldId id="347" r:id="rId9"/>
    <p:sldId id="352" r:id="rId10"/>
    <p:sldId id="353" r:id="rId11"/>
    <p:sldId id="354" r:id="rId12"/>
    <p:sldId id="358" r:id="rId13"/>
    <p:sldId id="356" r:id="rId14"/>
    <p:sldId id="355" r:id="rId15"/>
    <p:sldId id="357" r:id="rId16"/>
    <p:sldId id="348" r:id="rId17"/>
    <p:sldId id="349"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74" autoAdjust="0"/>
  </p:normalViewPr>
  <p:slideViewPr>
    <p:cSldViewPr>
      <p:cViewPr varScale="1">
        <p:scale>
          <a:sx n="87" d="100"/>
          <a:sy n="87" d="100"/>
        </p:scale>
        <p:origin x="1330"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69673C4-28DD-477C-90B5-2626C62E038E}" type="datetimeFigureOut">
              <a:rPr lang="en-US" smtClean="0"/>
              <a:t>3/11/2025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D260248-F797-4021-B93E-9AF8B8CBA6C5}" type="slidenum">
              <a:rPr lang="en-US" smtClean="0"/>
              <a:t>‹#›</a:t>
            </a:fld>
            <a:endParaRPr lang="en-US"/>
          </a:p>
        </p:txBody>
      </p:sp>
    </p:spTree>
    <p:extLst>
      <p:ext uri="{BB962C8B-B14F-4D97-AF65-F5344CB8AC3E}">
        <p14:creationId xmlns:p14="http://schemas.microsoft.com/office/powerpoint/2010/main" val="392261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E4E4E"/>
                </a:solidFill>
                <a:effectLst/>
                <a:latin typeface="source sans pro" panose="020B0503030403020204" pitchFamily="34" charset="0"/>
              </a:rPr>
              <a:t>Everything you do on your computer will rely on both hardware and software. For example, right now you may be viewing this lesson in a </a:t>
            </a:r>
            <a:r>
              <a:rPr lang="en-US" b="1" i="0" dirty="0">
                <a:solidFill>
                  <a:srgbClr val="4E4E4E"/>
                </a:solidFill>
                <a:effectLst/>
                <a:latin typeface="source sans pro" panose="020B0503030403020204" pitchFamily="34" charset="0"/>
              </a:rPr>
              <a:t>web browser</a:t>
            </a:r>
            <a:r>
              <a:rPr lang="en-US" b="0" i="0" dirty="0">
                <a:solidFill>
                  <a:srgbClr val="4E4E4E"/>
                </a:solidFill>
                <a:effectLst/>
                <a:latin typeface="source sans pro" panose="020B0503030403020204" pitchFamily="34" charset="0"/>
              </a:rPr>
              <a:t> (software) and using your </a:t>
            </a:r>
            <a:r>
              <a:rPr lang="en-US" b="1" i="0" dirty="0">
                <a:solidFill>
                  <a:srgbClr val="4E4E4E"/>
                </a:solidFill>
                <a:effectLst/>
                <a:latin typeface="source sans pro" panose="020B0503030403020204" pitchFamily="34" charset="0"/>
              </a:rPr>
              <a:t>mouse</a:t>
            </a:r>
            <a:r>
              <a:rPr lang="en-US" b="0" i="0" dirty="0">
                <a:solidFill>
                  <a:srgbClr val="4E4E4E"/>
                </a:solidFill>
                <a:effectLst/>
                <a:latin typeface="source sans pro" panose="020B0503030403020204" pitchFamily="34" charset="0"/>
              </a:rPr>
              <a:t> (hardware) to click from page to page. As you learn about different types of computers, ask yourself about the differences in their hardware. As you progress through this tutorial, you'll see that different types of computers also often use different types of software.</a:t>
            </a:r>
            <a:endParaRPr lang="en-US" dirty="0"/>
          </a:p>
          <a:p>
            <a:endParaRPr lang="en-US" dirty="0"/>
          </a:p>
        </p:txBody>
      </p:sp>
      <p:sp>
        <p:nvSpPr>
          <p:cNvPr id="4" name="Slide Number Placeholder 3"/>
          <p:cNvSpPr>
            <a:spLocks noGrp="1"/>
          </p:cNvSpPr>
          <p:nvPr>
            <p:ph type="sldNum" sz="quarter" idx="5"/>
          </p:nvPr>
        </p:nvSpPr>
        <p:spPr/>
        <p:txBody>
          <a:bodyPr/>
          <a:lstStyle/>
          <a:p>
            <a:fld id="{6D260248-F797-4021-B93E-9AF8B8CBA6C5}" type="slidenum">
              <a:rPr lang="en-US" smtClean="0"/>
              <a:t>4</a:t>
            </a:fld>
            <a:endParaRPr lang="en-US"/>
          </a:p>
        </p:txBody>
      </p:sp>
    </p:spTree>
    <p:extLst>
      <p:ext uri="{BB962C8B-B14F-4D97-AF65-F5344CB8AC3E}">
        <p14:creationId xmlns:p14="http://schemas.microsoft.com/office/powerpoint/2010/main" val="246053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60248-F797-4021-B93E-9AF8B8CBA6C5}" type="slidenum">
              <a:rPr lang="en-US" smtClean="0"/>
              <a:t>5</a:t>
            </a:fld>
            <a:endParaRPr lang="en-US"/>
          </a:p>
        </p:txBody>
      </p:sp>
    </p:spTree>
    <p:extLst>
      <p:ext uri="{BB962C8B-B14F-4D97-AF65-F5344CB8AC3E}">
        <p14:creationId xmlns:p14="http://schemas.microsoft.com/office/powerpoint/2010/main" val="307729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60248-F797-4021-B93E-9AF8B8CBA6C5}" type="slidenum">
              <a:rPr lang="en-US" smtClean="0"/>
              <a:t>9</a:t>
            </a:fld>
            <a:endParaRPr lang="en-US"/>
          </a:p>
        </p:txBody>
      </p:sp>
    </p:spTree>
    <p:extLst>
      <p:ext uri="{BB962C8B-B14F-4D97-AF65-F5344CB8AC3E}">
        <p14:creationId xmlns:p14="http://schemas.microsoft.com/office/powerpoint/2010/main" val="1768674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45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956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60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7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32468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820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26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683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6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8643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26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4410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01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92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469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83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354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3/11/2025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00898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9359" y="2464115"/>
            <a:ext cx="4105275" cy="874598"/>
          </a:xfrm>
          <a:prstGeom prst="rect">
            <a:avLst/>
          </a:prstGeom>
        </p:spPr>
        <p:txBody>
          <a:bodyPr vert="horz" wrap="square" lIns="0" tIns="12700" rIns="0" bIns="0" rtlCol="0">
            <a:spAutoFit/>
          </a:bodyPr>
          <a:lstStyle/>
          <a:p>
            <a:pPr marL="12700" algn="ctr">
              <a:lnSpc>
                <a:spcPct val="100000"/>
              </a:lnSpc>
              <a:spcBef>
                <a:spcPts val="100"/>
              </a:spcBef>
            </a:pPr>
            <a:r>
              <a:rPr lang="en-US" sz="3600" b="1" u="sng" dirty="0">
                <a:uFill>
                  <a:solidFill>
                    <a:srgbClr val="000000"/>
                  </a:solidFill>
                </a:uFill>
                <a:latin typeface="Times New Roman"/>
                <a:cs typeface="Times New Roman"/>
              </a:rPr>
              <a:t>Computer Sciences I</a:t>
            </a:r>
            <a:br>
              <a:rPr lang="en-US" sz="3600" b="1" u="sng" dirty="0">
                <a:uFill>
                  <a:solidFill>
                    <a:srgbClr val="000000"/>
                  </a:solidFill>
                </a:uFill>
                <a:latin typeface="Times New Roman"/>
                <a:cs typeface="Times New Roman"/>
              </a:rPr>
            </a:br>
            <a:r>
              <a:rPr lang="en-US" sz="2000" dirty="0">
                <a:uFill>
                  <a:solidFill>
                    <a:srgbClr val="000000"/>
                  </a:solidFill>
                </a:uFill>
                <a:latin typeface="Times New Roman"/>
                <a:cs typeface="Times New Roman"/>
              </a:rPr>
              <a:t>First stage  </a:t>
            </a:r>
            <a:endParaRPr lang="en-US" sz="3600" dirty="0">
              <a:latin typeface="Times New Roman"/>
              <a:cs typeface="Times New Roman"/>
            </a:endParaRPr>
          </a:p>
        </p:txBody>
      </p:sp>
      <p:sp>
        <p:nvSpPr>
          <p:cNvPr id="4" name="object 4"/>
          <p:cNvSpPr txBox="1"/>
          <p:nvPr/>
        </p:nvSpPr>
        <p:spPr>
          <a:xfrm>
            <a:off x="1777998" y="3609573"/>
            <a:ext cx="5587999" cy="954107"/>
          </a:xfrm>
          <a:prstGeom prst="rect">
            <a:avLst/>
          </a:prstGeom>
        </p:spPr>
        <p:txBody>
          <a:bodyPr vert="horz" wrap="square" lIns="0" tIns="81280" rIns="0" bIns="0" rtlCol="0">
            <a:spAutoFit/>
          </a:bodyPr>
          <a:lstStyle/>
          <a:p>
            <a:pPr algn="ctr">
              <a:lnSpc>
                <a:spcPct val="100000"/>
              </a:lnSpc>
              <a:spcBef>
                <a:spcPts val="640"/>
              </a:spcBef>
            </a:pPr>
            <a:r>
              <a:rPr sz="2000" dirty="0">
                <a:solidFill>
                  <a:srgbClr val="C00000"/>
                </a:solidFill>
                <a:latin typeface="Times New Roman"/>
                <a:cs typeface="Times New Roman"/>
              </a:rPr>
              <a:t>Lecture</a:t>
            </a:r>
            <a:r>
              <a:rPr sz="2000" spc="-65" dirty="0">
                <a:solidFill>
                  <a:srgbClr val="C00000"/>
                </a:solidFill>
                <a:latin typeface="Times New Roman"/>
                <a:cs typeface="Times New Roman"/>
              </a:rPr>
              <a:t> </a:t>
            </a:r>
            <a:r>
              <a:rPr lang="en-US" sz="2000" dirty="0">
                <a:solidFill>
                  <a:srgbClr val="C00000"/>
                </a:solidFill>
                <a:latin typeface="Times New Roman"/>
                <a:cs typeface="Times New Roman"/>
              </a:rPr>
              <a:t>1</a:t>
            </a:r>
            <a:endParaRPr sz="2000" dirty="0">
              <a:solidFill>
                <a:srgbClr val="C00000"/>
              </a:solidFill>
              <a:latin typeface="Times New Roman"/>
              <a:cs typeface="Times New Roman"/>
            </a:endParaRPr>
          </a:p>
          <a:p>
            <a:pPr algn="ctr">
              <a:lnSpc>
                <a:spcPct val="100000"/>
              </a:lnSpc>
              <a:spcBef>
                <a:spcPts val="800"/>
              </a:spcBef>
            </a:pPr>
            <a:r>
              <a:rPr lang="en-US" sz="3000" b="1" spc="-5" dirty="0">
                <a:latin typeface="Times New Roman"/>
                <a:cs typeface="Times New Roman"/>
              </a:rPr>
              <a:t>Introduction to Computers</a:t>
            </a:r>
            <a:endParaRPr sz="3000" dirty="0">
              <a:latin typeface="Times New Roman"/>
              <a:cs typeface="Times New Roman"/>
            </a:endParaRPr>
          </a:p>
        </p:txBody>
      </p:sp>
      <p:sp>
        <p:nvSpPr>
          <p:cNvPr id="5" name="object 5"/>
          <p:cNvSpPr txBox="1"/>
          <p:nvPr/>
        </p:nvSpPr>
        <p:spPr>
          <a:xfrm>
            <a:off x="2768218" y="5105400"/>
            <a:ext cx="3708781" cy="764312"/>
          </a:xfrm>
          <a:prstGeom prst="rect">
            <a:avLst/>
          </a:prstGeom>
        </p:spPr>
        <p:txBody>
          <a:bodyPr vert="horz" wrap="square" lIns="0" tIns="12700" rIns="0" bIns="0" rtlCol="0">
            <a:spAutoFit/>
          </a:bodyPr>
          <a:lstStyle/>
          <a:p>
            <a:pPr marL="617855" marR="5080" indent="-605790" algn="ctr">
              <a:lnSpc>
                <a:spcPct val="120000"/>
              </a:lnSpc>
              <a:spcBef>
                <a:spcPts val="100"/>
              </a:spcBef>
            </a:pPr>
            <a:r>
              <a:rPr lang="en-US" sz="2000" spc="5" dirty="0">
                <a:latin typeface="Times New Roman"/>
                <a:cs typeface="Times New Roman"/>
              </a:rPr>
              <a:t>B</a:t>
            </a:r>
            <a:r>
              <a:rPr sz="2000" dirty="0">
                <a:latin typeface="Times New Roman"/>
                <a:cs typeface="Times New Roman"/>
              </a:rPr>
              <a:t>y</a:t>
            </a:r>
            <a:r>
              <a:rPr sz="2000" spc="-125" dirty="0">
                <a:latin typeface="Times New Roman"/>
                <a:cs typeface="Times New Roman"/>
              </a:rPr>
              <a:t> </a:t>
            </a:r>
            <a:endParaRPr lang="en-US" sz="2000" spc="-125" dirty="0">
              <a:latin typeface="Times New Roman"/>
              <a:cs typeface="Times New Roman"/>
            </a:endParaRPr>
          </a:p>
          <a:p>
            <a:pPr marL="617855" marR="5080" indent="-605790" algn="ctr">
              <a:lnSpc>
                <a:spcPct val="120000"/>
              </a:lnSpc>
              <a:spcBef>
                <a:spcPts val="100"/>
              </a:spcBef>
            </a:pPr>
            <a:r>
              <a:rPr sz="2000" dirty="0" err="1" smtClean="0">
                <a:latin typeface="Times New Roman"/>
                <a:cs typeface="Times New Roman"/>
              </a:rPr>
              <a:t>Asst</a:t>
            </a:r>
            <a:r>
              <a:rPr lang="en-US" sz="2000" dirty="0">
                <a:latin typeface="Times New Roman"/>
                <a:cs typeface="Times New Roman"/>
              </a:rPr>
              <a:t> </a:t>
            </a:r>
            <a:r>
              <a:rPr lang="en-US" sz="2000" dirty="0" smtClean="0">
                <a:latin typeface="Times New Roman"/>
                <a:cs typeface="Times New Roman"/>
              </a:rPr>
              <a:t>. </a:t>
            </a:r>
            <a:r>
              <a:rPr lang="en-US" sz="2000" dirty="0" err="1" smtClean="0">
                <a:latin typeface="Times New Roman"/>
                <a:cs typeface="Times New Roman"/>
              </a:rPr>
              <a:t>Raed</a:t>
            </a:r>
            <a:r>
              <a:rPr lang="en-US" sz="2000" dirty="0" smtClean="0">
                <a:latin typeface="Times New Roman"/>
                <a:cs typeface="Times New Roman"/>
              </a:rPr>
              <a:t> Imran </a:t>
            </a:r>
            <a:r>
              <a:rPr lang="en-US" sz="2000" dirty="0" err="1" smtClean="0">
                <a:latin typeface="Times New Roman"/>
                <a:cs typeface="Times New Roman"/>
              </a:rPr>
              <a:t>alshmary</a:t>
            </a:r>
            <a:endParaRPr sz="2000" dirty="0">
              <a:latin typeface="Times New Roman"/>
              <a:cs typeface="Times New Roman"/>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24787"/>
            <a:ext cx="1328901" cy="16977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0730" y="689013"/>
            <a:ext cx="1301924" cy="1550474"/>
          </a:xfrm>
          <a:prstGeom prst="rect">
            <a:avLst/>
          </a:prstGeom>
        </p:spPr>
      </p:pic>
      <p:sp>
        <p:nvSpPr>
          <p:cNvPr id="9" name="TextBox 8"/>
          <p:cNvSpPr txBox="1"/>
          <p:nvPr/>
        </p:nvSpPr>
        <p:spPr>
          <a:xfrm>
            <a:off x="2576997" y="689013"/>
            <a:ext cx="3652841" cy="1446550"/>
          </a:xfrm>
          <a:prstGeom prst="rect">
            <a:avLst/>
          </a:prstGeom>
          <a:noFill/>
        </p:spPr>
        <p:txBody>
          <a:bodyPr wrap="square" rtlCol="0">
            <a:spAutoFit/>
          </a:bodyPr>
          <a:lstStyle/>
          <a:p>
            <a:pPr algn="ctr"/>
            <a:r>
              <a:rPr lang="ar-IQ" sz="4400" b="1" dirty="0" smtClean="0"/>
              <a:t>جــامعة المستقبـل </a:t>
            </a:r>
          </a:p>
          <a:p>
            <a:pPr algn="ctr"/>
            <a:r>
              <a:rPr lang="ar-IQ" sz="4400" b="1" dirty="0" smtClean="0"/>
              <a:t>كـليـة العـلـوم </a:t>
            </a:r>
            <a:endParaRPr lang="en-US"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914400"/>
            <a:ext cx="5173211" cy="646331"/>
          </a:xfrm>
          <a:prstGeom prst="rect">
            <a:avLst/>
          </a:prstGeom>
        </p:spPr>
        <p:txBody>
          <a:bodyPr wrap="none">
            <a:spAutoFit/>
          </a:bodyPr>
          <a:lstStyle/>
          <a:p>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1.  Central Processing Unit</a:t>
            </a:r>
            <a:endParaRPr lang="en-US" sz="3600"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61F32BA0-6B10-FB7F-82EE-BDC04EAE0220}"/>
              </a:ext>
            </a:extLst>
          </p:cNvPr>
          <p:cNvSpPr txBox="1">
            <a:spLocks noChangeArrowheads="1"/>
          </p:cNvSpPr>
          <p:nvPr/>
        </p:nvSpPr>
        <p:spPr bwMode="auto">
          <a:xfrm>
            <a:off x="1524000" y="1828800"/>
            <a:ext cx="579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lnSpc>
                <a:spcPct val="150000"/>
              </a:lnSpc>
            </a:pPr>
            <a:r>
              <a:rPr lang="en-US" altLang="en-US" sz="1800" kern="0" dirty="0" smtClean="0">
                <a:latin typeface="Times New Roman" panose="02020603050405020304" pitchFamily="18" charset="0"/>
                <a:ea typeface="ＭＳ Ｐゴシック" panose="020B0600070205080204" pitchFamily="34" charset="-128"/>
                <a:cs typeface="Times New Roman" panose="02020603050405020304" pitchFamily="18" charset="0"/>
              </a:rPr>
              <a:t>Brain of the computer.</a:t>
            </a:r>
          </a:p>
          <a:p>
            <a:pPr eaLnBrk="1" hangingPunct="1">
              <a:lnSpc>
                <a:spcPct val="150000"/>
              </a:lnSpc>
            </a:pPr>
            <a:r>
              <a:rPr lang="en-US" altLang="en-US" sz="1800" kern="0" dirty="0" smtClean="0">
                <a:latin typeface="Times New Roman" panose="02020603050405020304" pitchFamily="18" charset="0"/>
                <a:ea typeface="ＭＳ Ｐゴシック" panose="020B0600070205080204" pitchFamily="34" charset="-128"/>
                <a:cs typeface="Times New Roman" panose="02020603050405020304" pitchFamily="18" charset="0"/>
              </a:rPr>
              <a:t>It directs and controls the entire computer system and performs all arithmetic and logical operations.</a:t>
            </a:r>
            <a:endParaRPr lang="en-US" altLang="en-US" sz="18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6" name="Picture 7" descr="cpu_socket">
            <a:extLst>
              <a:ext uri="{FF2B5EF4-FFF2-40B4-BE49-F238E27FC236}">
                <a16:creationId xmlns:a16="http://schemas.microsoft.com/office/drawing/2014/main" id="{0B75F4FF-F545-9746-B57C-C5649EAD5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266120"/>
            <a:ext cx="2057400" cy="206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Namdathloncpu">
            <a:extLst>
              <a:ext uri="{FF2B5EF4-FFF2-40B4-BE49-F238E27FC236}">
                <a16:creationId xmlns:a16="http://schemas.microsoft.com/office/drawing/2014/main" id="{FA372B1B-2D1C-4AE1-3ABB-448FA07632C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0600" y="2743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67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5773431-F585-7BB3-079D-0A3ADD624AB4}"/>
              </a:ext>
            </a:extLst>
          </p:cNvPr>
          <p:cNvSpPr>
            <a:spLocks noGrp="1" noChangeArrowheads="1"/>
          </p:cNvSpPr>
          <p:nvPr>
            <p:ph type="title"/>
          </p:nvPr>
        </p:nvSpPr>
        <p:spPr>
          <a:xfrm>
            <a:off x="480060" y="457200"/>
            <a:ext cx="4191000" cy="990600"/>
          </a:xfrm>
        </p:spPr>
        <p:txBody>
          <a:bodyPr>
            <a:normAutofit/>
          </a:bodyPr>
          <a:lstStyle/>
          <a:p>
            <a:pPr eaLnBrk="1" hangingPunct="1"/>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2.  Memory Unit</a:t>
            </a:r>
          </a:p>
        </p:txBody>
      </p:sp>
      <p:sp>
        <p:nvSpPr>
          <p:cNvPr id="5" name="Rectangle 3">
            <a:extLst>
              <a:ext uri="{FF2B5EF4-FFF2-40B4-BE49-F238E27FC236}">
                <a16:creationId xmlns:a16="http://schemas.microsoft.com/office/drawing/2014/main" id="{EEF6F7D2-7640-06AC-CD33-A8054FFB9BF7}"/>
              </a:ext>
            </a:extLst>
          </p:cNvPr>
          <p:cNvSpPr txBox="1">
            <a:spLocks noChangeArrowheads="1"/>
          </p:cNvSpPr>
          <p:nvPr/>
        </p:nvSpPr>
        <p:spPr>
          <a:xfrm>
            <a:off x="762000" y="1933575"/>
            <a:ext cx="5897880" cy="248602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Where the programs and data are stored .  </a:t>
            </a:r>
          </a:p>
          <a:p>
            <a:pPr lvl="1"/>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READ ONLY MEMORY (ROM) contains the pre-programmed computer instructions such as the Basic Input Output System (BIOS).</a:t>
            </a:r>
          </a:p>
          <a:p>
            <a:pPr lvl="1"/>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RANDOM ACCESS MEMORY (RAM) is used to store the programs and data that you will run.  Exists only when there is power.</a:t>
            </a: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6" name="Picture 4" descr="1">
            <a:extLst>
              <a:ext uri="{FF2B5EF4-FFF2-40B4-BE49-F238E27FC236}">
                <a16:creationId xmlns:a16="http://schemas.microsoft.com/office/drawing/2014/main" id="{18F19B77-CAF9-63E7-06ED-3C9003BB933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99" b="96154" l="6000" r="94667"/>
                    </a14:imgEffect>
                  </a14:imgLayer>
                </a14:imgProps>
              </a:ext>
              <a:ext uri="{28A0092B-C50C-407E-A947-70E740481C1C}">
                <a14:useLocalDpi xmlns:a14="http://schemas.microsoft.com/office/drawing/2010/main" val="0"/>
              </a:ext>
            </a:extLst>
          </a:blip>
          <a:srcRect/>
          <a:stretch>
            <a:fillRect/>
          </a:stretch>
        </p:blipFill>
        <p:spPr bwMode="auto">
          <a:xfrm>
            <a:off x="6705600" y="2994660"/>
            <a:ext cx="1558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dram_dimms">
            <a:extLst>
              <a:ext uri="{FF2B5EF4-FFF2-40B4-BE49-F238E27FC236}">
                <a16:creationId xmlns:a16="http://schemas.microsoft.com/office/drawing/2014/main" id="{7FC457F2-5434-2F41-C8BD-244195FE8B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10" b="89865" l="6400" r="93600"/>
                    </a14:imgEffect>
                  </a14:imgLayer>
                </a14:imgProps>
              </a:ext>
              <a:ext uri="{28A0092B-C50C-407E-A947-70E740481C1C}">
                <a14:useLocalDpi xmlns:a14="http://schemas.microsoft.com/office/drawing/2010/main" val="0"/>
              </a:ext>
            </a:extLst>
          </a:blip>
          <a:srcRect/>
          <a:stretch>
            <a:fillRect/>
          </a:stretch>
        </p:blipFill>
        <p:spPr bwMode="auto">
          <a:xfrm>
            <a:off x="838200" y="4480560"/>
            <a:ext cx="469677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12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09600"/>
            <a:ext cx="7391400" cy="3000821"/>
          </a:xfrm>
          <a:prstGeom prst="rect">
            <a:avLst/>
          </a:prstGeom>
        </p:spPr>
        <p:txBody>
          <a:bodyPr wrap="square">
            <a:spAutoFit/>
          </a:bodyPr>
          <a:lstStyle/>
          <a:p>
            <a:pPr>
              <a:lnSpc>
                <a:spcPct val="150000"/>
              </a:lnSpc>
            </a:pPr>
            <a:r>
              <a:rPr lang="ar-IQ" dirty="0"/>
              <a:t> </a:t>
            </a:r>
            <a:r>
              <a:rPr lang="ar-IQ" dirty="0" smtClean="0"/>
              <a:t>-</a:t>
            </a:r>
            <a:r>
              <a:rPr lang="en-US" dirty="0" smtClean="0"/>
              <a:t>Random </a:t>
            </a:r>
            <a:r>
              <a:rPr lang="en-US" dirty="0"/>
              <a:t>Access Memory (RAM) </a:t>
            </a:r>
            <a:r>
              <a:rPr lang="ar-IQ" dirty="0" smtClean="0"/>
              <a:t>:</a:t>
            </a:r>
          </a:p>
          <a:p>
            <a:pPr>
              <a:lnSpc>
                <a:spcPct val="150000"/>
              </a:lnSpc>
            </a:pPr>
            <a:r>
              <a:rPr lang="en-US" dirty="0" smtClean="0"/>
              <a:t>This memory stores data and information that the user performs various operations on, as data and information reach it from different input units, and results reach it from processing units after performing the required action on them, and RAM stores all this data temporarily, and this memory is affected by the power outage from the computer or the shutdown of the computer, as all the information it has stored disappears, and this memory is faster than ROM.</a:t>
            </a:r>
            <a:endParaRPr lang="en-US" dirty="0"/>
          </a:p>
        </p:txBody>
      </p:sp>
      <p:sp>
        <p:nvSpPr>
          <p:cNvPr id="5" name="Rectangle 4"/>
          <p:cNvSpPr/>
          <p:nvPr/>
        </p:nvSpPr>
        <p:spPr>
          <a:xfrm>
            <a:off x="838200" y="3657600"/>
            <a:ext cx="7543800" cy="2585323"/>
          </a:xfrm>
          <a:prstGeom prst="rect">
            <a:avLst/>
          </a:prstGeom>
        </p:spPr>
        <p:txBody>
          <a:bodyPr wrap="square">
            <a:spAutoFit/>
          </a:bodyPr>
          <a:lstStyle/>
          <a:p>
            <a:pPr>
              <a:lnSpc>
                <a:spcPct val="150000"/>
              </a:lnSpc>
            </a:pPr>
            <a:r>
              <a:rPr lang="ar-IQ" dirty="0" smtClean="0"/>
              <a:t> -</a:t>
            </a:r>
            <a:r>
              <a:rPr lang="en-US" dirty="0" smtClean="0"/>
              <a:t>Read-Only </a:t>
            </a:r>
            <a:r>
              <a:rPr lang="en-US" dirty="0"/>
              <a:t>Memory (ROM</a:t>
            </a:r>
            <a:r>
              <a:rPr lang="en-US" dirty="0" smtClean="0"/>
              <a:t>)</a:t>
            </a:r>
            <a:r>
              <a:rPr lang="ar-IQ" dirty="0" smtClean="0"/>
              <a:t> :</a:t>
            </a:r>
          </a:p>
          <a:p>
            <a:pPr>
              <a:lnSpc>
                <a:spcPct val="150000"/>
              </a:lnSpc>
            </a:pPr>
            <a:r>
              <a:rPr lang="en-US" dirty="0" smtClean="0"/>
              <a:t> </a:t>
            </a:r>
            <a:r>
              <a:rPr lang="en-US" dirty="0"/>
              <a:t>This memory stores the basic drivers and programs that run the computer. This memory cannot be modified or erased because it is stored by the main manufacturer. The computer cannot operate without this memory. It is also not affected by power outages, but its data can be restored when the device is turned on again.</a:t>
            </a:r>
          </a:p>
        </p:txBody>
      </p:sp>
    </p:spTree>
    <p:extLst>
      <p:ext uri="{BB962C8B-B14F-4D97-AF65-F5344CB8AC3E}">
        <p14:creationId xmlns:p14="http://schemas.microsoft.com/office/powerpoint/2010/main" val="141621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431000-FE23-DEE6-D657-26B533967CFA}"/>
              </a:ext>
            </a:extLst>
          </p:cNvPr>
          <p:cNvSpPr>
            <a:spLocks noGrp="1" noChangeArrowheads="1"/>
          </p:cNvSpPr>
          <p:nvPr>
            <p:ph type="title"/>
          </p:nvPr>
        </p:nvSpPr>
        <p:spPr>
          <a:xfrm>
            <a:off x="685800" y="685800"/>
            <a:ext cx="4038600" cy="938212"/>
          </a:xfrm>
        </p:spPr>
        <p:txBody>
          <a:bodyPr>
            <a:normAutofit/>
          </a:bodyPr>
          <a:lstStyle/>
          <a:p>
            <a:pPr eaLnBrk="1" hangingPunct="1"/>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3.  Input Devices</a:t>
            </a:r>
          </a:p>
        </p:txBody>
      </p:sp>
      <p:sp>
        <p:nvSpPr>
          <p:cNvPr id="5" name="Rectangle 3">
            <a:extLst>
              <a:ext uri="{FF2B5EF4-FFF2-40B4-BE49-F238E27FC236}">
                <a16:creationId xmlns:a16="http://schemas.microsoft.com/office/drawing/2014/main" id="{51B27897-45CB-F89B-4E67-3A9BE0F71070}"/>
              </a:ext>
            </a:extLst>
          </p:cNvPr>
          <p:cNvSpPr txBox="1">
            <a:spLocks noChangeArrowheads="1"/>
          </p:cNvSpPr>
          <p:nvPr/>
        </p:nvSpPr>
        <p:spPr>
          <a:xfrm>
            <a:off x="981075" y="1752600"/>
            <a:ext cx="5419725" cy="44958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Allows data and programs to be sent to the CPU.  </a:t>
            </a:r>
          </a:p>
          <a:p>
            <a:pPr lvl="1">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Keyboard</a:t>
            </a:r>
          </a:p>
          <a:p>
            <a:pPr lvl="1">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Mouse</a:t>
            </a:r>
          </a:p>
          <a:p>
            <a:pPr lvl="1">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Joystick</a:t>
            </a:r>
          </a:p>
          <a:p>
            <a:pPr lvl="1">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Microphone</a:t>
            </a:r>
          </a:p>
          <a:p>
            <a:pPr lvl="1">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Webcam</a:t>
            </a:r>
          </a:p>
          <a:p>
            <a:pPr lvl="1">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Scanner</a:t>
            </a:r>
          </a:p>
          <a:p>
            <a:pPr lvl="1">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Monitor</a:t>
            </a: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6" name="Picture 5" descr="keyboard-pc">
            <a:extLst>
              <a:ext uri="{FF2B5EF4-FFF2-40B4-BE49-F238E27FC236}">
                <a16:creationId xmlns:a16="http://schemas.microsoft.com/office/drawing/2014/main" id="{0EB56E75-AFC7-3B53-63EB-34957031F9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27" b="95133" l="3429" r="99429"/>
                    </a14:imgEffect>
                  </a14:imgLayer>
                </a14:imgProps>
              </a:ext>
              <a:ext uri="{28A0092B-C50C-407E-A947-70E740481C1C}">
                <a14:useLocalDpi xmlns:a14="http://schemas.microsoft.com/office/drawing/2010/main" val="0"/>
              </a:ext>
            </a:extLst>
          </a:blip>
          <a:srcRect/>
          <a:stretch>
            <a:fillRect/>
          </a:stretch>
        </p:blipFill>
        <p:spPr bwMode="auto">
          <a:xfrm>
            <a:off x="3429000" y="2667000"/>
            <a:ext cx="33337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hoto_mouse">
            <a:extLst>
              <a:ext uri="{FF2B5EF4-FFF2-40B4-BE49-F238E27FC236}">
                <a16:creationId xmlns:a16="http://schemas.microsoft.com/office/drawing/2014/main" id="{20386059-14C6-A7B9-74F0-71448ABBB5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53" b="100000" l="0" r="89610"/>
                    </a14:imgEffect>
                  </a14:imgLayer>
                </a14:imgProps>
              </a:ext>
              <a:ext uri="{28A0092B-C50C-407E-A947-70E740481C1C}">
                <a14:useLocalDpi xmlns:a14="http://schemas.microsoft.com/office/drawing/2010/main" val="0"/>
              </a:ext>
            </a:extLst>
          </a:blip>
          <a:srcRect/>
          <a:stretch>
            <a:fillRect/>
          </a:stretch>
        </p:blipFill>
        <p:spPr bwMode="auto">
          <a:xfrm>
            <a:off x="6096000" y="3733800"/>
            <a:ext cx="25812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57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D2C501D-0869-A7CF-58F2-DDF0F963BC68}"/>
              </a:ext>
            </a:extLst>
          </p:cNvPr>
          <p:cNvSpPr>
            <a:spLocks noGrp="1" noChangeArrowheads="1"/>
          </p:cNvSpPr>
          <p:nvPr>
            <p:ph type="title"/>
          </p:nvPr>
        </p:nvSpPr>
        <p:spPr>
          <a:xfrm>
            <a:off x="609600" y="609600"/>
            <a:ext cx="4419600" cy="1371600"/>
          </a:xfrm>
        </p:spPr>
        <p:txBody>
          <a:bodyPr>
            <a:normAutofit/>
          </a:bodyPr>
          <a:lstStyle/>
          <a:p>
            <a:pPr eaLnBrk="1" hangingPunct="1"/>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4.  Output Devices</a:t>
            </a:r>
          </a:p>
        </p:txBody>
      </p:sp>
      <p:sp>
        <p:nvSpPr>
          <p:cNvPr id="5" name="Rectangle 3">
            <a:extLst>
              <a:ext uri="{FF2B5EF4-FFF2-40B4-BE49-F238E27FC236}">
                <a16:creationId xmlns:a16="http://schemas.microsoft.com/office/drawing/2014/main" id="{1603A839-443A-3881-59B7-4A1259ED5E4F}"/>
              </a:ext>
            </a:extLst>
          </p:cNvPr>
          <p:cNvSpPr txBox="1">
            <a:spLocks noChangeArrowheads="1"/>
          </p:cNvSpPr>
          <p:nvPr/>
        </p:nvSpPr>
        <p:spPr>
          <a:xfrm>
            <a:off x="1143000" y="2590800"/>
            <a:ext cx="6172200" cy="30480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Media used by the computer in displaying its responses to our requests and instructions.</a:t>
            </a:r>
          </a:p>
          <a:p>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Monitor</a:t>
            </a:r>
          </a:p>
          <a:p>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Audio Speakers</a:t>
            </a:r>
          </a:p>
          <a:p>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Printer</a:t>
            </a: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750526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29B9E60-538C-27C1-16AA-32DF264C007C}"/>
              </a:ext>
            </a:extLst>
          </p:cNvPr>
          <p:cNvSpPr>
            <a:spLocks noGrp="1" noChangeArrowheads="1"/>
          </p:cNvSpPr>
          <p:nvPr>
            <p:ph type="title"/>
          </p:nvPr>
        </p:nvSpPr>
        <p:spPr>
          <a:xfrm>
            <a:off x="457200" y="838200"/>
            <a:ext cx="6629400" cy="1143000"/>
          </a:xfrm>
        </p:spPr>
        <p:txBody>
          <a:bodyPr>
            <a:normAutofit/>
          </a:bodyPr>
          <a:lstStyle/>
          <a:p>
            <a:pPr eaLnBrk="1" hangingPunct="1"/>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5.  Secondary Storage Devices</a:t>
            </a:r>
          </a:p>
        </p:txBody>
      </p:sp>
      <p:sp>
        <p:nvSpPr>
          <p:cNvPr id="5" name="Rectangle 3">
            <a:extLst>
              <a:ext uri="{FF2B5EF4-FFF2-40B4-BE49-F238E27FC236}">
                <a16:creationId xmlns:a16="http://schemas.microsoft.com/office/drawing/2014/main" id="{D00E41F9-3A38-5638-D460-95012BB6A79C}"/>
              </a:ext>
            </a:extLst>
          </p:cNvPr>
          <p:cNvSpPr txBox="1">
            <a:spLocks noChangeArrowheads="1"/>
          </p:cNvSpPr>
          <p:nvPr/>
        </p:nvSpPr>
        <p:spPr>
          <a:xfrm>
            <a:off x="990600" y="2667000"/>
            <a:ext cx="6934200" cy="30480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Attached to the computer system to allow you to store programs and data permanently for the purpose of retrieving them for future use.</a:t>
            </a:r>
          </a:p>
          <a:p>
            <a:pPr>
              <a:lnSpc>
                <a:spcPct val="150000"/>
              </a:lnSpc>
            </a:pPr>
            <a:r>
              <a:rPr lang="en-US" altLang="en-US" sz="1800" dirty="0" smtClean="0">
                <a:latin typeface="Times New Roman" panose="02020603050405020304" pitchFamily="18" charset="0"/>
                <a:ea typeface="ＭＳ Ｐゴシック" panose="020B0600070205080204" pitchFamily="34" charset="-128"/>
                <a:cs typeface="Times New Roman" panose="02020603050405020304" pitchFamily="18" charset="0"/>
              </a:rPr>
              <a:t>Floppy disk, Hard disk, CD Rom</a:t>
            </a: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080755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1B84-218F-2CF4-6018-A38A2CE5ECA7}"/>
              </a:ext>
            </a:extLst>
          </p:cNvPr>
          <p:cNvSpPr>
            <a:spLocks noGrp="1"/>
          </p:cNvSpPr>
          <p:nvPr>
            <p:ph type="title"/>
          </p:nvPr>
        </p:nvSpPr>
        <p:spPr>
          <a:xfrm>
            <a:off x="-114264" y="759765"/>
            <a:ext cx="3596385" cy="984885"/>
          </a:xfrm>
        </p:spPr>
        <p:txBody>
          <a:bodyPr>
            <a:normAutofit fontScale="90000"/>
          </a:bodyPr>
          <a:lstStyle/>
          <a:p>
            <a:r>
              <a:rPr lang="en-US" b="0" i="0" dirty="0">
                <a:solidFill>
                  <a:srgbClr val="C00000"/>
                </a:solidFill>
                <a:effectLst/>
                <a:latin typeface="Times New Roman" panose="02020603050405020304" pitchFamily="18" charset="0"/>
                <a:cs typeface="Times New Roman" panose="02020603050405020304" pitchFamily="18" charset="0"/>
              </a:rPr>
              <a:t>Servers</a:t>
            </a:r>
            <a:r>
              <a:rPr lang="en-US" b="0" i="0" dirty="0">
                <a:solidFill>
                  <a:srgbClr val="4E4E4E"/>
                </a:solidFill>
                <a:effectLst/>
                <a:latin typeface="source sans pro" panose="020B0503030403020204" pitchFamily="34" charset="0"/>
              </a:rPr>
              <a:t/>
            </a:r>
            <a:br>
              <a:rPr lang="en-US" b="0" i="0" dirty="0">
                <a:solidFill>
                  <a:srgbClr val="4E4E4E"/>
                </a:solidFill>
                <a:effectLst/>
                <a:latin typeface="source sans pro" panose="020B0503030403020204" pitchFamily="34" charset="0"/>
              </a:rPr>
            </a:br>
            <a:endParaRPr lang="en-US" dirty="0"/>
          </a:p>
        </p:txBody>
      </p:sp>
      <p:sp>
        <p:nvSpPr>
          <p:cNvPr id="3" name="Text Placeholder 2">
            <a:extLst>
              <a:ext uri="{FF2B5EF4-FFF2-40B4-BE49-F238E27FC236}">
                <a16:creationId xmlns:a16="http://schemas.microsoft.com/office/drawing/2014/main" id="{2F447670-49A9-EAA6-E26E-4769518751A6}"/>
              </a:ext>
            </a:extLst>
          </p:cNvPr>
          <p:cNvSpPr>
            <a:spLocks noGrp="1"/>
          </p:cNvSpPr>
          <p:nvPr>
            <p:ph idx="1"/>
          </p:nvPr>
        </p:nvSpPr>
        <p:spPr>
          <a:xfrm>
            <a:off x="685800" y="1444942"/>
            <a:ext cx="7696200" cy="1791324"/>
          </a:xfrm>
        </p:spPr>
        <p:txBody>
          <a:bodyPr>
            <a:normAutofit fontScale="92500" lnSpcReduction="10000"/>
          </a:bodyPr>
          <a:lstStyle/>
          <a:p>
            <a:pPr>
              <a:lnSpc>
                <a:spcPct val="150000"/>
              </a:lnSpc>
            </a:pPr>
            <a:r>
              <a:rPr lang="en-US" sz="2000" b="0" i="0" dirty="0">
                <a:effectLst/>
                <a:latin typeface="Times New Roman" panose="02020603050405020304" pitchFamily="18" charset="0"/>
                <a:cs typeface="Times New Roman" panose="02020603050405020304" pitchFamily="18" charset="0"/>
              </a:rPr>
              <a:t>A </a:t>
            </a:r>
            <a:r>
              <a:rPr lang="en-US" sz="2000" b="1" i="0" dirty="0">
                <a:effectLst/>
                <a:latin typeface="Times New Roman" panose="02020603050405020304" pitchFamily="18" charset="0"/>
                <a:cs typeface="Times New Roman" panose="02020603050405020304" pitchFamily="18" charset="0"/>
              </a:rPr>
              <a:t>server</a:t>
            </a:r>
            <a:r>
              <a:rPr lang="en-US" sz="2000" b="0" i="0" dirty="0">
                <a:effectLst/>
                <a:latin typeface="Times New Roman" panose="02020603050405020304" pitchFamily="18" charset="0"/>
                <a:cs typeface="Times New Roman" panose="02020603050405020304" pitchFamily="18" charset="0"/>
              </a:rPr>
              <a:t> is a computer that serves up information to other computers on a network. For example, whenever you use the Internet, you're looking at something that's stored on a server. Many businesses also use local </a:t>
            </a:r>
            <a:r>
              <a:rPr lang="en-US" sz="2000" b="1" i="0" dirty="0">
                <a:effectLst/>
                <a:latin typeface="Times New Roman" panose="02020603050405020304" pitchFamily="18" charset="0"/>
                <a:cs typeface="Times New Roman" panose="02020603050405020304" pitchFamily="18" charset="0"/>
              </a:rPr>
              <a:t>file servers</a:t>
            </a:r>
            <a:r>
              <a:rPr lang="en-US" sz="2000" b="0" i="0" dirty="0">
                <a:effectLst/>
                <a:latin typeface="Times New Roman" panose="02020603050405020304" pitchFamily="18" charset="0"/>
                <a:cs typeface="Times New Roman" panose="02020603050405020304" pitchFamily="18" charset="0"/>
              </a:rPr>
              <a:t> to store and share files internally.</a:t>
            </a:r>
            <a:endParaRPr lang="en-US" sz="2000" dirty="0">
              <a:latin typeface="Times New Roman" panose="02020603050405020304" pitchFamily="18" charset="0"/>
              <a:cs typeface="Times New Roman" panose="02020603050405020304" pitchFamily="18" charset="0"/>
            </a:endParaRPr>
          </a:p>
        </p:txBody>
      </p:sp>
      <p:pic>
        <p:nvPicPr>
          <p:cNvPr id="8194" name="Picture 2" descr="showing servers">
            <a:extLst>
              <a:ext uri="{FF2B5EF4-FFF2-40B4-BE49-F238E27FC236}">
                <a16:creationId xmlns:a16="http://schemas.microsoft.com/office/drawing/2014/main" id="{88930BC8-5CA7-3949-8982-6152A2E675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276600"/>
            <a:ext cx="5776142" cy="325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16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4CA7412-B911-8561-3A69-1A39404B7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533400"/>
            <a:ext cx="8077200" cy="5791200"/>
          </a:xfrm>
        </p:spPr>
      </p:pic>
    </p:spTree>
    <p:extLst>
      <p:ext uri="{BB962C8B-B14F-4D97-AF65-F5344CB8AC3E}">
        <p14:creationId xmlns:p14="http://schemas.microsoft.com/office/powerpoint/2010/main" val="181105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2EF7F0-79A0-5B69-89AD-4AA145B6BDA7}"/>
              </a:ext>
            </a:extLst>
          </p:cNvPr>
          <p:cNvSpPr txBox="1"/>
          <p:nvPr/>
        </p:nvSpPr>
        <p:spPr>
          <a:xfrm>
            <a:off x="838200" y="2590800"/>
            <a:ext cx="7543800" cy="2400657"/>
          </a:xfrm>
          <a:prstGeom prst="rect">
            <a:avLst/>
          </a:prstGeom>
          <a:noFill/>
        </p:spPr>
        <p:txBody>
          <a:bodyPr wrap="square">
            <a:spAutoFit/>
          </a:bodyPr>
          <a:lstStyle/>
          <a:p>
            <a:pPr fontAlgn="base">
              <a:lnSpc>
                <a:spcPct val="150000"/>
              </a:lnSpc>
            </a:pPr>
            <a:r>
              <a:rPr lang="en-US" sz="2000" i="0" dirty="0">
                <a:effectLst/>
                <a:latin typeface="Times New Roman" panose="02020603050405020304" pitchFamily="18" charset="0"/>
                <a:cs typeface="Times New Roman" panose="02020603050405020304" pitchFamily="18" charset="0"/>
              </a:rPr>
              <a:t>A </a:t>
            </a:r>
            <a:r>
              <a:rPr lang="en-US" sz="2000" b="1" i="0" dirty="0">
                <a:effectLst/>
                <a:latin typeface="Times New Roman" panose="02020603050405020304" pitchFamily="18" charset="0"/>
                <a:cs typeface="Times New Roman" panose="02020603050405020304" pitchFamily="18" charset="0"/>
              </a:rPr>
              <a:t>computer</a:t>
            </a:r>
            <a:r>
              <a:rPr lang="en-US" sz="2000" i="0" dirty="0">
                <a:effectLst/>
                <a:latin typeface="Times New Roman" panose="02020603050405020304" pitchFamily="18" charset="0"/>
                <a:cs typeface="Times New Roman" panose="02020603050405020304" pitchFamily="18" charset="0"/>
              </a:rPr>
              <a:t> is an electronic device that manipulates information, or data. It has the ability to </a:t>
            </a:r>
            <a:r>
              <a:rPr lang="en-US" sz="2000" b="1" i="0" dirty="0">
                <a:effectLst/>
                <a:latin typeface="Times New Roman" panose="02020603050405020304" pitchFamily="18" charset="0"/>
                <a:cs typeface="Times New Roman" panose="02020603050405020304" pitchFamily="18" charset="0"/>
              </a:rPr>
              <a:t>store</a:t>
            </a:r>
            <a:r>
              <a:rPr lang="en-US" sz="2000" i="0" dirty="0">
                <a:effectLst/>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retrieve</a:t>
            </a:r>
            <a:r>
              <a:rPr lang="en-US" sz="2000" i="0" dirty="0">
                <a:effectLst/>
                <a:latin typeface="Times New Roman" panose="02020603050405020304" pitchFamily="18" charset="0"/>
                <a:cs typeface="Times New Roman" panose="02020603050405020304" pitchFamily="18" charset="0"/>
              </a:rPr>
              <a:t>, and </a:t>
            </a:r>
            <a:r>
              <a:rPr lang="en-US" sz="2000" b="1" i="0" dirty="0">
                <a:effectLst/>
                <a:latin typeface="Times New Roman" panose="02020603050405020304" pitchFamily="18" charset="0"/>
                <a:cs typeface="Times New Roman" panose="02020603050405020304" pitchFamily="18" charset="0"/>
              </a:rPr>
              <a:t>process</a:t>
            </a:r>
            <a:r>
              <a:rPr lang="en-US" sz="2000" i="0" dirty="0">
                <a:effectLst/>
                <a:latin typeface="Times New Roman" panose="02020603050405020304" pitchFamily="18" charset="0"/>
                <a:cs typeface="Times New Roman" panose="02020603050405020304" pitchFamily="18" charset="0"/>
              </a:rPr>
              <a:t> data. You may already know that you can use a computer to </a:t>
            </a:r>
            <a:r>
              <a:rPr lang="en-US" sz="2000" b="1" i="0" dirty="0">
                <a:effectLst/>
                <a:latin typeface="Times New Roman" panose="02020603050405020304" pitchFamily="18" charset="0"/>
                <a:cs typeface="Times New Roman" panose="02020603050405020304" pitchFamily="18" charset="0"/>
              </a:rPr>
              <a:t>type documents</a:t>
            </a:r>
            <a:r>
              <a:rPr lang="en-US" sz="2000" i="0" dirty="0">
                <a:effectLst/>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send email</a:t>
            </a:r>
            <a:r>
              <a:rPr lang="en-US" sz="2000" i="0" dirty="0">
                <a:effectLst/>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play games</a:t>
            </a:r>
            <a:r>
              <a:rPr lang="en-US" sz="2000" i="0" dirty="0">
                <a:effectLst/>
                <a:latin typeface="Times New Roman" panose="02020603050405020304" pitchFamily="18" charset="0"/>
                <a:cs typeface="Times New Roman" panose="02020603050405020304" pitchFamily="18" charset="0"/>
              </a:rPr>
              <a:t>, and </a:t>
            </a:r>
            <a:r>
              <a:rPr lang="en-US" sz="2000" b="1" i="0" dirty="0">
                <a:effectLst/>
                <a:latin typeface="Times New Roman" panose="02020603050405020304" pitchFamily="18" charset="0"/>
                <a:cs typeface="Times New Roman" panose="02020603050405020304" pitchFamily="18" charset="0"/>
              </a:rPr>
              <a:t>browse the Web</a:t>
            </a:r>
            <a:r>
              <a:rPr lang="en-US" sz="2000" i="0" dirty="0">
                <a:effectLst/>
                <a:latin typeface="Times New Roman" panose="02020603050405020304" pitchFamily="18" charset="0"/>
                <a:cs typeface="Times New Roman" panose="02020603050405020304" pitchFamily="18" charset="0"/>
              </a:rPr>
              <a:t>. You can also use it to edit or create </a:t>
            </a:r>
            <a:r>
              <a:rPr lang="en-US" sz="2000" b="1" i="0" dirty="0">
                <a:effectLst/>
                <a:latin typeface="Times New Roman" panose="02020603050405020304" pitchFamily="18" charset="0"/>
                <a:cs typeface="Times New Roman" panose="02020603050405020304" pitchFamily="18" charset="0"/>
              </a:rPr>
              <a:t>spreadsheets</a:t>
            </a:r>
            <a:r>
              <a:rPr lang="en-US" sz="2000" i="0" dirty="0">
                <a:effectLst/>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presentations</a:t>
            </a:r>
            <a:r>
              <a:rPr lang="en-US" sz="2000" i="0" dirty="0">
                <a:effectLst/>
                <a:latin typeface="Times New Roman" panose="02020603050405020304" pitchFamily="18" charset="0"/>
                <a:cs typeface="Times New Roman" panose="02020603050405020304" pitchFamily="18" charset="0"/>
              </a:rPr>
              <a:t>, and even</a:t>
            </a:r>
            <a:r>
              <a:rPr lang="en-US" sz="2000" b="1" i="0" dirty="0">
                <a:effectLst/>
                <a:latin typeface="Times New Roman" panose="02020603050405020304" pitchFamily="18" charset="0"/>
                <a:cs typeface="Times New Roman" panose="02020603050405020304" pitchFamily="18" charset="0"/>
              </a:rPr>
              <a:t> videos</a:t>
            </a:r>
            <a:r>
              <a:rPr lang="en-US" sz="2000" i="0" dirty="0">
                <a:effectLst/>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CD6E9616-3494-7A34-F99B-05F5105FB1CF}"/>
              </a:ext>
            </a:extLst>
          </p:cNvPr>
          <p:cNvSpPr txBox="1"/>
          <p:nvPr/>
        </p:nvSpPr>
        <p:spPr>
          <a:xfrm>
            <a:off x="841022" y="990600"/>
            <a:ext cx="4572000" cy="646331"/>
          </a:xfrm>
          <a:prstGeom prst="rect">
            <a:avLst/>
          </a:prstGeom>
          <a:noFill/>
        </p:spPr>
        <p:txBody>
          <a:bodyPr wrap="square">
            <a:spAutoFit/>
          </a:bodyPr>
          <a:lstStyle/>
          <a:p>
            <a:pPr algn="l" fontAlgn="base"/>
            <a:r>
              <a:rPr lang="en-US" sz="3600" b="1" i="0" dirty="0">
                <a:solidFill>
                  <a:srgbClr val="C00000"/>
                </a:solidFill>
                <a:effectLst/>
                <a:latin typeface="Times New Roman" panose="02020603050405020304" pitchFamily="18" charset="0"/>
                <a:cs typeface="Times New Roman" panose="02020603050405020304" pitchFamily="18" charset="0"/>
              </a:rPr>
              <a:t>What is a computer?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C721-324D-55DC-892F-FB76E413650E}"/>
              </a:ext>
            </a:extLst>
          </p:cNvPr>
          <p:cNvSpPr>
            <a:spLocks noGrp="1"/>
          </p:cNvSpPr>
          <p:nvPr>
            <p:ph type="title"/>
          </p:nvPr>
        </p:nvSpPr>
        <p:spPr>
          <a:xfrm>
            <a:off x="762000" y="838200"/>
            <a:ext cx="4312793" cy="1477328"/>
          </a:xfrm>
        </p:spPr>
        <p:txBody>
          <a:bodyPr>
            <a:normAutofit fontScale="90000"/>
          </a:bodyPr>
          <a:lstStyle/>
          <a:p>
            <a:pPr fontAlgn="base"/>
            <a:r>
              <a:rPr lang="en-US" b="0" i="0" dirty="0">
                <a:solidFill>
                  <a:srgbClr val="C00000"/>
                </a:solidFill>
                <a:effectLst/>
                <a:latin typeface="Times New Roman" panose="02020603050405020304" pitchFamily="18" charset="0"/>
                <a:cs typeface="Times New Roman" panose="02020603050405020304" pitchFamily="18" charset="0"/>
              </a:rPr>
              <a:t>Hardware vs. software</a:t>
            </a:r>
            <a:br>
              <a:rPr lang="en-US" b="0" i="0" dirty="0">
                <a:solidFill>
                  <a:srgbClr val="C00000"/>
                </a:solidFill>
                <a:effectLst/>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
            </a:r>
            <a:br>
              <a:rPr lang="en-US" dirty="0">
                <a:solidFill>
                  <a:srgbClr val="C00000"/>
                </a:solidFill>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296FE87-87A3-1689-F955-E12540CFB366}"/>
              </a:ext>
            </a:extLst>
          </p:cNvPr>
          <p:cNvSpPr>
            <a:spLocks noGrp="1"/>
          </p:cNvSpPr>
          <p:nvPr>
            <p:ph idx="1"/>
          </p:nvPr>
        </p:nvSpPr>
        <p:spPr>
          <a:xfrm>
            <a:off x="762000" y="1767007"/>
            <a:ext cx="7620000" cy="1846659"/>
          </a:xfrm>
        </p:spPr>
        <p:txBody>
          <a:bodyPr>
            <a:normAutofit fontScale="85000" lnSpcReduction="20000"/>
          </a:bodyPr>
          <a:lstStyle/>
          <a:p>
            <a:pPr algn="l" fontAlgn="base"/>
            <a:r>
              <a:rPr lang="en-US" sz="2000" dirty="0">
                <a:effectLst/>
                <a:latin typeface="Times New Roman" panose="02020603050405020304" pitchFamily="18" charset="0"/>
                <a:cs typeface="Times New Roman" panose="02020603050405020304" pitchFamily="18" charset="0"/>
              </a:rPr>
              <a:t>Before we talk about different types of computers, let's talk about two things all computers have in common: </a:t>
            </a:r>
            <a:r>
              <a:rPr lang="en-US" sz="2000" b="1" dirty="0">
                <a:effectLst/>
                <a:latin typeface="Times New Roman" panose="02020603050405020304" pitchFamily="18" charset="0"/>
                <a:cs typeface="Times New Roman" panose="02020603050405020304" pitchFamily="18" charset="0"/>
              </a:rPr>
              <a:t>hardware</a:t>
            </a:r>
            <a:r>
              <a:rPr lang="en-US" sz="2000" dirty="0">
                <a:effectLst/>
                <a:latin typeface="Times New Roman" panose="02020603050405020304" pitchFamily="18" charset="0"/>
                <a:cs typeface="Times New Roman" panose="02020603050405020304" pitchFamily="18" charset="0"/>
              </a:rPr>
              <a:t> and </a:t>
            </a:r>
            <a:r>
              <a:rPr lang="en-US" sz="2000" b="1" dirty="0">
                <a:effectLst/>
                <a:latin typeface="Times New Roman" panose="02020603050405020304" pitchFamily="18" charset="0"/>
                <a:cs typeface="Times New Roman" panose="02020603050405020304" pitchFamily="18" charset="0"/>
              </a:rPr>
              <a:t>software</a:t>
            </a:r>
            <a:r>
              <a:rPr lang="en-US" sz="2000" dirty="0" smtClean="0">
                <a:effectLst/>
                <a:latin typeface="Times New Roman" panose="02020603050405020304" pitchFamily="18" charset="0"/>
                <a:cs typeface="Times New Roman" panose="02020603050405020304" pitchFamily="18" charset="0"/>
              </a:rPr>
              <a:t>.</a:t>
            </a:r>
          </a:p>
          <a:p>
            <a:pPr algn="l"/>
            <a:endParaRPr lang="en-US" sz="2000" dirty="0">
              <a:latin typeface="Times New Roman" panose="02020603050405020304" pitchFamily="18" charset="0"/>
              <a:cs typeface="Times New Roman" panose="02020603050405020304" pitchFamily="18" charset="0"/>
            </a:endParaRPr>
          </a:p>
          <a:p>
            <a:pPr algn="l"/>
            <a:r>
              <a:rPr lang="en-US" sz="2000" b="1" i="0" dirty="0" smtClean="0">
                <a:solidFill>
                  <a:srgbClr val="C00000"/>
                </a:solidFill>
                <a:effectLst/>
                <a:latin typeface="Times New Roman" panose="02020603050405020304" pitchFamily="18" charset="0"/>
                <a:cs typeface="Times New Roman" panose="02020603050405020304" pitchFamily="18" charset="0"/>
              </a:rPr>
              <a:t>Hardware</a:t>
            </a:r>
            <a:r>
              <a:rPr lang="en-US" sz="2000" b="0" i="0" dirty="0">
                <a:effectLst/>
                <a:latin typeface="Times New Roman" panose="02020603050405020304" pitchFamily="18" charset="0"/>
                <a:cs typeface="Times New Roman" panose="02020603050405020304" pitchFamily="18" charset="0"/>
              </a:rPr>
              <a:t> is any part of your computer that has a </a:t>
            </a:r>
            <a:r>
              <a:rPr lang="en-US" sz="2000" b="1" i="0" dirty="0">
                <a:effectLst/>
                <a:latin typeface="Times New Roman" panose="02020603050405020304" pitchFamily="18" charset="0"/>
                <a:cs typeface="Times New Roman" panose="02020603050405020304" pitchFamily="18" charset="0"/>
              </a:rPr>
              <a:t>physical structure</a:t>
            </a:r>
            <a:r>
              <a:rPr lang="en-US" sz="2000" b="0" i="0" dirty="0">
                <a:effectLst/>
                <a:latin typeface="Times New Roman" panose="02020603050405020304" pitchFamily="18" charset="0"/>
                <a:cs typeface="Times New Roman" panose="02020603050405020304" pitchFamily="18" charset="0"/>
              </a:rPr>
              <a:t>, such as the keyboard or mouse. It also includes all of the computer's internal parts, which you can see in the image below.</a:t>
            </a:r>
            <a:r>
              <a:rPr lang="en-US" sz="2000" dirty="0">
                <a:effectLst/>
                <a:latin typeface="inherit"/>
              </a:rPr>
              <a:t/>
            </a:r>
            <a:br>
              <a:rPr lang="en-US" sz="2000" dirty="0">
                <a:effectLst/>
                <a:latin typeface="inherit"/>
              </a:rPr>
            </a:br>
            <a:endParaRPr lang="en-US" sz="2000" dirty="0"/>
          </a:p>
        </p:txBody>
      </p:sp>
      <p:pic>
        <p:nvPicPr>
          <p:cNvPr id="2050" name="Picture 2" descr="viewing hardware">
            <a:extLst>
              <a:ext uri="{FF2B5EF4-FFF2-40B4-BE49-F238E27FC236}">
                <a16:creationId xmlns:a16="http://schemas.microsoft.com/office/drawing/2014/main" id="{BD501C83-4156-CCD0-A898-64108EFB2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429000"/>
            <a:ext cx="50292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9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A679E3-9F5B-CE07-ED65-E5634D30BB7D}"/>
              </a:ext>
            </a:extLst>
          </p:cNvPr>
          <p:cNvSpPr>
            <a:spLocks noGrp="1"/>
          </p:cNvSpPr>
          <p:nvPr>
            <p:ph idx="1"/>
          </p:nvPr>
        </p:nvSpPr>
        <p:spPr>
          <a:xfrm>
            <a:off x="609600" y="1143000"/>
            <a:ext cx="7924800" cy="1329659"/>
          </a:xfrm>
        </p:spPr>
        <p:txBody>
          <a:bodyPr>
            <a:normAutofit fontScale="92500" lnSpcReduction="10000"/>
          </a:bodyPr>
          <a:lstStyle/>
          <a:p>
            <a:pPr>
              <a:lnSpc>
                <a:spcPct val="150000"/>
              </a:lnSpc>
            </a:pPr>
            <a:r>
              <a:rPr lang="en-US" sz="2000" b="1" i="0" dirty="0">
                <a:solidFill>
                  <a:srgbClr val="C00000"/>
                </a:solidFill>
                <a:effectLst/>
                <a:latin typeface="Times New Roman" panose="02020603050405020304" pitchFamily="18" charset="0"/>
                <a:cs typeface="Times New Roman" panose="02020603050405020304" pitchFamily="18" charset="0"/>
              </a:rPr>
              <a:t>Software</a:t>
            </a:r>
            <a:r>
              <a:rPr lang="en-US" sz="2000" b="0" i="0" dirty="0">
                <a:effectLst/>
                <a:latin typeface="Times New Roman" panose="02020603050405020304" pitchFamily="18" charset="0"/>
                <a:cs typeface="Times New Roman" panose="02020603050405020304" pitchFamily="18" charset="0"/>
              </a:rPr>
              <a:t> is any </a:t>
            </a:r>
            <a:r>
              <a:rPr lang="en-US" sz="2000" b="1" i="0" dirty="0">
                <a:effectLst/>
                <a:latin typeface="Times New Roman" panose="02020603050405020304" pitchFamily="18" charset="0"/>
                <a:cs typeface="Times New Roman" panose="02020603050405020304" pitchFamily="18" charset="0"/>
              </a:rPr>
              <a:t>set of instructions</a:t>
            </a:r>
            <a:r>
              <a:rPr lang="en-US" sz="2000" b="0" i="0" dirty="0">
                <a:effectLst/>
                <a:latin typeface="Times New Roman" panose="02020603050405020304" pitchFamily="18" charset="0"/>
                <a:cs typeface="Times New Roman" panose="02020603050405020304" pitchFamily="18" charset="0"/>
              </a:rPr>
              <a:t> that tells the hardware </a:t>
            </a:r>
            <a:r>
              <a:rPr lang="en-US" sz="2000" b="1" i="0" dirty="0">
                <a:effectLst/>
                <a:latin typeface="Times New Roman" panose="02020603050405020304" pitchFamily="18" charset="0"/>
                <a:cs typeface="Times New Roman" panose="02020603050405020304" pitchFamily="18" charset="0"/>
              </a:rPr>
              <a:t>what to do</a:t>
            </a:r>
            <a:r>
              <a:rPr lang="en-US" sz="2000" b="0" i="0" dirty="0">
                <a:effectLst/>
                <a:latin typeface="Times New Roman" panose="02020603050405020304" pitchFamily="18" charset="0"/>
                <a:cs typeface="Times New Roman" panose="02020603050405020304" pitchFamily="18" charset="0"/>
              </a:rPr>
              <a:t> and </a:t>
            </a:r>
            <a:r>
              <a:rPr lang="en-US" sz="2000" b="1" i="0" dirty="0">
                <a:effectLst/>
                <a:latin typeface="Times New Roman" panose="02020603050405020304" pitchFamily="18" charset="0"/>
                <a:cs typeface="Times New Roman" panose="02020603050405020304" pitchFamily="18" charset="0"/>
              </a:rPr>
              <a:t>how to do it</a:t>
            </a:r>
            <a:r>
              <a:rPr lang="en-US" sz="2000" b="0" i="0" dirty="0">
                <a:effectLst/>
                <a:latin typeface="Times New Roman" panose="02020603050405020304" pitchFamily="18" charset="0"/>
                <a:cs typeface="Times New Roman" panose="02020603050405020304" pitchFamily="18" charset="0"/>
              </a:rPr>
              <a:t>. Examples of software include web browsers, games, and word processors.</a:t>
            </a:r>
            <a:endParaRPr lang="en-US" sz="2000" dirty="0">
              <a:latin typeface="Times New Roman" panose="02020603050405020304" pitchFamily="18" charset="0"/>
              <a:cs typeface="Times New Roman" panose="02020603050405020304" pitchFamily="18" charset="0"/>
            </a:endParaRPr>
          </a:p>
        </p:txBody>
      </p:sp>
      <p:pic>
        <p:nvPicPr>
          <p:cNvPr id="3074" name="Picture 2" descr="viewing software">
            <a:extLst>
              <a:ext uri="{FF2B5EF4-FFF2-40B4-BE49-F238E27FC236}">
                <a16:creationId xmlns:a16="http://schemas.microsoft.com/office/drawing/2014/main" id="{8CA856F9-3849-9CAD-7368-39D24CB28D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0"/>
            <a:ext cx="6189133" cy="348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4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076F-877A-26A9-1C8C-1EE7834B6890}"/>
              </a:ext>
            </a:extLst>
          </p:cNvPr>
          <p:cNvSpPr>
            <a:spLocks noGrp="1"/>
          </p:cNvSpPr>
          <p:nvPr>
            <p:ph type="title"/>
          </p:nvPr>
        </p:nvSpPr>
        <p:spPr>
          <a:xfrm>
            <a:off x="838200" y="838200"/>
            <a:ext cx="6934200" cy="1447800"/>
          </a:xfrm>
        </p:spPr>
        <p:txBody>
          <a:bodyPr>
            <a:normAutofit fontScale="90000"/>
          </a:bodyPr>
          <a:lstStyle/>
          <a:p>
            <a:r>
              <a:rPr lang="en-US" b="0" i="0" dirty="0">
                <a:solidFill>
                  <a:srgbClr val="C00000"/>
                </a:solidFill>
                <a:effectLst/>
                <a:latin typeface="Times New Roman" panose="02020603050405020304" pitchFamily="18" charset="0"/>
                <a:cs typeface="Times New Roman" panose="02020603050405020304" pitchFamily="18" charset="0"/>
              </a:rPr>
              <a:t>What are the different types of computers?</a:t>
            </a:r>
            <a:r>
              <a:rPr lang="en-US" b="0" i="0" dirty="0">
                <a:solidFill>
                  <a:srgbClr val="4E4E4E"/>
                </a:solidFill>
                <a:effectLst/>
                <a:latin typeface="source sans pro" panose="020B0503030403020204" pitchFamily="34" charset="0"/>
              </a:rPr>
              <a:t/>
            </a:r>
            <a:br>
              <a:rPr lang="en-US" b="0" i="0" dirty="0">
                <a:solidFill>
                  <a:srgbClr val="4E4E4E"/>
                </a:solidFill>
                <a:effectLst/>
                <a:latin typeface="source sans pro" panose="020B0503030403020204" pitchFamily="34" charset="0"/>
              </a:rPr>
            </a:br>
            <a:endParaRPr lang="en-US" dirty="0"/>
          </a:p>
        </p:txBody>
      </p:sp>
      <p:sp>
        <p:nvSpPr>
          <p:cNvPr id="3" name="Text Placeholder 2">
            <a:extLst>
              <a:ext uri="{FF2B5EF4-FFF2-40B4-BE49-F238E27FC236}">
                <a16:creationId xmlns:a16="http://schemas.microsoft.com/office/drawing/2014/main" id="{C37E1B94-CAD4-5C85-FD08-4B1BD1F319BC}"/>
              </a:ext>
            </a:extLst>
          </p:cNvPr>
          <p:cNvSpPr>
            <a:spLocks noGrp="1"/>
          </p:cNvSpPr>
          <p:nvPr>
            <p:ph idx="1"/>
          </p:nvPr>
        </p:nvSpPr>
        <p:spPr>
          <a:xfrm>
            <a:off x="838200" y="2736502"/>
            <a:ext cx="7543800" cy="2722284"/>
          </a:xfrm>
        </p:spPr>
        <p:txBody>
          <a:bodyPr>
            <a:normAutofit fontScale="92500"/>
          </a:bodyPr>
          <a:lstStyle/>
          <a:p>
            <a:pPr algn="l" fontAlgn="base">
              <a:lnSpc>
                <a:spcPct val="150000"/>
              </a:lnSpc>
            </a:pPr>
            <a:r>
              <a:rPr lang="en-US" sz="2000" b="0" i="0" dirty="0">
                <a:effectLst/>
                <a:latin typeface="Times New Roman" panose="02020603050405020304" pitchFamily="18" charset="0"/>
                <a:cs typeface="Times New Roman" panose="02020603050405020304" pitchFamily="18" charset="0"/>
              </a:rPr>
              <a:t>When most people hear the word </a:t>
            </a:r>
            <a:r>
              <a:rPr lang="en-US" sz="2000" b="1" i="0" dirty="0">
                <a:effectLst/>
                <a:latin typeface="Times New Roman" panose="02020603050405020304" pitchFamily="18" charset="0"/>
                <a:cs typeface="Times New Roman" panose="02020603050405020304" pitchFamily="18" charset="0"/>
              </a:rPr>
              <a:t>computer</a:t>
            </a:r>
            <a:r>
              <a:rPr lang="en-US" sz="2000" b="0" i="0" dirty="0">
                <a:effectLst/>
                <a:latin typeface="Times New Roman" panose="02020603050405020304" pitchFamily="18" charset="0"/>
                <a:cs typeface="Times New Roman" panose="02020603050405020304" pitchFamily="18" charset="0"/>
              </a:rPr>
              <a:t>, they think of a </a:t>
            </a:r>
            <a:r>
              <a:rPr lang="en-US" sz="2000" b="1" i="0" dirty="0">
                <a:effectLst/>
                <a:latin typeface="Times New Roman" panose="02020603050405020304" pitchFamily="18" charset="0"/>
                <a:cs typeface="Times New Roman" panose="02020603050405020304" pitchFamily="18" charset="0"/>
              </a:rPr>
              <a:t>personal computer</a:t>
            </a:r>
            <a:r>
              <a:rPr lang="en-US" sz="2000" b="0" i="0" dirty="0">
                <a:effectLst/>
                <a:latin typeface="Times New Roman" panose="02020603050405020304" pitchFamily="18" charset="0"/>
                <a:cs typeface="Times New Roman" panose="02020603050405020304" pitchFamily="18" charset="0"/>
              </a:rPr>
              <a:t> such as a </a:t>
            </a:r>
            <a:r>
              <a:rPr lang="en-US" sz="2000" b="1" i="0" dirty="0">
                <a:effectLst/>
                <a:latin typeface="Times New Roman" panose="02020603050405020304" pitchFamily="18" charset="0"/>
                <a:cs typeface="Times New Roman" panose="02020603050405020304" pitchFamily="18" charset="0"/>
              </a:rPr>
              <a:t>desktop</a:t>
            </a:r>
            <a:r>
              <a:rPr lang="en-US" sz="2000" b="0" i="0" dirty="0">
                <a:effectLst/>
                <a:latin typeface="Times New Roman" panose="02020603050405020304" pitchFamily="18" charset="0"/>
                <a:cs typeface="Times New Roman" panose="02020603050405020304" pitchFamily="18" charset="0"/>
              </a:rPr>
              <a:t> or </a:t>
            </a:r>
            <a:r>
              <a:rPr lang="en-US" sz="2000" b="1" i="0" dirty="0">
                <a:effectLst/>
                <a:latin typeface="Times New Roman" panose="02020603050405020304" pitchFamily="18" charset="0"/>
                <a:cs typeface="Times New Roman" panose="02020603050405020304" pitchFamily="18" charset="0"/>
              </a:rPr>
              <a:t>laptop</a:t>
            </a:r>
            <a:r>
              <a:rPr lang="en-US" sz="2000" b="0" i="0" dirty="0">
                <a:effectLst/>
                <a:latin typeface="Times New Roman" panose="02020603050405020304" pitchFamily="18" charset="0"/>
                <a:cs typeface="Times New Roman" panose="02020603050405020304" pitchFamily="18" charset="0"/>
              </a:rPr>
              <a:t>. However, computers come in many shapes and sizes, and they perform many different functions in our daily lives. When you withdraw cash from an ATM, scan groceries at the store, or use a calculator, you're using a type of computer.</a:t>
            </a:r>
          </a:p>
          <a:p>
            <a:pPr algn="just">
              <a:lnSpc>
                <a:spcPct val="150000"/>
              </a:lnSpc>
            </a:pPr>
            <a:endParaRPr lang="en-US" sz="2000" dirty="0"/>
          </a:p>
        </p:txBody>
      </p:sp>
    </p:spTree>
    <p:extLst>
      <p:ext uri="{BB962C8B-B14F-4D97-AF65-F5344CB8AC3E}">
        <p14:creationId xmlns:p14="http://schemas.microsoft.com/office/powerpoint/2010/main" val="3673608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D921-92A5-4A5D-8642-3D1289584984}"/>
              </a:ext>
            </a:extLst>
          </p:cNvPr>
          <p:cNvSpPr>
            <a:spLocks noGrp="1"/>
          </p:cNvSpPr>
          <p:nvPr>
            <p:ph type="title"/>
          </p:nvPr>
        </p:nvSpPr>
        <p:spPr>
          <a:xfrm>
            <a:off x="-36689" y="824770"/>
            <a:ext cx="5715001" cy="1477328"/>
          </a:xfrm>
        </p:spPr>
        <p:txBody>
          <a:bodyPr>
            <a:normAutofit fontScale="90000"/>
          </a:bodyPr>
          <a:lstStyle/>
          <a:p>
            <a:pPr fontAlgn="base"/>
            <a:r>
              <a:rPr lang="en-US" b="0" i="0" dirty="0">
                <a:solidFill>
                  <a:srgbClr val="C00000"/>
                </a:solidFill>
                <a:effectLst/>
                <a:latin typeface="Times New Roman" panose="02020603050405020304" pitchFamily="18" charset="0"/>
                <a:cs typeface="Times New Roman" panose="02020603050405020304" pitchFamily="18" charset="0"/>
              </a:rPr>
              <a:t>Desktop computers</a:t>
            </a:r>
            <a:br>
              <a:rPr lang="en-US" b="0" i="0" dirty="0">
                <a:solidFill>
                  <a:srgbClr val="C00000"/>
                </a:solidFill>
                <a:effectLst/>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
            </a:r>
            <a:br>
              <a:rPr lang="en-US" dirty="0">
                <a:solidFill>
                  <a:srgbClr val="C00000"/>
                </a:solidFill>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9726E71-7D1F-BF5E-7EDA-2CCCBA9C9DB1}"/>
              </a:ext>
            </a:extLst>
          </p:cNvPr>
          <p:cNvSpPr>
            <a:spLocks noGrp="1"/>
          </p:cNvSpPr>
          <p:nvPr>
            <p:ph idx="1"/>
          </p:nvPr>
        </p:nvSpPr>
        <p:spPr>
          <a:xfrm>
            <a:off x="838198" y="1402717"/>
            <a:ext cx="7467601" cy="1798762"/>
          </a:xfrm>
        </p:spPr>
        <p:txBody>
          <a:bodyPr>
            <a:normAutofit lnSpcReduction="10000"/>
          </a:bodyPr>
          <a:lstStyle/>
          <a:p>
            <a:pPr>
              <a:lnSpc>
                <a:spcPct val="150000"/>
              </a:lnSpc>
            </a:pPr>
            <a:r>
              <a:rPr lang="en-US" sz="2000" b="0" i="0" dirty="0">
                <a:effectLst/>
                <a:latin typeface="Times New Roman" panose="02020603050405020304" pitchFamily="18" charset="0"/>
                <a:cs typeface="Times New Roman" panose="02020603050405020304" pitchFamily="18" charset="0"/>
              </a:rPr>
              <a:t>Many people use </a:t>
            </a:r>
            <a:r>
              <a:rPr lang="en-US" sz="2000" b="1" i="0" dirty="0">
                <a:effectLst/>
                <a:latin typeface="Times New Roman" panose="02020603050405020304" pitchFamily="18" charset="0"/>
                <a:cs typeface="Times New Roman" panose="02020603050405020304" pitchFamily="18" charset="0"/>
              </a:rPr>
              <a:t>desktop computers</a:t>
            </a:r>
            <a:r>
              <a:rPr lang="en-US" sz="2000" b="0" i="0" dirty="0">
                <a:effectLst/>
                <a:latin typeface="Times New Roman" panose="02020603050405020304" pitchFamily="18" charset="0"/>
                <a:cs typeface="Times New Roman" panose="02020603050405020304" pitchFamily="18" charset="0"/>
              </a:rPr>
              <a:t> at work, home, and school. Desktop </a:t>
            </a:r>
            <a:r>
              <a:rPr lang="en-US" sz="2000" b="0" i="0" dirty="0" err="1" smtClean="0">
                <a:effectLst/>
                <a:latin typeface="Times New Roman" panose="02020603050405020304" pitchFamily="18" charset="0"/>
                <a:cs typeface="Times New Roman" panose="02020603050405020304" pitchFamily="18" charset="0"/>
              </a:rPr>
              <a:t>coypically</a:t>
            </a:r>
            <a:r>
              <a:rPr lang="en-US" sz="2000" b="0" i="0" dirty="0" smtClean="0">
                <a:effectLst/>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made up of a few different parts, including the </a:t>
            </a:r>
            <a:r>
              <a:rPr lang="en-US" sz="2000" b="1" i="0" dirty="0" smtClean="0">
                <a:effectLst/>
                <a:latin typeface="Times New Roman" panose="02020603050405020304" pitchFamily="18" charset="0"/>
                <a:cs typeface="Times New Roman" panose="02020603050405020304" pitchFamily="18" charset="0"/>
              </a:rPr>
              <a:t>computer </a:t>
            </a:r>
            <a:r>
              <a:rPr lang="en-US" sz="2000" dirty="0" err="1" smtClean="0">
                <a:latin typeface="Times New Roman" panose="02020603050405020304" pitchFamily="18" charset="0"/>
                <a:cs typeface="Times New Roman" panose="02020603050405020304" pitchFamily="18" charset="0"/>
              </a:rPr>
              <a:t>mputers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are designed to be placed on a desk, and they're t</a:t>
            </a:r>
            <a:r>
              <a:rPr lang="en-US" sz="2000" b="1" i="0" dirty="0" smtClean="0">
                <a:effectLst/>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case</a:t>
            </a:r>
            <a:r>
              <a:rPr lang="en-US" sz="2000" b="0" i="0" dirty="0">
                <a:effectLst/>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monitor</a:t>
            </a:r>
            <a:r>
              <a:rPr lang="en-US" sz="2000" b="0" i="0" dirty="0">
                <a:effectLst/>
                <a:latin typeface="Times New Roman" panose="02020603050405020304" pitchFamily="18" charset="0"/>
                <a:cs typeface="Times New Roman" panose="02020603050405020304" pitchFamily="18" charset="0"/>
              </a:rPr>
              <a:t>, </a:t>
            </a:r>
            <a:r>
              <a:rPr lang="en-US" sz="2000" b="1" i="0" dirty="0">
                <a:effectLst/>
                <a:latin typeface="Times New Roman" panose="02020603050405020304" pitchFamily="18" charset="0"/>
                <a:cs typeface="Times New Roman" panose="02020603050405020304" pitchFamily="18" charset="0"/>
              </a:rPr>
              <a:t>keyboard</a:t>
            </a:r>
            <a:r>
              <a:rPr lang="en-US" sz="2000" b="0" i="0" dirty="0">
                <a:effectLst/>
                <a:latin typeface="Times New Roman" panose="02020603050405020304" pitchFamily="18" charset="0"/>
                <a:cs typeface="Times New Roman" panose="02020603050405020304" pitchFamily="18" charset="0"/>
              </a:rPr>
              <a:t>, and </a:t>
            </a:r>
            <a:r>
              <a:rPr lang="en-US" sz="2000" b="1" i="0" dirty="0">
                <a:effectLst/>
                <a:latin typeface="Times New Roman" panose="02020603050405020304" pitchFamily="18" charset="0"/>
                <a:cs typeface="Times New Roman" panose="02020603050405020304" pitchFamily="18" charset="0"/>
              </a:rPr>
              <a:t>mouse</a:t>
            </a:r>
            <a:r>
              <a:rPr lang="en-US" sz="2000" b="0" i="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5122" name="Picture 2" descr="showing a desktop computer">
            <a:extLst>
              <a:ext uri="{FF2B5EF4-FFF2-40B4-BE49-F238E27FC236}">
                <a16:creationId xmlns:a16="http://schemas.microsoft.com/office/drawing/2014/main" id="{DB7CA291-D112-118A-0B22-E70CBDF3B6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899" y="3473350"/>
            <a:ext cx="5410200" cy="304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572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BB40-F7DD-6B0E-049E-7AE411E53614}"/>
              </a:ext>
            </a:extLst>
          </p:cNvPr>
          <p:cNvSpPr>
            <a:spLocks noGrp="1"/>
          </p:cNvSpPr>
          <p:nvPr>
            <p:ph type="title"/>
          </p:nvPr>
        </p:nvSpPr>
        <p:spPr>
          <a:xfrm>
            <a:off x="772415" y="684663"/>
            <a:ext cx="3596385" cy="984885"/>
          </a:xfrm>
        </p:spPr>
        <p:txBody>
          <a:bodyPr>
            <a:normAutofit fontScale="90000"/>
          </a:bodyPr>
          <a:lstStyle/>
          <a:p>
            <a:r>
              <a:rPr lang="en-US" b="0" i="0" dirty="0">
                <a:solidFill>
                  <a:srgbClr val="C00000"/>
                </a:solidFill>
                <a:effectLst/>
                <a:latin typeface="Times New Roman" panose="02020603050405020304" pitchFamily="18" charset="0"/>
                <a:cs typeface="Times New Roman" panose="02020603050405020304" pitchFamily="18" charset="0"/>
              </a:rPr>
              <a:t>Laptop computers</a:t>
            </a:r>
            <a:br>
              <a:rPr lang="en-US" b="0" i="0" dirty="0">
                <a:solidFill>
                  <a:srgbClr val="C00000"/>
                </a:solidFill>
                <a:effectLst/>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6609240-DDE1-F4BB-D312-CFB17E2F162C}"/>
              </a:ext>
            </a:extLst>
          </p:cNvPr>
          <p:cNvSpPr>
            <a:spLocks noGrp="1"/>
          </p:cNvSpPr>
          <p:nvPr>
            <p:ph idx="1"/>
          </p:nvPr>
        </p:nvSpPr>
        <p:spPr>
          <a:xfrm>
            <a:off x="685797" y="1524000"/>
            <a:ext cx="7772400" cy="1793319"/>
          </a:xfrm>
        </p:spPr>
        <p:txBody>
          <a:bodyPr>
            <a:normAutofit fontScale="92500" lnSpcReduction="10000"/>
          </a:bodyPr>
          <a:lstStyle/>
          <a:p>
            <a:pPr algn="l">
              <a:lnSpc>
                <a:spcPct val="150000"/>
              </a:lnSpc>
            </a:pPr>
            <a:r>
              <a:rPr lang="en-US" sz="2000" b="0" i="0" dirty="0">
                <a:effectLst/>
                <a:latin typeface="Times New Roman" panose="02020603050405020304" pitchFamily="18" charset="0"/>
                <a:cs typeface="Times New Roman" panose="02020603050405020304" pitchFamily="18" charset="0"/>
              </a:rPr>
              <a:t>The second type of computer you may be familiar with is a </a:t>
            </a:r>
            <a:r>
              <a:rPr lang="en-US" sz="2000" b="1" i="0" dirty="0">
                <a:effectLst/>
                <a:latin typeface="Times New Roman" panose="02020603050405020304" pitchFamily="18" charset="0"/>
                <a:cs typeface="Times New Roman" panose="02020603050405020304" pitchFamily="18" charset="0"/>
              </a:rPr>
              <a:t>laptop computer</a:t>
            </a:r>
            <a:r>
              <a:rPr lang="en-US" sz="2000" b="0" i="0" dirty="0">
                <a:effectLst/>
                <a:latin typeface="Times New Roman" panose="02020603050405020304" pitchFamily="18" charset="0"/>
                <a:cs typeface="Times New Roman" panose="02020603050405020304" pitchFamily="18" charset="0"/>
              </a:rPr>
              <a:t>, commonly called a laptop. Laptops are battery-powered computers that are </a:t>
            </a:r>
            <a:r>
              <a:rPr lang="en-US" sz="2000" b="1" i="0" dirty="0">
                <a:effectLst/>
                <a:latin typeface="Times New Roman" panose="02020603050405020304" pitchFamily="18" charset="0"/>
                <a:cs typeface="Times New Roman" panose="02020603050405020304" pitchFamily="18" charset="0"/>
              </a:rPr>
              <a:t>more portable</a:t>
            </a:r>
            <a:r>
              <a:rPr lang="en-US" sz="2000" b="0" i="0" dirty="0">
                <a:effectLst/>
                <a:latin typeface="Times New Roman" panose="02020603050405020304" pitchFamily="18" charset="0"/>
                <a:cs typeface="Times New Roman" panose="02020603050405020304" pitchFamily="18" charset="0"/>
              </a:rPr>
              <a:t> than desktops, allowing you to use them almost anywhere.</a:t>
            </a:r>
            <a:endParaRPr lang="en-US" sz="2000" dirty="0">
              <a:latin typeface="Times New Roman" panose="02020603050405020304" pitchFamily="18" charset="0"/>
              <a:cs typeface="Times New Roman" panose="02020603050405020304" pitchFamily="18" charset="0"/>
            </a:endParaRPr>
          </a:p>
        </p:txBody>
      </p:sp>
      <p:pic>
        <p:nvPicPr>
          <p:cNvPr id="6148" name="Picture 4" descr="showing a laptop computer">
            <a:extLst>
              <a:ext uri="{FF2B5EF4-FFF2-40B4-BE49-F238E27FC236}">
                <a16:creationId xmlns:a16="http://schemas.microsoft.com/office/drawing/2014/main" id="{EA9F840A-1199-3A31-6EE4-61B49E126C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397" y="3351186"/>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52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52D8B-FE91-1900-79DE-95B18FBFA64F}"/>
              </a:ext>
            </a:extLst>
          </p:cNvPr>
          <p:cNvSpPr>
            <a:spLocks noGrp="1"/>
          </p:cNvSpPr>
          <p:nvPr>
            <p:ph type="title"/>
          </p:nvPr>
        </p:nvSpPr>
        <p:spPr>
          <a:xfrm>
            <a:off x="685800" y="893564"/>
            <a:ext cx="3596385" cy="984885"/>
          </a:xfrm>
        </p:spPr>
        <p:txBody>
          <a:bodyPr>
            <a:normAutofit fontScale="90000"/>
          </a:bodyPr>
          <a:lstStyle/>
          <a:p>
            <a:r>
              <a:rPr lang="en-US" b="0" i="0" dirty="0">
                <a:solidFill>
                  <a:srgbClr val="C00000"/>
                </a:solidFill>
                <a:effectLst/>
                <a:latin typeface="Times New Roman" panose="02020603050405020304" pitchFamily="18" charset="0"/>
                <a:cs typeface="Times New Roman" panose="02020603050405020304" pitchFamily="18" charset="0"/>
              </a:rPr>
              <a:t>Tablet computers</a:t>
            </a:r>
            <a:br>
              <a:rPr lang="en-US" b="0" i="0" dirty="0">
                <a:solidFill>
                  <a:srgbClr val="C00000"/>
                </a:solidFill>
                <a:effectLst/>
                <a:latin typeface="Times New Roman" panose="02020603050405020304" pitchFamily="18" charset="0"/>
                <a:cs typeface="Times New Roman" panose="02020603050405020304" pitchFamily="18" charset="0"/>
              </a:rPr>
            </a:b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30D2BDC-EA69-5438-A5CA-362F529C0A92}"/>
              </a:ext>
            </a:extLst>
          </p:cNvPr>
          <p:cNvSpPr>
            <a:spLocks noGrp="1"/>
          </p:cNvSpPr>
          <p:nvPr>
            <p:ph idx="1"/>
          </p:nvPr>
        </p:nvSpPr>
        <p:spPr>
          <a:xfrm>
            <a:off x="761998" y="1916809"/>
            <a:ext cx="7620000" cy="1329659"/>
          </a:xfrm>
        </p:spPr>
        <p:txBody>
          <a:bodyPr>
            <a:normAutofit fontScale="85000" lnSpcReduction="10000"/>
          </a:bodyPr>
          <a:lstStyle/>
          <a:p>
            <a:pPr algn="l">
              <a:lnSpc>
                <a:spcPct val="150000"/>
              </a:lnSpc>
            </a:pPr>
            <a:r>
              <a:rPr lang="en-US" sz="2000" b="1" i="0" dirty="0">
                <a:effectLst/>
                <a:latin typeface="Times New Roman" panose="02020603050405020304" pitchFamily="18" charset="0"/>
                <a:cs typeface="Times New Roman" panose="02020603050405020304" pitchFamily="18" charset="0"/>
              </a:rPr>
              <a:t>Tablet computers</a:t>
            </a:r>
            <a:r>
              <a:rPr lang="en-US" sz="2000" b="0" i="0" dirty="0">
                <a:effectLst/>
                <a:latin typeface="Times New Roman" panose="02020603050405020304" pitchFamily="18" charset="0"/>
                <a:cs typeface="Times New Roman" panose="02020603050405020304" pitchFamily="18" charset="0"/>
              </a:rPr>
              <a:t>—or </a:t>
            </a:r>
            <a:r>
              <a:rPr lang="en-US" sz="2000" b="1" i="0" dirty="0">
                <a:effectLst/>
                <a:latin typeface="Times New Roman" panose="02020603050405020304" pitchFamily="18" charset="0"/>
                <a:cs typeface="Times New Roman" panose="02020603050405020304" pitchFamily="18" charset="0"/>
              </a:rPr>
              <a:t>tablets</a:t>
            </a:r>
            <a:r>
              <a:rPr lang="en-US" sz="2000" b="0" i="0" dirty="0">
                <a:effectLst/>
                <a:latin typeface="Times New Roman" panose="02020603050405020304" pitchFamily="18" charset="0"/>
                <a:cs typeface="Times New Roman" panose="02020603050405020304" pitchFamily="18" charset="0"/>
              </a:rPr>
              <a:t>—are handheld computers that are even more portable than laptops. Instead of a keyboard and mouse, tablets use a </a:t>
            </a:r>
            <a:r>
              <a:rPr lang="en-US" sz="2000" b="1" i="0" dirty="0">
                <a:effectLst/>
                <a:latin typeface="Times New Roman" panose="02020603050405020304" pitchFamily="18" charset="0"/>
                <a:cs typeface="Times New Roman" panose="02020603050405020304" pitchFamily="18" charset="0"/>
              </a:rPr>
              <a:t>touch-sensitive screen</a:t>
            </a:r>
            <a:r>
              <a:rPr lang="en-US" sz="2000" b="0" i="0" dirty="0">
                <a:effectLst/>
                <a:latin typeface="Times New Roman" panose="02020603050405020304" pitchFamily="18" charset="0"/>
                <a:cs typeface="Times New Roman" panose="02020603050405020304" pitchFamily="18" charset="0"/>
              </a:rPr>
              <a:t> for typing and navigation. The </a:t>
            </a:r>
            <a:r>
              <a:rPr lang="en-US" sz="2000" b="1" i="0" dirty="0">
                <a:effectLst/>
                <a:latin typeface="Times New Roman" panose="02020603050405020304" pitchFamily="18" charset="0"/>
                <a:cs typeface="Times New Roman" panose="02020603050405020304" pitchFamily="18" charset="0"/>
              </a:rPr>
              <a:t>iPad</a:t>
            </a:r>
            <a:r>
              <a:rPr lang="en-US" sz="2000" b="0" i="0" dirty="0">
                <a:effectLst/>
                <a:latin typeface="Times New Roman" panose="02020603050405020304" pitchFamily="18" charset="0"/>
                <a:cs typeface="Times New Roman" panose="02020603050405020304" pitchFamily="18" charset="0"/>
              </a:rPr>
              <a:t> is an example of a tablet.</a:t>
            </a:r>
            <a:endParaRPr lang="en-US" sz="2000" dirty="0">
              <a:latin typeface="Times New Roman" panose="02020603050405020304" pitchFamily="18" charset="0"/>
              <a:cs typeface="Times New Roman" panose="02020603050405020304" pitchFamily="18" charset="0"/>
            </a:endParaRPr>
          </a:p>
        </p:txBody>
      </p:sp>
      <p:pic>
        <p:nvPicPr>
          <p:cNvPr id="7170" name="Picture 2" descr="showing a tablet computer">
            <a:extLst>
              <a:ext uri="{FF2B5EF4-FFF2-40B4-BE49-F238E27FC236}">
                <a16:creationId xmlns:a16="http://schemas.microsoft.com/office/drawing/2014/main" id="{716029D4-87A2-B094-44FB-CFA9D85005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1291" y="3429000"/>
            <a:ext cx="5521414" cy="310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29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838200"/>
            <a:ext cx="6107762"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Basic hardware of a PC </a:t>
            </a:r>
            <a:r>
              <a:rPr lang="en-US" sz="3600" dirty="0" smtClean="0">
                <a:solidFill>
                  <a:srgbClr val="FF0000"/>
                </a:solidFill>
                <a:latin typeface="Times New Roman" panose="02020603050405020304" pitchFamily="18" charset="0"/>
                <a:cs typeface="Times New Roman" panose="02020603050405020304" pitchFamily="18" charset="0"/>
              </a:rPr>
              <a:t>system</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Rectangle 3">
            <a:extLst>
              <a:ext uri="{FF2B5EF4-FFF2-40B4-BE49-F238E27FC236}">
                <a16:creationId xmlns:a16="http://schemas.microsoft.com/office/drawing/2014/main" id="{4C65B9F7-CC9B-46FF-CD75-E7374FC43971}"/>
              </a:ext>
            </a:extLst>
          </p:cNvPr>
          <p:cNvSpPr txBox="1">
            <a:spLocks noChangeArrowheads="1"/>
          </p:cNvSpPr>
          <p:nvPr/>
        </p:nvSpPr>
        <p:spPr bwMode="auto">
          <a:xfrm>
            <a:off x="1802462" y="2514600"/>
            <a:ext cx="57032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lnSpc>
                <a:spcPct val="150000"/>
              </a:lnSpc>
            </a:pPr>
            <a:r>
              <a:rPr lang="en-US" altLang="en-US" sz="2000" kern="0" dirty="0" smtClean="0">
                <a:latin typeface="Times New Roman" panose="02020603050405020304" pitchFamily="18" charset="0"/>
                <a:ea typeface="ＭＳ Ｐゴシック" panose="020B0600070205080204" pitchFamily="34" charset="-128"/>
                <a:cs typeface="Times New Roman" panose="02020603050405020304" pitchFamily="18" charset="0"/>
              </a:rPr>
              <a:t>Central Processing Unit (CPU)</a:t>
            </a:r>
          </a:p>
          <a:p>
            <a:pPr eaLnBrk="1" hangingPunct="1">
              <a:lnSpc>
                <a:spcPct val="150000"/>
              </a:lnSpc>
            </a:pPr>
            <a:r>
              <a:rPr lang="en-US" altLang="en-US" sz="2000" kern="0" dirty="0" smtClean="0">
                <a:latin typeface="Times New Roman" panose="02020603050405020304" pitchFamily="18" charset="0"/>
                <a:ea typeface="ＭＳ Ｐゴシック" panose="020B0600070205080204" pitchFamily="34" charset="-128"/>
                <a:cs typeface="Times New Roman" panose="02020603050405020304" pitchFamily="18" charset="0"/>
              </a:rPr>
              <a:t>Memory Unit</a:t>
            </a:r>
          </a:p>
          <a:p>
            <a:pPr eaLnBrk="1" hangingPunct="1">
              <a:lnSpc>
                <a:spcPct val="150000"/>
              </a:lnSpc>
            </a:pPr>
            <a:r>
              <a:rPr lang="en-US" altLang="en-US" sz="2000" kern="0" dirty="0" smtClean="0">
                <a:latin typeface="Times New Roman" panose="02020603050405020304" pitchFamily="18" charset="0"/>
                <a:ea typeface="ＭＳ Ｐゴシック" panose="020B0600070205080204" pitchFamily="34" charset="-128"/>
                <a:cs typeface="Times New Roman" panose="02020603050405020304" pitchFamily="18" charset="0"/>
              </a:rPr>
              <a:t>Input Devices</a:t>
            </a:r>
          </a:p>
          <a:p>
            <a:pPr eaLnBrk="1" hangingPunct="1">
              <a:lnSpc>
                <a:spcPct val="150000"/>
              </a:lnSpc>
            </a:pPr>
            <a:r>
              <a:rPr lang="en-US" altLang="en-US" sz="2000" kern="0" dirty="0" smtClean="0">
                <a:latin typeface="Times New Roman" panose="02020603050405020304" pitchFamily="18" charset="0"/>
                <a:ea typeface="ＭＳ Ｐゴシック" panose="020B0600070205080204" pitchFamily="34" charset="-128"/>
                <a:cs typeface="Times New Roman" panose="02020603050405020304" pitchFamily="18" charset="0"/>
              </a:rPr>
              <a:t>Output Devices</a:t>
            </a:r>
          </a:p>
          <a:p>
            <a:pPr eaLnBrk="1" hangingPunct="1">
              <a:lnSpc>
                <a:spcPct val="150000"/>
              </a:lnSpc>
            </a:pPr>
            <a:r>
              <a:rPr lang="en-US" altLang="en-US" sz="2000" kern="0" dirty="0" smtClean="0">
                <a:latin typeface="Times New Roman" panose="02020603050405020304" pitchFamily="18" charset="0"/>
                <a:ea typeface="ＭＳ Ｐゴシック" panose="020B0600070205080204" pitchFamily="34" charset="-128"/>
                <a:cs typeface="Times New Roman" panose="02020603050405020304" pitchFamily="18" charset="0"/>
              </a:rPr>
              <a:t>Secondary Storage Devices</a:t>
            </a:r>
            <a:endParaRPr lang="en-US" altLang="en-US" sz="2000" kern="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4190742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475</TotalTime>
  <Words>470</Words>
  <Application>Microsoft Office PowerPoint</Application>
  <PresentationFormat>On-screen Show (4:3)</PresentationFormat>
  <Paragraphs>62</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Garamond</vt:lpstr>
      <vt:lpstr>inherit</vt:lpstr>
      <vt:lpstr>source sans pro</vt:lpstr>
      <vt:lpstr>Times New Roman</vt:lpstr>
      <vt:lpstr>Wingdings</vt:lpstr>
      <vt:lpstr>Organic</vt:lpstr>
      <vt:lpstr>Computer Sciences I First stage  </vt:lpstr>
      <vt:lpstr>PowerPoint Presentation</vt:lpstr>
      <vt:lpstr>Hardware vs. software  </vt:lpstr>
      <vt:lpstr>PowerPoint Presentation</vt:lpstr>
      <vt:lpstr>What are the different types of computers? </vt:lpstr>
      <vt:lpstr>Desktop computers  </vt:lpstr>
      <vt:lpstr>Laptop computers </vt:lpstr>
      <vt:lpstr>Tablet computers </vt:lpstr>
      <vt:lpstr>PowerPoint Presentation</vt:lpstr>
      <vt:lpstr>PowerPoint Presentation</vt:lpstr>
      <vt:lpstr>2.  Memory Unit</vt:lpstr>
      <vt:lpstr>PowerPoint Presentation</vt:lpstr>
      <vt:lpstr>3.  Input Devices</vt:lpstr>
      <vt:lpstr>4.  Output Devices</vt:lpstr>
      <vt:lpstr>5.  Secondary Storage Devices</vt:lpstr>
      <vt:lpstr>Servers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dc:creator>
  <cp:lastModifiedBy>Lenovo</cp:lastModifiedBy>
  <cp:revision>21</cp:revision>
  <dcterms:created xsi:type="dcterms:W3CDTF">2023-11-28T23:35:15Z</dcterms:created>
  <dcterms:modified xsi:type="dcterms:W3CDTF">2025-03-11T10:27:13Z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2023-10-30T00:00:00Z</vt:filetime>
  </property>
  <property fmtid="{D5CDD505-2E9C-101B-9397-08002B2CF9AE}" pid="3" name="Creator">
    <vt:lpwstr>Microsoft® PowerPoint® for Microsoft 365</vt:lpwstr>
  </property>
  <property fmtid="{D5CDD505-2E9C-101B-9397-08002B2CF9AE}" pid="4" name="LastSaved">
    <vt:filetime>2023-11-28T00:00:00Z</vt:filetime>
  </property>
</Properties>
</file>