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92" r:id="rId5"/>
    <p:sldId id="294" r:id="rId6"/>
    <p:sldId id="298" r:id="rId7"/>
    <p:sldId id="293" r:id="rId8"/>
    <p:sldId id="300" r:id="rId9"/>
    <p:sldId id="295" r:id="rId10"/>
    <p:sldId id="297" r:id="rId11"/>
    <p:sldId id="301" r:id="rId12"/>
    <p:sldId id="299" r:id="rId13"/>
    <p:sldId id="302" r:id="rId14"/>
    <p:sldId id="305" r:id="rId15"/>
    <p:sldId id="296" r:id="rId16"/>
    <p:sldId id="303" r:id="rId17"/>
    <p:sldId id="306" r:id="rId18"/>
    <p:sldId id="304" r:id="rId19"/>
    <p:sldId id="30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A2A2"/>
    <a:srgbClr val="DC9FA7"/>
    <a:srgbClr val="DE97B5"/>
    <a:srgbClr val="F2EF6D"/>
    <a:srgbClr val="ED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81290" autoAdjust="0"/>
  </p:normalViewPr>
  <p:slideViewPr>
    <p:cSldViewPr snapToGrid="0">
      <p:cViewPr varScale="1">
        <p:scale>
          <a:sx n="69" d="100"/>
          <a:sy n="69" d="100"/>
        </p:scale>
        <p:origin x="1243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4D65-AD2D-4408-9233-DAF3703F0978}" type="datetimeFigureOut">
              <a:rPr lang="en-US" smtClean="0"/>
              <a:t>3/22/2025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3BD93-8BB9-412B-B79F-E417F694A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7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3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33807-7485-A722-FEF4-54FF4DE45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7A7D6B-001C-30DB-4189-F115510E00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F08DA5-8764-591D-A58F-70655D6146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34E9C-8F78-BD21-1CDC-A30EB99370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90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14ACB-FE1F-CE97-7FBE-E6903F14C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55B3AF-0783-579A-82CB-E7B190E398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AF674B-F78E-0A6D-DA27-2105C9D25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FA292-2D40-EC5F-E717-886B6C5960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32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F468F-13C8-BAEE-7DBF-11C233CB9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BE3E72-9C42-A028-6615-DD032B8A4D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7D44BF-FD45-0939-8DA2-F815105B71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62F84-D0C0-790A-0E9C-6A25FFEE3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18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18696-11AC-CC98-69B7-2EC5C7E9C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BE1BCF-ADBD-B17F-A556-CAC53E6C53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5A8ED4-D697-2BCF-CB27-B8CBA94E4E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34D60-D58D-7AF7-2798-CAD6CF2CAA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10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C4BA3-BCCC-190A-610C-67996ACC2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F2E937-5203-927E-9650-0B04C9B5AD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16D07B-248A-B656-CE9E-6E9548C8FE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022777-85B2-07AE-88CD-7E919F89B0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5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311-2EAE-DBB7-9B2D-98F7FE3A2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3535D3-1B34-7F55-7D91-4CFF65C652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4B7D4-0370-95FE-F188-F4B1F0D41C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A2A37-6A5E-12EA-0A1E-EB070F2EFB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8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2ADB6-97A3-DBAD-4B54-246CE8FA6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058690-963F-E2F3-EFA2-8F3A031DA1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A5FBDB-7F8B-3527-A5E2-C861656976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Meaning of thermodynamic cycle </a:t>
            </a:r>
            <a:r>
              <a:rPr lang="ar-IQ" b="1" dirty="0"/>
              <a:t>ماذا نعني بالدورة الثرموديناميكية</a:t>
            </a:r>
            <a:r>
              <a:rPr lang="en-US" b="1" dirty="0"/>
              <a:t>,Fluid States in the Cycle: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Boiler:</a:t>
            </a:r>
            <a:r>
              <a:rPr lang="en-US" dirty="0"/>
              <a:t> Water is heated to become high-pressure, high-temperature steam.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Turbine:</a:t>
            </a:r>
            <a:r>
              <a:rPr lang="en-US" dirty="0"/>
              <a:t> Steam expands, producing work (power output).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Condenser:</a:t>
            </a:r>
            <a:r>
              <a:rPr lang="en-US" dirty="0"/>
              <a:t> Steam is cooled and condenses back into water.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Pump:</a:t>
            </a:r>
            <a:r>
              <a:rPr lang="en-US" dirty="0"/>
              <a:t> The pump increases the pressure of the condensed water before sending it back to the boiler.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48D0D-9700-FCCC-C2DA-100FBD408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91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/>
              <a:t>في نظام بخاري معين, جزء التوربين سلط شغلا بمقدار 1000 كيلو واط, فان الحرارة المزوده الى هذا النظام البخاري في جزء البويلر تساوي 2800 كيلوجول/كيلوغرام, أيضا الحرارة المفقودة او المصروفة الى جزء المكثف او الكوندنسر تساوي 2100 كيلوجول/كيلو غرام لغرض تبريد الماء,,, الحرارة المنبعثة إلى مياه التبريد في المكثف هي 2100 كيلوجول/كجم، الشغل المطلوب لمضخة التغذية لضخ المكثف مرة أخرى إلى جزء البويلر هو 5 كيلواط. جد معدل تدفق البخار خلال هذه الدورة </a:t>
            </a:r>
          </a:p>
          <a:p>
            <a:r>
              <a:rPr lang="en-US" dirty="0"/>
              <a:t>q = q supplied – q rejected      ……………. w = w turbine – w pump   …….  m= Q/q ,, m steam flow rate &amp; Q power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92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F633F-41F8-1549-314C-E782F2C83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5346EA-5256-FB25-C2E9-8AC81F30A7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395DCF-5053-A62E-423B-CF9BBFA4E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/>
              <a:t>مائع</a:t>
            </a:r>
            <a:r>
              <a:rPr lang="en-US" dirty="0"/>
              <a:t>…. </a:t>
            </a:r>
            <a:r>
              <a:rPr lang="en-US" sz="1200" b="0" i="0" u="none" strike="noStrike" baseline="0" dirty="0">
                <a:latin typeface="Times New Roman" panose="02020603050405020304" pitchFamily="18" charset="0"/>
              </a:rPr>
              <a:t>Datum level </a:t>
            </a:r>
            <a:r>
              <a:rPr lang="ar-IQ" sz="1200" b="0" i="0" u="none" strike="noStrike" baseline="0" dirty="0">
                <a:latin typeface="Times New Roman" panose="02020603050405020304" pitchFamily="18" charset="0"/>
              </a:rPr>
              <a:t>متوى الافقي لبروجت معين</a:t>
            </a:r>
          </a:p>
          <a:p>
            <a:r>
              <a:rPr lang="ar-IQ" sz="1200" b="0" i="0" u="none" strike="noStrike" baseline="0" dirty="0">
                <a:latin typeface="Times New Roman" panose="02020603050405020304" pitchFamily="18" charset="0"/>
              </a:rPr>
              <a:t>معادلة تدفق الطاقة بشكل منتظم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06859-28FB-9CD7-DC99-8F845FFB20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54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91C0C-D49E-1DF0-B9E6-8CAB571AB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4B99E8-A3C8-8BBB-3F46-D6A9560BB5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11DDF3-B562-8C0B-AB3A-89317B8B21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1D312-FC53-F41D-75CC-F5F111FCCC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32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FA191-6519-F15B-2A6C-05BE05A8D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D193AE-B7ED-27F9-0839-46750A5C29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38ED5F-9388-B908-3801-0BFE10C82E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AC486-B45D-D4F2-5603-F1F9E98ADB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96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BFC15B-2718-BFE3-4907-E30B31DF80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A1CFDC-CBFB-683D-982A-17ED818595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6076E9-A29F-CB40-4779-029A119E34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gas or mass flow rate = 17, </a:t>
            </a:r>
          </a:p>
          <a:p>
            <a:r>
              <a:rPr lang="ar-IQ" dirty="0"/>
              <a:t>في وحدة توربين غازي، يبلغ معدل تدفق الغازات عبر التوربين 17 كجم/ثانية، وتبلغ الطاقة المُولّدة 14000 كيلوواط. تبلغ الانثالبي للغازات عند المدخل والمخرج 1200 و360 كيلوجول/كجم على التوالي، وسرعتا الغاز عند المدخل والمخرج 60 و150 مترًا/ثانية على التوالي. أوجد معدل طرد الحرارة من التوربين.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AEAE2-9C43-9C9C-3208-00B8044F11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38B17-5C39-FA70-1375-211B28F92F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EFA301-10A1-9530-D890-D1634B9691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DBB889-64E1-B9FF-A68B-87CC2D87C2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50388-49BF-DE08-2212-1741C161EB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C3BD93-8BB9-412B-B79F-E417F694A8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9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9EA-A782-7E37-7BC5-33E4F3DA2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6637A-9680-4CCD-9B80-147D61B66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0B147-2994-0E03-3F7B-2B5F5E8E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594E-27A0-4122-BCB9-4A91BA6A9139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4D617-DB4D-DBE9-67DE-759DFBD8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6BA6C-3BCB-077D-1D6F-F372352A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3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CE63-7AEF-1D0E-5BA9-6D4B06AD0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76849-27C4-9F1C-13E4-B9B21628A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168D9-BA0F-B910-15E3-B93AFE83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22057-54D0-4483-B037-F3407B2B498D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F70A6-A65C-D903-00D1-CEC50973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CE625-044D-7AB9-7990-89661F2BD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9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97E42-5F2E-A263-D4FC-1F055090B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6E922-240D-DFCE-6914-8EFAFB3F0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733C0-C618-6762-A65D-A787B947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6F85-79AA-444D-A717-58759B39B96A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8C0CA-7E28-58FD-4DE8-73488FFC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A2FE-4A6A-79D0-4213-8B4FFBA5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09480-4C14-9C46-98C5-11007E44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31E08-16D0-6165-31EF-91CA91527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3B8F9-E225-13FD-6A82-47BC6D34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1792-DE41-4DB4-9E44-3C38D507859A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13352-BAF0-440B-7DDD-24C1CCB0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138FF-002A-8BA6-0F05-654DE50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4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C6B72-3F8A-F3D6-8FCA-7FCEE2E8A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BBBBF-2DAC-CC2F-8D16-154356722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6845B-92BF-153C-3189-CD264FE40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7F14E-055A-4D74-83ED-8EBD8348BD99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030CE-02E1-E1DB-8D09-D47D3837A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76619-282E-040D-09F0-F65AAEBE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9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9FBA-1314-D0F7-6DAE-C5EE7CB4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F2FF8-8BF6-EF4B-0882-D048B4AEF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72DD5-4E87-5F76-CE34-72792D708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6DB6F-7140-E9EC-DA22-84970DB9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74E3-2586-4C82-989D-E475DDB8FC60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5668C-AFBC-CDCD-C310-33EDCEA4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CFC1C-010A-5714-53A3-10D125A6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0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36A2-5789-69EC-8F42-8BA9F09B2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F5E46-1D0A-E0F4-B835-A2BE4D731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65FA1-C8BA-6023-B39C-4D9FD7B3C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7EE29-2F4F-9F7E-AC1F-4E539CCB0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B4A96-375E-D848-D809-DEC9BCE726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7F0CA6-6853-3785-01B4-A9721AB9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DC57-504B-4843-94E4-A0631E9EA97C}" type="datetime1">
              <a:rPr lang="en-US" smtClean="0"/>
              <a:t>3/22/2025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EBAF5-9F8B-7182-8C4D-142263A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6F10D9-CD6A-2A98-F15A-3B2C3F20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0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F2691-DEB9-E61D-6982-19B88C7B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4D5DC-11B5-2403-45F9-993FF42DD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855F-D10A-4665-8D35-457845FCD266}" type="datetime1">
              <a:rPr lang="en-US" smtClean="0"/>
              <a:t>3/22/2025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14EC34-97C3-B7FC-3383-373E9FEE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4232B-4CC8-5A8B-FB25-F6B6E6ED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5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FDD81-FFA8-2D09-8BD8-41E3941E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6EC6-EB94-4A8B-80AE-42FE43CC8FE7}" type="datetime1">
              <a:rPr lang="en-US" smtClean="0"/>
              <a:t>3/22/2025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4D860-4EFD-E156-FD86-09A18E7E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4216D-348C-9E2D-F858-761F0A66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4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18AF3-9115-54E9-E37F-5D69F441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39846-A9C5-B41E-F407-277A7B6C6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E8C93-FA2D-360D-FDB8-7E56DE6D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67770-4EB7-8DC0-EA7F-7C54FD41E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C2405-3D59-4306-B12D-8771AA351A23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CE269-B61C-C719-AC75-C65E249C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70FBB-E355-8A9C-DC0C-4B503FBB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0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4674-F135-EE0F-10A7-F01A40603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6BB4FE-4745-26E1-1D51-F9D2BFA256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B2404-C3C7-1465-9ED5-E6027973D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AF9BC-D097-D691-97F0-928340C4F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134A0-B6F0-427E-B959-DE2035C4A0C9}" type="datetime1">
              <a:rPr lang="en-US" smtClean="0"/>
              <a:t>3/22/2025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68C9D-5409-2CED-F291-A5192BE3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E59D6-0687-E0DC-FDDA-93FE2E08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4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028E43-091A-C296-51A5-101170EA1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B943B-EB51-3270-4F5A-F04567D1D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9A14F-C1D3-F9B4-5A19-E1C97117DD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2467E-43D8-4967-A5B3-FC0ABB75F060}" type="datetime1">
              <a:rPr lang="en-US" smtClean="0"/>
              <a:t>3/22/2025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EE857-1534-6AEC-7FE2-B7C6DFEB3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0E903-3E5D-E5CB-DE04-CC8B729BE2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D6A8-AA11-434F-B3C2-8F4A485BB8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4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4">
            <a:extLst>
              <a:ext uri="{FF2B5EF4-FFF2-40B4-BE49-F238E27FC236}">
                <a16:creationId xmlns:a16="http://schemas.microsoft.com/office/drawing/2014/main" id="{D1136778-708A-F401-5E3D-642F869C15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60" y="352066"/>
            <a:ext cx="1391491" cy="1594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B38A66-A6D9-6D23-EAB0-5B224F2033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503" y="272379"/>
            <a:ext cx="1851988" cy="20371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7AF6A4-BF97-B3DB-F2DA-47FBC5A61331}"/>
              </a:ext>
            </a:extLst>
          </p:cNvPr>
          <p:cNvSpPr txBox="1"/>
          <p:nvPr/>
        </p:nvSpPr>
        <p:spPr>
          <a:xfrm>
            <a:off x="3082565" y="757880"/>
            <a:ext cx="5625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Thermodynamics 1 (Spring 2025)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30E946-5AB0-6B1B-9592-834D1F8BA095}"/>
              </a:ext>
            </a:extLst>
          </p:cNvPr>
          <p:cNvSpPr txBox="1"/>
          <p:nvPr/>
        </p:nvSpPr>
        <p:spPr>
          <a:xfrm>
            <a:off x="3899295" y="1977288"/>
            <a:ext cx="3991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Undergraduate 1</a:t>
            </a:r>
            <a:r>
              <a:rPr lang="en-US" sz="2800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82A37C-16A4-583E-CF34-48270BFCFF39}"/>
              </a:ext>
            </a:extLst>
          </p:cNvPr>
          <p:cNvSpPr txBox="1"/>
          <p:nvPr/>
        </p:nvSpPr>
        <p:spPr>
          <a:xfrm>
            <a:off x="2933079" y="3102533"/>
            <a:ext cx="610455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>
                <a:ln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Law of Thermodynamics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40E741-0064-DFC7-0AD5-24A6D0E1BBBA}"/>
              </a:ext>
            </a:extLst>
          </p:cNvPr>
          <p:cNvSpPr txBox="1"/>
          <p:nvPr/>
        </p:nvSpPr>
        <p:spPr>
          <a:xfrm>
            <a:off x="2041652" y="3931416"/>
            <a:ext cx="8108695" cy="23321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Mohammed Obeid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Mechanical Power Techniques Engineering</a:t>
            </a:r>
          </a:p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Al-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Mustqbal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327158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E65E7-C5DE-4E26-F8FF-DEF2EB562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692956-1CAF-BB0D-4C75-6BDD9A4E236B}"/>
              </a:ext>
            </a:extLst>
          </p:cNvPr>
          <p:cNvSpPr txBox="1"/>
          <p:nvPr/>
        </p:nvSpPr>
        <p:spPr>
          <a:xfrm>
            <a:off x="1443701" y="203804"/>
            <a:ext cx="8747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Steady Flow Energy Equation (Example-1)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EBDD9C-C42F-7132-8A1C-1CFB6FB92DE4}"/>
              </a:ext>
            </a:extLst>
          </p:cNvPr>
          <p:cNvSpPr txBox="1"/>
          <p:nvPr/>
        </p:nvSpPr>
        <p:spPr>
          <a:xfrm>
            <a:off x="421821" y="916365"/>
            <a:ext cx="111633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 In a turbine of gas turbine unit, the gases flow rate through the turbine at 17 kg/s and the power developed by the turbine is 14000 kW. The enthalpies of the gases at inlet and outlet are 1200 and 360 kJ/kg respectively and the velocities of the gas at inlet and outlet are 60 and 150 m/s respectively. Find the rate at which heat is rejected from the turbine.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AD0B34-29C3-90A5-DEFE-12E1D1A4630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87" t="1894" b="17522"/>
          <a:stretch/>
        </p:blipFill>
        <p:spPr>
          <a:xfrm>
            <a:off x="1199669" y="2486024"/>
            <a:ext cx="6088431" cy="428488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06F3F5-D290-3CD1-E69A-91148D7C98A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196" r="3946" b="2812"/>
          <a:stretch/>
        </p:blipFill>
        <p:spPr>
          <a:xfrm>
            <a:off x="7739444" y="2842424"/>
            <a:ext cx="4081081" cy="271304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5121FAD-4BB6-AAB1-B2DD-D8EFCCCF9C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1609" y="5591128"/>
            <a:ext cx="1009791" cy="66684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6AC42D5-BDEF-A8A5-A021-F8AC16F10CAB}"/>
              </a:ext>
            </a:extLst>
          </p:cNvPr>
          <p:cNvSpPr txBox="1"/>
          <p:nvPr/>
        </p:nvSpPr>
        <p:spPr>
          <a:xfrm>
            <a:off x="11180560" y="5888639"/>
            <a:ext cx="54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m/s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873479-635F-39A2-8C5D-A9D019EE49FC}"/>
              </a:ext>
            </a:extLst>
          </p:cNvPr>
          <p:cNvSpPr txBox="1"/>
          <p:nvPr/>
        </p:nvSpPr>
        <p:spPr>
          <a:xfrm>
            <a:off x="11154366" y="5591128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kJ/kg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B6BAC0-A797-AA94-5965-85AE2472C173}"/>
              </a:ext>
            </a:extLst>
          </p:cNvPr>
          <p:cNvSpPr txBox="1"/>
          <p:nvPr/>
        </p:nvSpPr>
        <p:spPr>
          <a:xfrm>
            <a:off x="8886825" y="37719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kJ/kg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23F257B4-0753-CC38-282B-1AB3DA18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10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3B59E4-50BD-12E6-F29B-03212BEECFD8}"/>
              </a:ext>
            </a:extLst>
          </p:cNvPr>
          <p:cNvSpPr/>
          <p:nvPr/>
        </p:nvSpPr>
        <p:spPr>
          <a:xfrm>
            <a:off x="5954750" y="5888638"/>
            <a:ext cx="1333349" cy="467711"/>
          </a:xfrm>
          <a:prstGeom prst="rect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45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E2928-4FE0-07D8-FFE9-684DA8CB4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CFC9BD-ECEF-2638-247B-29F69FEB35A1}"/>
              </a:ext>
            </a:extLst>
          </p:cNvPr>
          <p:cNvSpPr txBox="1"/>
          <p:nvPr/>
        </p:nvSpPr>
        <p:spPr>
          <a:xfrm>
            <a:off x="1199670" y="302935"/>
            <a:ext cx="8930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Steady Flow Energy Equation </a:t>
            </a:r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</a:t>
            </a:r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247336-5FD1-6AF9-25EC-2A6A2A37A0BA}"/>
              </a:ext>
            </a:extLst>
          </p:cNvPr>
          <p:cNvSpPr txBox="1"/>
          <p:nvPr/>
        </p:nvSpPr>
        <p:spPr>
          <a:xfrm>
            <a:off x="258536" y="1039120"/>
            <a:ext cx="11163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Q/Air flows at a rate of 0.4 kg/s through an air compressor entering at 6 m/s, 1bar and 0.85 </a:t>
            </a:r>
            <a:r>
              <a:rPr lang="en-US" sz="240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/kg and leaving at 4.5 m/s, 6.9 bar and 0.16 </a:t>
            </a:r>
            <a:r>
              <a:rPr lang="en-US" sz="240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/kg. The internal energy of the energy leaving is greater than that of entering air by 88 kJ/kg, cooling water in the jacket surrounding the cylinder absorbs heat from the air at a rate of 59 kJ/s. find the power required to drive the compressor.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EB83B-54AC-EE66-7913-0C464A58D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0389" y="3546713"/>
            <a:ext cx="3836726" cy="22834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07B5BA-A8F5-E85A-0193-7238138B08F3}"/>
              </a:ext>
            </a:extLst>
          </p:cNvPr>
          <p:cNvSpPr txBox="1"/>
          <p:nvPr/>
        </p:nvSpPr>
        <p:spPr>
          <a:xfrm>
            <a:off x="7391399" y="4226773"/>
            <a:ext cx="16872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m = 0.4 kg/s </a:t>
            </a:r>
            <a:endParaRPr lang="en-US" sz="1800" b="0" i="0" u="none" strike="noStrike" baseline="0" dirty="0"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C1= 6 m/s</a:t>
            </a:r>
          </a:p>
          <a:p>
            <a:r>
              <a:rPr lang="en-US" dirty="0">
                <a:latin typeface="Times New Roman" panose="02020603050405020304" pitchFamily="18" charset="0"/>
              </a:rPr>
              <a:t>p1 = 1 bar</a:t>
            </a:r>
          </a:p>
          <a:p>
            <a:r>
              <a:rPr lang="en-US" dirty="0">
                <a:latin typeface="Times New Roman" panose="02020603050405020304" pitchFamily="18" charset="0"/>
              </a:rPr>
              <a:t>v1 = 0.85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EE3A48-B347-0FC9-504F-897A6DDE14F3}"/>
              </a:ext>
            </a:extLst>
          </p:cNvPr>
          <p:cNvSpPr txBox="1"/>
          <p:nvPr/>
        </p:nvSpPr>
        <p:spPr>
          <a:xfrm>
            <a:off x="10036627" y="4996146"/>
            <a:ext cx="16872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C2= 4.5 m/s</a:t>
            </a:r>
          </a:p>
          <a:p>
            <a:r>
              <a:rPr lang="en-US" dirty="0">
                <a:latin typeface="Times New Roman" panose="02020603050405020304" pitchFamily="18" charset="0"/>
              </a:rPr>
              <a:t>p2 = 6.9 bar</a:t>
            </a:r>
          </a:p>
          <a:p>
            <a:r>
              <a:rPr lang="en-US" dirty="0">
                <a:latin typeface="Times New Roman" panose="02020603050405020304" pitchFamily="18" charset="0"/>
              </a:rPr>
              <a:t>v2 = 0.16</a:t>
            </a:r>
          </a:p>
          <a:p>
            <a:r>
              <a:rPr lang="en-US" dirty="0">
                <a:latin typeface="Times New Roman" panose="02020603050405020304" pitchFamily="18" charset="0"/>
              </a:rPr>
              <a:t>u2 = 88 kJ/kg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27017D-DEC4-22D8-06F3-DBC50ABB0FC3}"/>
              </a:ext>
            </a:extLst>
          </p:cNvPr>
          <p:cNvSpPr txBox="1"/>
          <p:nvPr/>
        </p:nvSpPr>
        <p:spPr>
          <a:xfrm>
            <a:off x="717970" y="3019143"/>
            <a:ext cx="93072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1" u="none" strike="noStrike" baseline="0" dirty="0">
                <a:latin typeface="Times New Roman" panose="02020603050405020304" pitchFamily="18" charset="0"/>
              </a:rPr>
              <a:t>Q = </a:t>
            </a:r>
            <a:r>
              <a:rPr lang="en-US" sz="2000" b="0" i="1" u="none" strike="noStrike" baseline="0" dirty="0" err="1">
                <a:latin typeface="Times New Roman" panose="02020603050405020304" pitchFamily="18" charset="0"/>
              </a:rPr>
              <a:t>m.q</a:t>
            </a:r>
            <a:r>
              <a:rPr lang="en-US" sz="2000" b="0" i="1" u="none" strike="noStrike" baseline="0" dirty="0">
                <a:latin typeface="Times New Roman" panose="02020603050405020304" pitchFamily="18" charset="0"/>
              </a:rPr>
              <a:t>     …..   m = mass flow rate = 0.4 kg/s,  q = heat ? , Q = rate of heat absorbed  = 59</a:t>
            </a:r>
          </a:p>
          <a:p>
            <a:endParaRPr lang="en-US" sz="2000" i="1" dirty="0">
              <a:latin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</a:rPr>
              <a:t>Z1 ≈ Z2</a:t>
            </a:r>
          </a:p>
          <a:p>
            <a:endParaRPr lang="en-US" sz="2000" i="1" dirty="0">
              <a:latin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</a:rPr>
              <a:t>Power = m . w?            …..  w = work</a:t>
            </a:r>
            <a:endParaRPr lang="en-US" sz="200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389A0A7-BC73-169A-6C27-6E080A92D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8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17D9D-526A-A1AD-5114-41B8B80AF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ADAFD6A-728E-DBAC-B1EA-EF0A8E06757D}"/>
              </a:ext>
            </a:extLst>
          </p:cNvPr>
          <p:cNvSpPr txBox="1"/>
          <p:nvPr/>
        </p:nvSpPr>
        <p:spPr>
          <a:xfrm>
            <a:off x="2882246" y="1288442"/>
            <a:ext cx="6784942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Main Contents</a:t>
            </a:r>
            <a:endParaRPr lang="en-US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•</a:t>
            </a:r>
            <a:r>
              <a:rPr lang="en-US" sz="3200" dirty="0">
                <a:solidFill>
                  <a:schemeClr val="accent3"/>
                </a:solidFill>
                <a:latin typeface="Arial" panose="020B0604020202020204" pitchFamily="34" charset="0"/>
              </a:rPr>
              <a:t> </a:t>
            </a:r>
            <a:r>
              <a:rPr lang="en-US" sz="3200" b="1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First law of thermodynamics</a:t>
            </a:r>
            <a:endParaRPr lang="en-US" sz="3200" b="0" i="0" u="none" strike="noStrike" baseline="0" dirty="0">
              <a:solidFill>
                <a:schemeClr val="accent3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Steady Flow Energy Equation</a:t>
            </a:r>
            <a:endParaRPr lang="en-US" sz="3200" b="0" i="0" u="none" strike="noStrike" baseline="0" dirty="0">
              <a:solidFill>
                <a:schemeClr val="accent3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Non Flow Energy equation</a:t>
            </a: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8DAB8-D35F-C59E-75E2-A44B0C827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4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489B0-33E4-1F40-76EE-2A0EF0067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2E48D2E-15DF-EE00-EC31-FC63B614DDA0}"/>
              </a:ext>
            </a:extLst>
          </p:cNvPr>
          <p:cNvSpPr txBox="1"/>
          <p:nvPr/>
        </p:nvSpPr>
        <p:spPr>
          <a:xfrm>
            <a:off x="1199670" y="302935"/>
            <a:ext cx="8953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Non Flow Energy Equation </a:t>
            </a:r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(Closed system)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E30067-7E97-AF20-5221-E73810F96CC0}"/>
              </a:ext>
            </a:extLst>
          </p:cNvPr>
          <p:cNvSpPr txBox="1"/>
          <p:nvPr/>
        </p:nvSpPr>
        <p:spPr>
          <a:xfrm>
            <a:off x="457200" y="1060734"/>
            <a:ext cx="10534650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</a:rPr>
              <a:t>In the previous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slide, it has been shown that the </a:t>
            </a:r>
            <a:r>
              <a:rPr lang="en-US" sz="2400" b="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steady flow energy equation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connecting the energies before and after the flow of unit mass of substance through a system according to equation </a:t>
            </a:r>
            <a:r>
              <a:rPr lang="en-US" sz="2400" dirty="0">
                <a:latin typeface="Times New Roman" panose="02020603050405020304" pitchFamily="18" charset="0"/>
              </a:rPr>
              <a:t>[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1],</a:t>
            </a:r>
          </a:p>
          <a:p>
            <a:pPr algn="just"/>
            <a:endParaRPr lang="en-US" sz="2400" dirty="0">
              <a:latin typeface="Times New Roman" panose="02020603050405020304" pitchFamily="18" charset="0"/>
            </a:endParaRPr>
          </a:p>
          <a:p>
            <a:pPr algn="just"/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the case of a closed system, however, in which the fluid mass remains constant, no substance passing through the system boundary, the flow terms in equation [1] will not apply. Thus, the terms </a:t>
            </a:r>
            <a:r>
              <a:rPr lang="en-US" sz="24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 and </a:t>
            </a:r>
            <a:r>
              <a:rPr lang="en-US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neglected. The system is then to be nonflow. Thus, from equation [1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energy equation for the non-flow case becomes: </a:t>
            </a:r>
          </a:p>
          <a:p>
            <a:pPr algn="ctr"/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u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1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 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q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 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u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2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 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w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l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from which</a:t>
            </a:r>
          </a:p>
          <a:p>
            <a:pPr algn="ctr"/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q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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(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u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2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 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u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1) </a:t>
            </a:r>
            <a:r>
              <a:rPr lang="en-US" sz="2400" b="0" i="0" u="none" strike="noStrike" baseline="0" dirty="0">
                <a:latin typeface="Symbol" panose="05050102010706020507" pitchFamily="18" charset="2"/>
              </a:rPr>
              <a:t> </a:t>
            </a:r>
            <a:r>
              <a:rPr lang="en-US" sz="2400" b="0" i="1" u="none" strike="noStrike" baseline="0" dirty="0">
                <a:latin typeface="Times New Roman" panose="02020603050405020304" pitchFamily="18" charset="0"/>
              </a:rPr>
              <a:t>w              </a:t>
            </a:r>
            <a:r>
              <a:rPr lang="en-US" sz="2400" b="0" i="1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The non-flow energy equation or simple energy equation</a:t>
            </a:r>
          </a:p>
          <a:p>
            <a:pPr algn="l"/>
            <a:endParaRPr lang="en-US" sz="1800" b="0" i="0" u="sng" strike="noStrike" baseline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this is often written</a:t>
            </a:r>
          </a:p>
          <a:p>
            <a:pPr algn="ctr"/>
            <a:r>
              <a:rPr lang="en-US" sz="2800" b="0" i="1" u="none" strike="noStrike" baseline="0" dirty="0">
                <a:latin typeface="Times New Roman" panose="02020603050405020304" pitchFamily="18" charset="0"/>
              </a:rPr>
              <a:t>q </a:t>
            </a:r>
            <a:r>
              <a:rPr lang="en-US" sz="2800" b="0" i="0" u="none" strike="noStrike" baseline="0" dirty="0">
                <a:latin typeface="Symbol" panose="05050102010706020507" pitchFamily="18" charset="2"/>
              </a:rPr>
              <a:t> </a:t>
            </a:r>
            <a:r>
              <a:rPr lang="en-US" sz="2800" b="0" i="1" u="none" strike="noStrike" baseline="0" dirty="0">
                <a:latin typeface="Times New Roman" panose="02020603050405020304" pitchFamily="18" charset="0"/>
              </a:rPr>
              <a:t>w</a:t>
            </a:r>
            <a:r>
              <a:rPr lang="en-US" sz="2800" b="0" i="0" u="none" strike="noStrike" baseline="0" dirty="0">
                <a:latin typeface="Symbol" panose="05050102010706020507" pitchFamily="18" charset="2"/>
              </a:rPr>
              <a:t> </a:t>
            </a:r>
            <a:r>
              <a:rPr lang="en-US" sz="2800" b="0" i="1" u="none" strike="noStrike" baseline="0" dirty="0">
                <a:latin typeface="Times New Roman" panose="02020603050405020304" pitchFamily="18" charset="0"/>
              </a:rPr>
              <a:t>u</a:t>
            </a:r>
            <a:endParaRPr lang="en-US" sz="4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059436F-F977-9D0C-B511-E47EC8B5623C}"/>
              </a:ext>
            </a:extLst>
          </p:cNvPr>
          <p:cNvCxnSpPr/>
          <p:nvPr/>
        </p:nvCxnSpPr>
        <p:spPr>
          <a:xfrm>
            <a:off x="3037114" y="5333999"/>
            <a:ext cx="576943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7BFFD-3085-FB3E-34B3-45C91CD5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4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4AB42-D754-6FBF-62BA-1372C30C3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8DAA510-BFC6-DF67-0C04-BD4E10323E87}"/>
              </a:ext>
            </a:extLst>
          </p:cNvPr>
          <p:cNvSpPr txBox="1"/>
          <p:nvPr/>
        </p:nvSpPr>
        <p:spPr>
          <a:xfrm>
            <a:off x="2882246" y="1288442"/>
            <a:ext cx="6784942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Main Contents</a:t>
            </a:r>
            <a:endParaRPr lang="en-US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•</a:t>
            </a:r>
            <a:r>
              <a:rPr lang="en-US" sz="3200" dirty="0">
                <a:solidFill>
                  <a:schemeClr val="accent3"/>
                </a:solidFill>
                <a:latin typeface="Arial" panose="020B0604020202020204" pitchFamily="34" charset="0"/>
              </a:rPr>
              <a:t> </a:t>
            </a:r>
            <a:r>
              <a:rPr lang="en-US" sz="3200" b="1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First law of thermodynamics</a:t>
            </a:r>
            <a:endParaRPr lang="en-US" sz="3200" b="0" i="0" u="none" strike="noStrike" baseline="0" dirty="0">
              <a:solidFill>
                <a:schemeClr val="accent3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Steady Flow Energy Equation</a:t>
            </a:r>
            <a:endParaRPr lang="en-US" sz="3200" b="0" i="0" u="none" strike="noStrike" baseline="0" dirty="0">
              <a:solidFill>
                <a:schemeClr val="accent3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chemeClr val="accent3"/>
                </a:solidFill>
                <a:latin typeface="Arial" panose="020B0604020202020204" pitchFamily="34" charset="0"/>
              </a:rPr>
              <a:t>Non Flow Energy equation</a:t>
            </a:r>
            <a:endParaRPr lang="en-US" sz="3200" dirty="0">
              <a:solidFill>
                <a:schemeClr val="accent3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56583C-DDD0-ECAA-EA08-F46B403A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65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86A04-EA37-EC1B-8F0A-DE8C87D55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D2CA5A9-9AEE-AD12-4D67-D649497E079B}"/>
              </a:ext>
            </a:extLst>
          </p:cNvPr>
          <p:cNvSpPr txBox="1"/>
          <p:nvPr/>
        </p:nvSpPr>
        <p:spPr>
          <a:xfrm>
            <a:off x="3855784" y="204963"/>
            <a:ext cx="549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C06D2-558F-A3D4-CBE2-C5EB743118F3}"/>
              </a:ext>
            </a:extLst>
          </p:cNvPr>
          <p:cNvSpPr txBox="1"/>
          <p:nvPr/>
        </p:nvSpPr>
        <p:spPr>
          <a:xfrm>
            <a:off x="688041" y="1023648"/>
            <a:ext cx="112209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It is a simple model to understand how gases behave by </a:t>
            </a:r>
            <a:r>
              <a:rPr lang="en-US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neglecting</a:t>
            </a:r>
            <a:r>
              <a:rPr lang="en-US" sz="2800" dirty="0"/>
              <a:t> many complicated interactions at the atomic scale.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C9826A-2780-4A2D-4949-C08207D0B0D9}"/>
              </a:ext>
            </a:extLst>
          </p:cNvPr>
          <p:cNvSpPr txBox="1"/>
          <p:nvPr/>
        </p:nvSpPr>
        <p:spPr>
          <a:xfrm>
            <a:off x="1001484" y="2102808"/>
            <a:ext cx="744582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</a:t>
            </a:r>
            <a:r>
              <a:rPr lang="en-US" sz="24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of Ideal Gas </a:t>
            </a: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is:</a:t>
            </a:r>
          </a:p>
          <a:p>
            <a:pPr algn="l">
              <a:lnSpc>
                <a:spcPct val="150000"/>
              </a:lnSpc>
            </a:pP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PV= </a:t>
            </a:r>
            <a:r>
              <a:rPr lang="en-US" sz="28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mRT</a:t>
            </a:r>
            <a:r>
              <a:rPr lang="en-US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……….. </a:t>
            </a:r>
            <a:r>
              <a:rPr lang="ar-IQ" sz="2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قانون الغاز المثالي</a:t>
            </a:r>
            <a:endParaRPr lang="en-US" sz="2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68AF74C-F102-7ADD-013D-08C0A8CC8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8350" y="3491932"/>
            <a:ext cx="9407450" cy="3161105"/>
          </a:xfrm>
          <a:prstGeom prst="rect">
            <a:avLst/>
          </a:prstGeo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850DAAE8-2425-EEE3-05ED-6734885A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47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0C95A-97C1-7DB6-609F-F8CE0B885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2FB124-4A1C-78C2-C5DE-3491974F4C3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313"/>
          <a:stretch/>
        </p:blipFill>
        <p:spPr>
          <a:xfrm>
            <a:off x="647121" y="1260612"/>
            <a:ext cx="11076794" cy="17656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6E5CD-584B-8DC3-11BF-A024B45EAED5}"/>
              </a:ext>
            </a:extLst>
          </p:cNvPr>
          <p:cNvSpPr txBox="1"/>
          <p:nvPr/>
        </p:nvSpPr>
        <p:spPr>
          <a:xfrm>
            <a:off x="193582" y="3429000"/>
            <a:ext cx="11804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equation of state between two conditions at constant volume can be rewritten as: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A9105E-0383-D1AF-6588-40D85BBF3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845" y="4194290"/>
            <a:ext cx="1533739" cy="10097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25656B-FCCE-900E-E5A8-B65E946FF04C}"/>
              </a:ext>
            </a:extLst>
          </p:cNvPr>
          <p:cNvSpPr txBox="1"/>
          <p:nvPr/>
        </p:nvSpPr>
        <p:spPr>
          <a:xfrm>
            <a:off x="3855784" y="204963"/>
            <a:ext cx="549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FF9DBBC-BAC6-0BA6-B790-0151665A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22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0BF87-E1B4-CCF4-3F0B-13D5D7757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E41900-BDDB-D9FC-BF9E-41DC661C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39" y="1687286"/>
            <a:ext cx="12105861" cy="3733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9A1092-5424-19BD-F8D4-6451696D9DC6}"/>
              </a:ext>
            </a:extLst>
          </p:cNvPr>
          <p:cNvSpPr txBox="1"/>
          <p:nvPr/>
        </p:nvSpPr>
        <p:spPr>
          <a:xfrm>
            <a:off x="3670727" y="248506"/>
            <a:ext cx="5492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FAB76-5D9E-B2DD-A502-C007F8893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06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925F0-F6E3-C98F-9EBA-81135F496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D47CC47-24D5-4BD5-C67D-C78DDA340DE1}"/>
              </a:ext>
            </a:extLst>
          </p:cNvPr>
          <p:cNvGrpSpPr/>
          <p:nvPr/>
        </p:nvGrpSpPr>
        <p:grpSpPr>
          <a:xfrm>
            <a:off x="323172" y="685015"/>
            <a:ext cx="10812914" cy="6172985"/>
            <a:chOff x="236086" y="685015"/>
            <a:chExt cx="10747599" cy="620917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AC4BD8C-0E87-C167-0523-B8C0A0B440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6086" y="685015"/>
              <a:ext cx="10747599" cy="620917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FB90838-E7C9-638A-8CC7-BC73CE601243}"/>
                </a:ext>
              </a:extLst>
            </p:cNvPr>
            <p:cNvSpPr/>
            <p:nvPr/>
          </p:nvSpPr>
          <p:spPr>
            <a:xfrm>
              <a:off x="359229" y="685015"/>
              <a:ext cx="1828800" cy="3164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Example: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0807B39-897A-2ECF-048C-EBD6B71F12F8}"/>
              </a:ext>
            </a:extLst>
          </p:cNvPr>
          <p:cNvSpPr txBox="1"/>
          <p:nvPr/>
        </p:nvSpPr>
        <p:spPr>
          <a:xfrm>
            <a:off x="2566124" y="100240"/>
            <a:ext cx="7427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Ideal gas &amp; Equation of State (example)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DE9AA451-AA39-5CEE-3800-A21A7496B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63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07E29-A245-2589-5CA6-2F2FB21BB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90A0740-D58E-4FC9-F13C-83AF958585BE}"/>
              </a:ext>
            </a:extLst>
          </p:cNvPr>
          <p:cNvSpPr txBox="1"/>
          <p:nvPr/>
        </p:nvSpPr>
        <p:spPr>
          <a:xfrm>
            <a:off x="2080245" y="2191082"/>
            <a:ext cx="83183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Week Lecture</a:t>
            </a:r>
          </a:p>
          <a:p>
            <a:r>
              <a:rPr lang="en-US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Specific heat &amp; Processes Using Ideal Gas 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57DDA-8957-7DFC-8B5C-BC807B86E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DFB32E-3568-2A92-6C65-25E6EBE5CDEC}"/>
              </a:ext>
            </a:extLst>
          </p:cNvPr>
          <p:cNvSpPr txBox="1"/>
          <p:nvPr/>
        </p:nvSpPr>
        <p:spPr>
          <a:xfrm>
            <a:off x="2882246" y="1288442"/>
            <a:ext cx="6784942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Main Contents</a:t>
            </a:r>
            <a:endParaRPr lang="en-US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•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3200" b="1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</a:rPr>
              <a:t>First Law of Thermodynamics</a:t>
            </a:r>
            <a:endParaRPr lang="en-US" sz="3200" b="0" i="0" u="none" strike="noStrike" baseline="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Steady Flow Energy Equation</a:t>
            </a:r>
            <a:endParaRPr lang="en-US" sz="3200" b="0" i="0" u="none" strike="noStrike" baseline="0" dirty="0">
              <a:solidFill>
                <a:srgbClr val="001F5F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Non Flow Energy Equation</a:t>
            </a: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74CCE8-E268-85F3-4CAE-350D824F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3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57E1F3-F434-55D1-05F4-940085BB72FC}"/>
              </a:ext>
            </a:extLst>
          </p:cNvPr>
          <p:cNvSpPr txBox="1"/>
          <p:nvPr/>
        </p:nvSpPr>
        <p:spPr>
          <a:xfrm>
            <a:off x="2809395" y="398185"/>
            <a:ext cx="64834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First Law of Thermodynamics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(conservation of energy principle)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28B507-F626-0511-95BB-91C3B6536041}"/>
              </a:ext>
            </a:extLst>
          </p:cNvPr>
          <p:cNvSpPr txBox="1"/>
          <p:nvPr/>
        </p:nvSpPr>
        <p:spPr>
          <a:xfrm>
            <a:off x="0" y="1840357"/>
            <a:ext cx="1208722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Law of Thermodynamics is a special case of the law of </a:t>
            </a:r>
            <a:r>
              <a:rPr lang="en-US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Conservation of Energy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where energy can neither be created nor  destroyed but it can change forms. </a:t>
            </a:r>
          </a:p>
          <a:p>
            <a:pPr algn="just"/>
            <a:endParaRPr lang="en-US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law stated that:</a:t>
            </a:r>
          </a:p>
          <a:p>
            <a:endParaRPr 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</a:rPr>
              <a:t>   </a:t>
            </a:r>
          </a:p>
          <a:p>
            <a:endParaRPr lang="en-US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2" descr="Application area of Thermodynamics">
            <a:extLst>
              <a:ext uri="{FF2B5EF4-FFF2-40B4-BE49-F238E27FC236}">
                <a16:creationId xmlns:a16="http://schemas.microsoft.com/office/drawing/2014/main" id="{A0D99E6B-84DE-3E71-03FF-B3E5FBBE72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4" descr="Application area of Thermodynamics">
            <a:extLst>
              <a:ext uri="{FF2B5EF4-FFF2-40B4-BE49-F238E27FC236}">
                <a16:creationId xmlns:a16="http://schemas.microsoft.com/office/drawing/2014/main" id="{E0152925-4692-A6B6-638E-DEBD14B9F2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692A05-42F1-F857-38F2-7AC0E238DCB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8694" r="3410" b="20929"/>
          <a:stretch/>
        </p:blipFill>
        <p:spPr>
          <a:xfrm>
            <a:off x="5009103" y="3429000"/>
            <a:ext cx="5668422" cy="26574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FFE6C01-FF19-F375-E461-397EA0FB1E94}"/>
              </a:ext>
            </a:extLst>
          </p:cNvPr>
          <p:cNvSpPr/>
          <p:nvPr/>
        </p:nvSpPr>
        <p:spPr>
          <a:xfrm>
            <a:off x="5747656" y="5429904"/>
            <a:ext cx="1266093" cy="304800"/>
          </a:xfrm>
          <a:prstGeom prst="rect">
            <a:avLst/>
          </a:prstGeom>
          <a:solidFill>
            <a:srgbClr val="ECA2A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1B1BB2-846F-7433-BB67-23A435DA3306}"/>
              </a:ext>
            </a:extLst>
          </p:cNvPr>
          <p:cNvSpPr txBox="1"/>
          <p:nvPr/>
        </p:nvSpPr>
        <p:spPr>
          <a:xfrm>
            <a:off x="5715401" y="5387590"/>
            <a:ext cx="653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965792-6275-6E7B-183A-A5EC691A63D8}"/>
              </a:ext>
            </a:extLst>
          </p:cNvPr>
          <p:cNvSpPr txBox="1"/>
          <p:nvPr/>
        </p:nvSpPr>
        <p:spPr>
          <a:xfrm>
            <a:off x="6416216" y="5365372"/>
            <a:ext cx="629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F00AEA-B6B4-4B42-3176-2B8186E8C444}"/>
              </a:ext>
            </a:extLst>
          </p:cNvPr>
          <p:cNvSpPr/>
          <p:nvPr/>
        </p:nvSpPr>
        <p:spPr>
          <a:xfrm>
            <a:off x="8753788" y="5387590"/>
            <a:ext cx="1266093" cy="304800"/>
          </a:xfrm>
          <a:prstGeom prst="rect">
            <a:avLst/>
          </a:prstGeom>
          <a:solidFill>
            <a:srgbClr val="ECA2A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78F83F-8B97-DB24-9AFA-3FDEE2DEFEFC}"/>
              </a:ext>
            </a:extLst>
          </p:cNvPr>
          <p:cNvSpPr txBox="1"/>
          <p:nvPr/>
        </p:nvSpPr>
        <p:spPr>
          <a:xfrm>
            <a:off x="8721531" y="5345276"/>
            <a:ext cx="653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437DC7-02CF-BFEC-1493-B66513B3C1B6}"/>
              </a:ext>
            </a:extLst>
          </p:cNvPr>
          <p:cNvSpPr txBox="1"/>
          <p:nvPr/>
        </p:nvSpPr>
        <p:spPr>
          <a:xfrm>
            <a:off x="9422346" y="5323058"/>
            <a:ext cx="629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10BEF24-2730-366D-B38E-AD9A84C4099D}"/>
                  </a:ext>
                </a:extLst>
              </p:cNvPr>
              <p:cNvSpPr txBox="1"/>
              <p:nvPr/>
            </p:nvSpPr>
            <p:spPr>
              <a:xfrm>
                <a:off x="5530655" y="5852989"/>
                <a:ext cx="566842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U = q – w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U = q + w </a:t>
                </a:r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10BEF24-2730-366D-B38E-AD9A84C40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655" y="5852989"/>
                <a:ext cx="5668421" cy="523220"/>
              </a:xfrm>
              <a:prstGeom prst="rect">
                <a:avLst/>
              </a:prstGeom>
              <a:blipFill>
                <a:blip r:embed="rId4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082F12B2-E0F8-6439-1705-731863FBD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876DAE-7793-95E9-4754-DA141C2F3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01252E7-D7D9-9296-8529-240E2B83B029}"/>
              </a:ext>
            </a:extLst>
          </p:cNvPr>
          <p:cNvSpPr txBox="1"/>
          <p:nvPr/>
        </p:nvSpPr>
        <p:spPr>
          <a:xfrm>
            <a:off x="2809395" y="398185"/>
            <a:ext cx="64834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Law of Thermodynamics </a:t>
            </a:r>
          </a:p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(conservation of energy principle)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279AD9-442B-4952-A9A1-A096FC3F43CD}"/>
              </a:ext>
            </a:extLst>
          </p:cNvPr>
          <p:cNvSpPr txBox="1"/>
          <p:nvPr/>
        </p:nvSpPr>
        <p:spPr>
          <a:xfrm>
            <a:off x="369394" y="1872556"/>
            <a:ext cx="11581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When a system under goes a </a:t>
            </a:r>
            <a:r>
              <a:rPr lang="en-US" sz="32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thermodynamics cycle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then the net heat supplied to the system from its surroundings is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equal to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net work done by the system on its surroundings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D47B1E-3B43-89B6-679E-14B811210174}"/>
              </a:ext>
            </a:extLst>
          </p:cNvPr>
          <p:cNvSpPr txBox="1"/>
          <p:nvPr/>
        </p:nvSpPr>
        <p:spPr>
          <a:xfrm>
            <a:off x="369394" y="5092184"/>
            <a:ext cx="11822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>
                <a:solidFill>
                  <a:srgbClr val="FF0000"/>
                </a:solidFill>
                <a:latin typeface="Symbol" panose="05050102010706020507" pitchFamily="18" charset="2"/>
              </a:rPr>
              <a:t></a:t>
            </a:r>
            <a:r>
              <a:rPr lang="en-US" sz="2800" b="0" i="0" u="none" strike="noStrike" baseline="0" dirty="0">
                <a:latin typeface="Cambria Math" panose="02040503050406030204" pitchFamily="18" charset="0"/>
              </a:rPr>
              <a:t> means the sum of the heat (q) and work (w) done on/by the system during the complete cyclic change.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0A9E66-A02B-B277-5F29-433D48EC8615}"/>
              </a:ext>
            </a:extLst>
          </p:cNvPr>
          <p:cNvSpPr txBox="1"/>
          <p:nvPr/>
        </p:nvSpPr>
        <p:spPr>
          <a:xfrm>
            <a:off x="4355306" y="3943324"/>
            <a:ext cx="62341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u="none" strike="noStrike" baseline="0" dirty="0">
                <a:latin typeface="Symbol" panose="05050102010706020507" pitchFamily="18" charset="2"/>
              </a:rPr>
              <a:t></a:t>
            </a:r>
            <a:r>
              <a:rPr lang="en-US" sz="3200" b="0" i="1" u="none" strike="noStrike" baseline="0" dirty="0" err="1">
                <a:latin typeface="Times New Roman" panose="02020603050405020304" pitchFamily="18" charset="0"/>
              </a:rPr>
              <a:t>dq</a:t>
            </a:r>
            <a:r>
              <a:rPr lang="en-US" sz="3200" b="0" i="1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>
                <a:latin typeface="Symbol" panose="05050102010706020507" pitchFamily="18" charset="2"/>
              </a:rPr>
              <a:t> </a:t>
            </a:r>
            <a:r>
              <a:rPr lang="en-US" sz="3200" b="0" i="1" u="none" strike="noStrike" baseline="0" dirty="0" err="1">
                <a:latin typeface="Times New Roman" panose="02020603050405020304" pitchFamily="18" charset="0"/>
              </a:rPr>
              <a:t>dw</a:t>
            </a:r>
            <a:endParaRPr lang="en-US" sz="3200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2C7BB8E-82C3-2F3F-ED8F-37755277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8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405B70-2AFA-2A9F-C82E-CB61AA8A899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776" t="28413" r="17042"/>
          <a:stretch/>
        </p:blipFill>
        <p:spPr>
          <a:xfrm>
            <a:off x="256036" y="2258602"/>
            <a:ext cx="5496841" cy="45993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65F7DC-FE60-4F40-BE51-967FB541B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3549" y="2859955"/>
            <a:ext cx="4694909" cy="29910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69070C-2DAF-AEB4-7F41-F69601CA7533}"/>
              </a:ext>
            </a:extLst>
          </p:cNvPr>
          <p:cNvSpPr txBox="1"/>
          <p:nvPr/>
        </p:nvSpPr>
        <p:spPr>
          <a:xfrm>
            <a:off x="7308977" y="2502540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01F016-A6E7-0642-53B9-0199F6964DAD}"/>
              </a:ext>
            </a:extLst>
          </p:cNvPr>
          <p:cNvSpPr txBox="1"/>
          <p:nvPr/>
        </p:nvSpPr>
        <p:spPr>
          <a:xfrm>
            <a:off x="439085" y="194216"/>
            <a:ext cx="117529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first law of thermodynamics </a:t>
            </a:r>
          </a:p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certain steam plant, the turbine develops 1000 kW. The net heat supplied to the</a:t>
            </a:r>
            <a:r>
              <a:rPr lang="ar-IQ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steam in the boiler is 2800 kJ/kg. The heat rejected to the cooling water in the condenser is 2100 kJ/kg, and the feed pump work required to pump the condense back to the boiler is 5 kW. Calculate the steam flow rate round the cycle.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FECC0B3-9EAE-8814-5B68-EC9A4AAD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6C1BA-542B-9373-4185-AFD37B584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E7CB301-1A34-B8D1-D149-2630C89F95DA}"/>
              </a:ext>
            </a:extLst>
          </p:cNvPr>
          <p:cNvSpPr txBox="1"/>
          <p:nvPr/>
        </p:nvSpPr>
        <p:spPr>
          <a:xfrm>
            <a:off x="2882246" y="1288442"/>
            <a:ext cx="6784942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Main Contents</a:t>
            </a:r>
            <a:endParaRPr lang="en-US" sz="3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•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sz="3200" b="1" i="0" u="none" strike="noStrike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First law of thermodynamics</a:t>
            </a:r>
            <a:endParaRPr lang="en-US" sz="3200" b="0" i="0" u="none" strike="noStrike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Steady Flow Energy Equation</a:t>
            </a:r>
            <a:endParaRPr lang="en-US" sz="3200" b="0" i="0" u="none" strike="no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1F5F"/>
                </a:solidFill>
                <a:latin typeface="Arial" panose="020B0604020202020204" pitchFamily="34" charset="0"/>
              </a:rPr>
              <a:t>Non Flow Energy equation</a:t>
            </a:r>
          </a:p>
          <a:p>
            <a:pPr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• </a:t>
            </a:r>
            <a:r>
              <a:rPr lang="en-US" sz="3200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Ideal Gas &amp; Equation of State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762748-45C5-A7DC-D252-34955DEA8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C3E16-6C09-D298-D8B0-9B6735770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F3FC186-886F-7356-914F-6A8B6B0C28DC}"/>
              </a:ext>
            </a:extLst>
          </p:cNvPr>
          <p:cNvSpPr txBox="1"/>
          <p:nvPr/>
        </p:nvSpPr>
        <p:spPr>
          <a:xfrm>
            <a:off x="1275870" y="149047"/>
            <a:ext cx="9111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Steady Flow Energy Equation (open system)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BAD593-51DB-3635-812B-ABD37DAB143D}"/>
              </a:ext>
            </a:extLst>
          </p:cNvPr>
          <p:cNvSpPr txBox="1"/>
          <p:nvPr/>
        </p:nvSpPr>
        <p:spPr>
          <a:xfrm>
            <a:off x="644827" y="887710"/>
            <a:ext cx="1090234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600" b="0" i="0" u="none" strike="noStrike" baseline="0" dirty="0">
                <a:latin typeface="Times New Roman" panose="02020603050405020304" pitchFamily="18" charset="0"/>
              </a:rPr>
              <a:t>This equation is a mathematical statement of the principle of the conservation of</a:t>
            </a:r>
          </a:p>
          <a:p>
            <a:pPr algn="l"/>
            <a:r>
              <a:rPr lang="en-US" sz="2600" b="0" i="0" u="none" strike="noStrike" baseline="0" dirty="0">
                <a:latin typeface="Times New Roman" panose="02020603050405020304" pitchFamily="18" charset="0"/>
              </a:rPr>
              <a:t>energy as applied to the flow of fluid through a thermodynamic system.</a:t>
            </a:r>
            <a:endParaRPr lang="en-US" sz="2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EC4F02-2205-3B5B-BD88-ADC8F0405E91}"/>
              </a:ext>
            </a:extLst>
          </p:cNvPr>
          <p:cNvSpPr txBox="1"/>
          <p:nvPr/>
        </p:nvSpPr>
        <p:spPr>
          <a:xfrm>
            <a:off x="157502" y="1780262"/>
            <a:ext cx="12361069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>
                <a:solidFill>
                  <a:srgbClr val="7030A0"/>
                </a:solidFill>
                <a:latin typeface="Times New Roman" panose="02020603050405020304" pitchFamily="18" charset="0"/>
              </a:rPr>
              <a:t>The various forms of energy which fluid can have, as follows:</a:t>
            </a:r>
          </a:p>
          <a:p>
            <a:r>
              <a:rPr lang="en-US" sz="2000" b="1" dirty="0">
                <a:latin typeface="Times New Roman" panose="02020603050405020304" pitchFamily="18" charset="0"/>
              </a:rPr>
              <a:t>(a) Potential Energy </a:t>
            </a:r>
            <a:r>
              <a:rPr lang="en-US" sz="20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2000" b="1" kern="1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en-US" sz="2000" b="1" dirty="0">
              <a:latin typeface="Times New Roman" panose="02020603050405020304" pitchFamily="18" charset="0"/>
            </a:endParaRP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If the fluid is at some height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Z 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above a given datum level, then, as a result of its mass</a:t>
            </a:r>
            <a:r>
              <a:rPr lang="en-US" sz="2000" dirty="0">
                <a:latin typeface="Times New Roman" panose="02020603050405020304" pitchFamily="18" charset="0"/>
              </a:rPr>
              <a:t>,</a:t>
            </a:r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 it possesses potential energy</a:t>
            </a: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 with respect to that datum. </a:t>
            </a: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                                            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Potential energy </a:t>
            </a:r>
            <a:r>
              <a:rPr lang="en-US" sz="20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2000" b="1" kern="1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=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</a:rPr>
              <a:t>gZ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   (z is the height)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</a:rPr>
              <a:t>(b)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Kinetic Energy: </a:t>
            </a:r>
            <a:r>
              <a:rPr lang="en-US" sz="2000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2000" kern="1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If the fluid is in motion, then it possesses kinetic energy. For a unit mass of fluid,</a:t>
            </a:r>
          </a:p>
          <a:p>
            <a:pPr algn="l"/>
            <a:r>
              <a:rPr lang="en-US" sz="2000" dirty="0">
                <a:latin typeface="Times New Roman" panose="02020603050405020304" pitchFamily="18" charset="0"/>
              </a:rPr>
              <a:t>                                                  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Kinetic energy </a:t>
            </a:r>
            <a:r>
              <a:rPr lang="en-US" sz="20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2000" b="1" kern="100" baseline="-25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 = ½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20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</a:rPr>
              <a:t>(c)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 Internal Energy: 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</a:p>
          <a:p>
            <a:pPr algn="l"/>
            <a:r>
              <a:rPr lang="en-US" sz="2000" b="0" i="1" u="none" strike="noStrike" baseline="0" dirty="0">
                <a:latin typeface="Times New Roman" panose="02020603050405020304" pitchFamily="18" charset="0"/>
              </a:rPr>
              <a:t>It is the energy stored within a fluid which results from the internal motion of its atoms and molecules.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</a:rPr>
              <a:t>(d)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Flow or Displacement Energy: DE</a:t>
            </a: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Any volume of fluid entering or leaving a system must displace an equal volume ahead of itself in order to enter or </a:t>
            </a:r>
          </a:p>
          <a:p>
            <a:pPr algn="l"/>
            <a:r>
              <a:rPr lang="en-US" sz="2000" b="0" i="0" u="none" strike="noStrike" baseline="0" dirty="0">
                <a:latin typeface="Times New Roman" panose="02020603050405020304" pitchFamily="18" charset="0"/>
              </a:rPr>
              <a:t>leave the system.</a:t>
            </a:r>
          </a:p>
          <a:p>
            <a:pPr algn="l"/>
            <a:r>
              <a:rPr lang="en-US" sz="2000" i="0" u="none" strike="noStrike" baseline="0" dirty="0">
                <a:latin typeface="Times New Roman" panose="02020603050405020304" pitchFamily="18" charset="0"/>
              </a:rPr>
              <a:t>                                                                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Displacement energy = </a:t>
            </a:r>
            <a:r>
              <a:rPr lang="en-US" sz="2000" b="1" i="0" u="none" strike="noStrike" baseline="0" dirty="0" err="1">
                <a:latin typeface="Times New Roman" panose="02020603050405020304" pitchFamily="18" charset="0"/>
              </a:rPr>
              <a:t>Pv</a:t>
            </a:r>
            <a:endParaRPr lang="en-US" sz="2000" b="1" i="0" u="none" strike="noStrike" baseline="0" dirty="0">
              <a:latin typeface="Times New Roman" panose="02020603050405020304" pitchFamily="18" charset="0"/>
            </a:endParaRPr>
          </a:p>
          <a:p>
            <a:pPr algn="l"/>
            <a:endParaRPr lang="en-US" sz="1800" b="1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(e) Heat Received (rejected)                                                                                           (f) Work done</a:t>
            </a:r>
          </a:p>
          <a:p>
            <a:pPr algn="l"/>
            <a:endParaRPr lang="en-US" b="1" dirty="0">
              <a:latin typeface="Times New Roman" panose="02020603050405020304" pitchFamily="18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7EDEFAA-B460-FD25-0294-20F637855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75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BE6F2-0404-E0E9-801D-EA6A7157A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732908-BB4D-90FD-D19D-EFA85512F419}"/>
              </a:ext>
            </a:extLst>
          </p:cNvPr>
          <p:cNvSpPr txBox="1"/>
          <p:nvPr/>
        </p:nvSpPr>
        <p:spPr>
          <a:xfrm>
            <a:off x="1199670" y="302935"/>
            <a:ext cx="9111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Steady Flow Energy Equation (open system)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83D596-8000-2FC2-581A-96AD46A9F7F4}"/>
              </a:ext>
            </a:extLst>
          </p:cNvPr>
          <p:cNvSpPr txBox="1"/>
          <p:nvPr/>
        </p:nvSpPr>
        <p:spPr>
          <a:xfrm>
            <a:off x="241710" y="1335198"/>
            <a:ext cx="10598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change in the total energy of a system during a process is the sum of the changes in its internal, kinetic, and potential energies and can be expressed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C88B49-8D1E-4559-1747-5AC9348601F7}"/>
                  </a:ext>
                </a:extLst>
              </p:cNvPr>
              <p:cNvSpPr txBox="1"/>
              <p:nvPr/>
            </p:nvSpPr>
            <p:spPr>
              <a:xfrm>
                <a:off x="2707565" y="3276538"/>
                <a:ext cx="6096000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800" b="1" kern="100" dirty="0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2800" b="1" kern="100" baseline="-25000" dirty="0">
                    <a:solidFill>
                      <a:srgbClr val="FF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system </a:t>
                </a:r>
                <a14:m>
                  <m:oMath xmlns:m="http://schemas.openxmlformats.org/officeDocument/2006/math">
                    <m:r>
                      <a:rPr lang="en-US" sz="2800" b="1" i="0" kern="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nor/>
                      </m:rPr>
                      <a:rPr lang="en-US" sz="2800" b="0" i="0" kern="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u</m:t>
                    </m:r>
                    <m:r>
                      <m:rPr>
                        <m:nor/>
                      </m:rPr>
                      <a:rPr lang="en-US" sz="2800" b="0" i="0" kern="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800" b="0" i="0" kern="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nor/>
                      </m:rPr>
                      <a:rPr lang="en-US" sz="2800" kern="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E</m:t>
                    </m:r>
                    <m:r>
                      <m:rPr>
                        <m:nor/>
                      </m:rPr>
                      <a:rPr lang="en-US" sz="2800" kern="100" baseline="-25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k</m:t>
                    </m:r>
                    <m:r>
                      <m:rPr>
                        <m:nor/>
                      </m:rPr>
                      <a:rPr lang="en-US" sz="2800" dirty="0" smtClean="0">
                        <a:solidFill>
                          <a:srgbClr val="FF0000"/>
                        </a:solidFill>
                      </a:rPr>
                      <m:t> +</m:t>
                    </m:r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800" b="0" i="1" kern="1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𝐸</m:t>
                    </m:r>
                    <m:r>
                      <m:rPr>
                        <m:nor/>
                      </m:rPr>
                      <a:rPr lang="en-US" sz="2800" kern="100" baseline="-25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p</m:t>
                    </m:r>
                  </m:oMath>
                </a14:m>
                <a:endParaRPr lang="en-US" sz="2800" kern="100" baseline="-25000" dirty="0">
                  <a:solidFill>
                    <a:srgbClr val="FF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en-US" sz="2800" b="1" dirty="0">
                  <a:latin typeface="Times New Roman" panose="02020603050405020304" pitchFamily="18" charset="0"/>
                </a:endParaRPr>
              </a:p>
              <a:p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Enthalpy change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h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nor/>
                      </m:rPr>
                      <a:rPr lang="en-US" sz="2800" b="0" i="0" kern="1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u</m:t>
                    </m:r>
                  </m:oMath>
                </a14:m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sz="2800" b="1" i="0" u="none" strike="noStrike" baseline="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Pv</a:t>
                </a:r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1C88B49-8D1E-4559-1747-5AC934860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565" y="3276538"/>
                <a:ext cx="6096000" cy="1384995"/>
              </a:xfrm>
              <a:prstGeom prst="rect">
                <a:avLst/>
              </a:prstGeom>
              <a:blipFill>
                <a:blip r:embed="rId3"/>
                <a:stretch>
                  <a:fillRect l="-2000" t="-4386" b="-10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A556B-14D0-8F27-4F71-28CA1731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EA055-869F-C01F-B39A-D0556A45A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01D41AF-70E4-626A-DB98-FB168881A82B}"/>
              </a:ext>
            </a:extLst>
          </p:cNvPr>
          <p:cNvSpPr txBox="1"/>
          <p:nvPr/>
        </p:nvSpPr>
        <p:spPr>
          <a:xfrm>
            <a:off x="1430567" y="289909"/>
            <a:ext cx="9111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The Steady Flow Energy Equation </a:t>
            </a:r>
            <a:r>
              <a:rPr lang="en-US" sz="32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(open system)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001E9C-63EA-B366-389A-A1FA1B541E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837" y="3040392"/>
            <a:ext cx="6120163" cy="37682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C2D3EF-2F19-09DD-4FA1-3E34618DBD26}"/>
              </a:ext>
            </a:extLst>
          </p:cNvPr>
          <p:cNvSpPr txBox="1"/>
          <p:nvPr/>
        </p:nvSpPr>
        <p:spPr>
          <a:xfrm>
            <a:off x="529028" y="936502"/>
            <a:ext cx="89717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Total energy entering the system = Total energy leaving the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280E53-DA92-5D47-F62D-E9EE840582D4}"/>
              </a:ext>
            </a:extLst>
          </p:cNvPr>
          <p:cNvSpPr/>
          <p:nvPr/>
        </p:nvSpPr>
        <p:spPr>
          <a:xfrm>
            <a:off x="242759" y="1505462"/>
            <a:ext cx="1943100" cy="70788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D78509-D7CE-4829-1C23-5A0297565846}"/>
              </a:ext>
            </a:extLst>
          </p:cNvPr>
          <p:cNvSpPr txBox="1"/>
          <p:nvPr/>
        </p:nvSpPr>
        <p:spPr>
          <a:xfrm>
            <a:off x="0" y="1505462"/>
            <a:ext cx="2352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Energy entering </a:t>
            </a:r>
          </a:p>
          <a:p>
            <a:pPr algn="ctr"/>
            <a:r>
              <a:rPr lang="en-US" sz="2000" dirty="0"/>
              <a:t>the system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A0375E-839F-72BC-4DFA-2116A9523528}"/>
              </a:ext>
            </a:extLst>
          </p:cNvPr>
          <p:cNvSpPr/>
          <p:nvPr/>
        </p:nvSpPr>
        <p:spPr>
          <a:xfrm>
            <a:off x="2647646" y="1507608"/>
            <a:ext cx="1943100" cy="70788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21E151-E32B-7507-8E30-ACB4FCB9A3AE}"/>
              </a:ext>
            </a:extLst>
          </p:cNvPr>
          <p:cNvSpPr txBox="1"/>
          <p:nvPr/>
        </p:nvSpPr>
        <p:spPr>
          <a:xfrm>
            <a:off x="2400171" y="1507608"/>
            <a:ext cx="2352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Heat entering </a:t>
            </a:r>
          </a:p>
          <a:p>
            <a:pPr algn="ctr"/>
            <a:r>
              <a:rPr lang="en-US" sz="2000" dirty="0"/>
              <a:t>the system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60F482-3AEF-32A6-65F6-0018129074EF}"/>
              </a:ext>
            </a:extLst>
          </p:cNvPr>
          <p:cNvSpPr/>
          <p:nvPr/>
        </p:nvSpPr>
        <p:spPr>
          <a:xfrm>
            <a:off x="5014912" y="1525768"/>
            <a:ext cx="1943100" cy="70788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ECDFF1-7B39-9327-5E08-6E15B8DA19F4}"/>
              </a:ext>
            </a:extLst>
          </p:cNvPr>
          <p:cNvSpPr txBox="1"/>
          <p:nvPr/>
        </p:nvSpPr>
        <p:spPr>
          <a:xfrm>
            <a:off x="4821530" y="1511423"/>
            <a:ext cx="2352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Energy leaving </a:t>
            </a:r>
          </a:p>
          <a:p>
            <a:pPr algn="ctr"/>
            <a:r>
              <a:rPr lang="en-US" sz="2000" dirty="0"/>
              <a:t>the system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3A4598-6EFD-46FC-733C-FD98F132FA55}"/>
              </a:ext>
            </a:extLst>
          </p:cNvPr>
          <p:cNvSpPr txBox="1"/>
          <p:nvPr/>
        </p:nvSpPr>
        <p:spPr>
          <a:xfrm>
            <a:off x="7076292" y="1494692"/>
            <a:ext cx="2352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/>
              <a:t>Work transferred from the system</a:t>
            </a:r>
            <a:endParaRPr lang="en-US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AC53FD-02CA-C4A9-1068-01D24877FA58}"/>
              </a:ext>
            </a:extLst>
          </p:cNvPr>
          <p:cNvSpPr/>
          <p:nvPr/>
        </p:nvSpPr>
        <p:spPr>
          <a:xfrm>
            <a:off x="7304411" y="1510911"/>
            <a:ext cx="1943100" cy="70788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694B80-F0CE-58A4-F4F6-5F71AD2FD659}"/>
              </a:ext>
            </a:extLst>
          </p:cNvPr>
          <p:cNvSpPr txBox="1"/>
          <p:nvPr/>
        </p:nvSpPr>
        <p:spPr>
          <a:xfrm>
            <a:off x="2240408" y="166396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2650EC-094F-21AE-BC5A-1F985729008C}"/>
              </a:ext>
            </a:extLst>
          </p:cNvPr>
          <p:cNvSpPr txBox="1"/>
          <p:nvPr/>
        </p:nvSpPr>
        <p:spPr>
          <a:xfrm>
            <a:off x="6983492" y="1663969"/>
            <a:ext cx="3190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+</a:t>
            </a:r>
            <a:endParaRPr lang="en-US" sz="1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688AE6-58B9-F27F-BC7D-86400DA10C48}"/>
              </a:ext>
            </a:extLst>
          </p:cNvPr>
          <p:cNvSpPr txBox="1"/>
          <p:nvPr/>
        </p:nvSpPr>
        <p:spPr>
          <a:xfrm>
            <a:off x="4609972" y="1663969"/>
            <a:ext cx="385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=</a:t>
            </a:r>
            <a:endParaRPr lang="en-US" sz="18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A82271-3FDE-CE0D-5E04-7C536E4C890B}"/>
              </a:ext>
            </a:extLst>
          </p:cNvPr>
          <p:cNvSpPr txBox="1"/>
          <p:nvPr/>
        </p:nvSpPr>
        <p:spPr>
          <a:xfrm>
            <a:off x="71309" y="2442417"/>
            <a:ext cx="7592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u1 + p1v1 + </a:t>
            </a: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½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/>
              <a:t>+ gZ1 + (q) = u2 + p2v2 + </a:t>
            </a:r>
            <a:r>
              <a:rPr lang="en-US" sz="2000" b="1" i="0" u="none" strike="noStrike" baseline="0" dirty="0">
                <a:latin typeface="Times New Roman" panose="02020603050405020304" pitchFamily="18" charset="0"/>
              </a:rPr>
              <a:t>½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20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0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/>
              <a:t>+ gZ2 + (w) </a:t>
            </a:r>
            <a:endParaRPr lang="en-US" sz="2400" b="1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A578DC-369E-125B-20E0-BD936A89B753}"/>
              </a:ext>
            </a:extLst>
          </p:cNvPr>
          <p:cNvSpPr txBox="1"/>
          <p:nvPr/>
        </p:nvSpPr>
        <p:spPr>
          <a:xfrm>
            <a:off x="312763" y="3463766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u - internal energy </a:t>
            </a:r>
          </a:p>
          <a:p>
            <a:r>
              <a:rPr lang="en-US" sz="2000" dirty="0"/>
              <a:t>p – pressure</a:t>
            </a:r>
          </a:p>
          <a:p>
            <a:r>
              <a:rPr lang="en-US" sz="2000" dirty="0"/>
              <a:t>v – specific volume</a:t>
            </a:r>
          </a:p>
          <a:p>
            <a:r>
              <a:rPr lang="en-US" sz="2000" dirty="0"/>
              <a:t>C – fluid velocity </a:t>
            </a:r>
          </a:p>
          <a:p>
            <a:r>
              <a:rPr lang="en-US" sz="2000" dirty="0"/>
              <a:t>g- gravitational force</a:t>
            </a:r>
          </a:p>
          <a:p>
            <a:r>
              <a:rPr lang="en-US" sz="2000" dirty="0"/>
              <a:t>Z – height</a:t>
            </a:r>
          </a:p>
          <a:p>
            <a:r>
              <a:rPr lang="en-US" sz="2000" dirty="0"/>
              <a:t>w - work</a:t>
            </a:r>
          </a:p>
          <a:p>
            <a:r>
              <a:rPr lang="en-US" sz="2000" dirty="0"/>
              <a:t>q- heat</a:t>
            </a:r>
          </a:p>
          <a:p>
            <a:r>
              <a:rPr lang="en-US" sz="2000" dirty="0"/>
              <a:t>h - enthalpy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DC3E519-8BC6-3667-4B9C-E54833790BF1}"/>
              </a:ext>
            </a:extLst>
          </p:cNvPr>
          <p:cNvCxnSpPr>
            <a:cxnSpLocks/>
            <a:stCxn id="23" idx="3"/>
          </p:cNvCxnSpPr>
          <p:nvPr/>
        </p:nvCxnSpPr>
        <p:spPr>
          <a:xfrm flipV="1">
            <a:off x="7663718" y="2664143"/>
            <a:ext cx="588911" cy="91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5BB6F91-4044-B499-584E-DA69B7335A95}"/>
              </a:ext>
            </a:extLst>
          </p:cNvPr>
          <p:cNvSpPr txBox="1"/>
          <p:nvPr/>
        </p:nvSpPr>
        <p:spPr>
          <a:xfrm>
            <a:off x="8540585" y="2452005"/>
            <a:ext cx="5572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[1]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8E15D2F-FDAE-C5E1-43DA-9FD80E6D095A}"/>
              </a:ext>
            </a:extLst>
          </p:cNvPr>
          <p:cNvCxnSpPr>
            <a:cxnSpLocks/>
          </p:cNvCxnSpPr>
          <p:nvPr/>
        </p:nvCxnSpPr>
        <p:spPr>
          <a:xfrm flipH="1">
            <a:off x="152400" y="2904082"/>
            <a:ext cx="130444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F20667F-BC47-1411-5F36-7689B1F78234}"/>
              </a:ext>
            </a:extLst>
          </p:cNvPr>
          <p:cNvSpPr txBox="1"/>
          <p:nvPr/>
        </p:nvSpPr>
        <p:spPr>
          <a:xfrm>
            <a:off x="371475" y="2948016"/>
            <a:ext cx="13044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h1</a:t>
            </a:r>
            <a:r>
              <a:rPr lang="ar-IQ" dirty="0"/>
              <a:t> </a:t>
            </a:r>
            <a:r>
              <a:rPr lang="ar-IQ" b="1" dirty="0"/>
              <a:t>انثالبي</a:t>
            </a:r>
            <a:r>
              <a:rPr lang="ar-IQ" dirty="0"/>
              <a:t> </a:t>
            </a:r>
            <a:endParaRPr lang="en-US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8A870B-29EC-2E32-C8F9-AB16F855E3A4}"/>
              </a:ext>
            </a:extLst>
          </p:cNvPr>
          <p:cNvCxnSpPr>
            <a:cxnSpLocks/>
          </p:cNvCxnSpPr>
          <p:nvPr/>
        </p:nvCxnSpPr>
        <p:spPr>
          <a:xfrm flipH="1">
            <a:off x="3852735" y="2898590"/>
            <a:ext cx="130444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CB93B36-9134-17CC-BE82-AF8EB73282C9}"/>
              </a:ext>
            </a:extLst>
          </p:cNvPr>
          <p:cNvSpPr txBox="1"/>
          <p:nvPr/>
        </p:nvSpPr>
        <p:spPr>
          <a:xfrm>
            <a:off x="4214684" y="2942524"/>
            <a:ext cx="538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h2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2CD76534-6940-A908-4038-718B3CE7AD4A}"/>
              </a:ext>
            </a:extLst>
          </p:cNvPr>
          <p:cNvSpPr/>
          <p:nvPr/>
        </p:nvSpPr>
        <p:spPr>
          <a:xfrm rot="1642024">
            <a:off x="7322979" y="3768208"/>
            <a:ext cx="1513211" cy="1536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A37B8E-541D-8501-0CB8-B3B660E56BA4}"/>
              </a:ext>
            </a:extLst>
          </p:cNvPr>
          <p:cNvSpPr txBox="1"/>
          <p:nvPr/>
        </p:nvSpPr>
        <p:spPr>
          <a:xfrm>
            <a:off x="6745689" y="3107041"/>
            <a:ext cx="12533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Heat (q)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FCD24E-5514-FC53-1B20-4C713BF9A12F}"/>
              </a:ext>
            </a:extLst>
          </p:cNvPr>
          <p:cNvSpPr txBox="1"/>
          <p:nvPr/>
        </p:nvSpPr>
        <p:spPr>
          <a:xfrm>
            <a:off x="9974664" y="2556088"/>
            <a:ext cx="12533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Work (w)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FEBBF586-A3B0-5771-D0C0-0981361E0251}"/>
              </a:ext>
            </a:extLst>
          </p:cNvPr>
          <p:cNvSpPr/>
          <p:nvPr/>
        </p:nvSpPr>
        <p:spPr>
          <a:xfrm rot="18356187">
            <a:off x="9326227" y="3469351"/>
            <a:ext cx="1513211" cy="1536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id="{914E27BC-2405-3DC5-22E2-15BCF044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ED6A8-AA11-434F-B3C2-8F4A485BB8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0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9146</TotalTime>
  <Words>1548</Words>
  <Application>Microsoft Office PowerPoint</Application>
  <PresentationFormat>Widescreen</PresentationFormat>
  <Paragraphs>184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mohammed obeid</dc:creator>
  <cp:lastModifiedBy>mohammed obeid</cp:lastModifiedBy>
  <cp:revision>323</cp:revision>
  <dcterms:created xsi:type="dcterms:W3CDTF">2025-03-05T09:37:43Z</dcterms:created>
  <dcterms:modified xsi:type="dcterms:W3CDTF">2025-03-22T05:48:22Z</dcterms:modified>
</cp:coreProperties>
</file>