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1" r:id="rId6"/>
    <p:sldId id="263" r:id="rId7"/>
    <p:sldId id="260" r:id="rId8"/>
    <p:sldId id="262" r:id="rId9"/>
    <p:sldId id="264" r:id="rId10"/>
    <p:sldId id="266" r:id="rId11"/>
    <p:sldId id="265" r:id="rId12"/>
    <p:sldId id="267" r:id="rId13"/>
    <p:sldId id="268" r:id="rId14"/>
    <p:sldId id="269" r:id="rId15"/>
    <p:sldId id="270" r:id="rId16"/>
    <p:sldId id="272" r:id="rId17"/>
    <p:sldId id="271" r:id="rId18"/>
    <p:sldId id="273" r:id="rId19"/>
    <p:sldId id="274" r:id="rId20"/>
    <p:sldId id="275" r:id="rId21"/>
    <p:sldId id="277" r:id="rId22"/>
    <p:sldId id="278" r:id="rId23"/>
    <p:sldId id="287" r:id="rId24"/>
    <p:sldId id="289" r:id="rId25"/>
    <p:sldId id="280" r:id="rId26"/>
    <p:sldId id="282" r:id="rId27"/>
    <p:sldId id="283" r:id="rId28"/>
    <p:sldId id="285" r:id="rId29"/>
    <p:sldId id="291" r:id="rId30"/>
    <p:sldId id="288" r:id="rId31"/>
    <p:sldId id="286"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F6D"/>
    <a:srgbClr val="ED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01" autoAdjust="0"/>
  </p:normalViewPr>
  <p:slideViewPr>
    <p:cSldViewPr snapToGrid="0">
      <p:cViewPr varScale="1">
        <p:scale>
          <a:sx n="70" d="100"/>
          <a:sy n="70" d="100"/>
        </p:scale>
        <p:origin x="1166" y="53"/>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94D65-AD2D-4408-9233-DAF3703F0978}"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3BD93-8BB9-412B-B79F-E417F694A8B4}" type="slidenum">
              <a:rPr lang="en-US" smtClean="0"/>
              <a:t>‹#›</a:t>
            </a:fld>
            <a:endParaRPr lang="en-US"/>
          </a:p>
        </p:txBody>
      </p:sp>
    </p:spTree>
    <p:extLst>
      <p:ext uri="{BB962C8B-B14F-4D97-AF65-F5344CB8AC3E}">
        <p14:creationId xmlns:p14="http://schemas.microsoft.com/office/powerpoint/2010/main" val="13946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1</a:t>
            </a:fld>
            <a:endParaRPr lang="en-US"/>
          </a:p>
        </p:txBody>
      </p:sp>
    </p:spTree>
    <p:extLst>
      <p:ext uri="{BB962C8B-B14F-4D97-AF65-F5344CB8AC3E}">
        <p14:creationId xmlns:p14="http://schemas.microsoft.com/office/powerpoint/2010/main" val="39721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درجة الحرارة مهمه جدا وهي خاصية النظام الي ممكن من خلالها نتحسس اذا كان الجسم حار او بارد</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12</a:t>
            </a:fld>
            <a:endParaRPr lang="en-US"/>
          </a:p>
        </p:txBody>
      </p:sp>
    </p:spTree>
    <p:extLst>
      <p:ext uri="{BB962C8B-B14F-4D97-AF65-F5344CB8AC3E}">
        <p14:creationId xmlns:p14="http://schemas.microsoft.com/office/powerpoint/2010/main" val="428649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تقاس درجة اللحرارة بعدة وحدات منها الفهرنهابت والسليزي والكلفن والرانكن واهم هذه الوحدات المستخدمة في ديناميكا الحرارة هو الكلفنمثلا درجة غليان الماء 100 سليزية او مئويه</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13</a:t>
            </a:fld>
            <a:endParaRPr lang="en-US"/>
          </a:p>
        </p:txBody>
      </p:sp>
    </p:spTree>
    <p:extLst>
      <p:ext uri="{BB962C8B-B14F-4D97-AF65-F5344CB8AC3E}">
        <p14:creationId xmlns:p14="http://schemas.microsoft.com/office/powerpoint/2010/main" val="379905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هذه طرق التحويل بين وحدات قياس درجات الحرارة </a:t>
            </a:r>
          </a:p>
          <a:p>
            <a:r>
              <a:rPr lang="ar-IQ" dirty="0"/>
              <a:t>وهذا سؤال الكم حتى تشوفون حلها وبعدين تجيبيولي حله</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14</a:t>
            </a:fld>
            <a:endParaRPr lang="en-US"/>
          </a:p>
        </p:txBody>
      </p:sp>
    </p:spTree>
    <p:extLst>
      <p:ext uri="{BB962C8B-B14F-4D97-AF65-F5344CB8AC3E}">
        <p14:creationId xmlns:p14="http://schemas.microsoft.com/office/powerpoint/2010/main" val="151565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الحرارة مصطلح يصف الطاقة الحرارية المنتقلة من والى النظام</a:t>
            </a:r>
          </a:p>
          <a:p>
            <a:r>
              <a:rPr lang="ar-IQ" dirty="0"/>
              <a:t>هذه الطاقة ممكن تكون موجبه عندما يكتسبها النظام و سالبة عندما يفقدها النظام</a:t>
            </a:r>
          </a:p>
          <a:p>
            <a:r>
              <a:rPr lang="ar-IQ" dirty="0"/>
              <a:t>الطاقة تكون مساوي للصفر عندما تتساويى درجة حرارة النظام ومحيطه</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15</a:t>
            </a:fld>
            <a:endParaRPr lang="en-US"/>
          </a:p>
        </p:txBody>
      </p:sp>
    </p:spTree>
    <p:extLst>
      <p:ext uri="{BB962C8B-B14F-4D97-AF65-F5344CB8AC3E}">
        <p14:creationId xmlns:p14="http://schemas.microsoft.com/office/powerpoint/2010/main" val="2302029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الشغل هو أيضا نوع اخر من الطاقة بسبب القوة التي تسببت في إزاحة الجسم</a:t>
            </a:r>
          </a:p>
          <a:p>
            <a:r>
              <a:rPr lang="ar-IQ" dirty="0"/>
              <a:t>وأيضا الشغل يكون موجب اذا الشغل المسلطة من داخل النظام او سالب بسبب الشغل المسلة على النظام</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16</a:t>
            </a:fld>
            <a:endParaRPr lang="en-US"/>
          </a:p>
        </p:txBody>
      </p:sp>
    </p:spTree>
    <p:extLst>
      <p:ext uri="{BB962C8B-B14F-4D97-AF65-F5344CB8AC3E}">
        <p14:creationId xmlns:p14="http://schemas.microsoft.com/office/powerpoint/2010/main" val="902396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حتى نميز بين الحرارة والشغل المسؤولات على طاقة النظام, اذا كان عدنا نظام  في الصورة الموضحة أعلاه وكان سبب تغير الطاقة الداخلية قوة البستن وازاحة الغاز فان هذا التغير في الطاقة ناتج من الشغل </a:t>
            </a:r>
          </a:p>
          <a:p>
            <a:r>
              <a:rPr lang="ar-IQ" dirty="0"/>
              <a:t>اما في الأنظمة المغلقة والي تكون درجة الحرارة هي المهيمنة على تغير الطاقة الداخلية فان هذا التغير ناتج من الحرارة </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17</a:t>
            </a:fld>
            <a:endParaRPr lang="en-US"/>
          </a:p>
        </p:txBody>
      </p:sp>
    </p:spTree>
    <p:extLst>
      <p:ext uri="{BB962C8B-B14F-4D97-AF65-F5344CB8AC3E}">
        <p14:creationId xmlns:p14="http://schemas.microsoft.com/office/powerpoint/2010/main" val="224921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هذا تيبل يوصف تصرف الحرارة والشغل والطاقة الداخلية</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18</a:t>
            </a:fld>
            <a:endParaRPr lang="en-US"/>
          </a:p>
        </p:txBody>
      </p:sp>
    </p:spTree>
    <p:extLst>
      <p:ext uri="{BB962C8B-B14F-4D97-AF65-F5344CB8AC3E}">
        <p14:creationId xmlns:p14="http://schemas.microsoft.com/office/powerpoint/2010/main" val="2818892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  </a:t>
            </a:r>
            <a:r>
              <a:rPr lang="en-US" b="0" i="0" dirty="0" err="1">
                <a:solidFill>
                  <a:srgbClr val="040C28"/>
                </a:solidFill>
                <a:effectLst/>
                <a:latin typeface="Noto Naskh Arabic UI"/>
              </a:rPr>
              <a:t>mgh</a:t>
            </a:r>
            <a:r>
              <a:rPr lang="en-US" b="0" i="0" dirty="0">
                <a:solidFill>
                  <a:srgbClr val="040C28"/>
                </a:solidFill>
                <a:effectLst/>
                <a:latin typeface="Noto Naskh Arabic UI"/>
              </a:rPr>
              <a:t>,         </a:t>
            </a:r>
            <a:r>
              <a:rPr lang="en-US" dirty="0"/>
              <a:t>Ek </a:t>
            </a:r>
            <a:r>
              <a:rPr lang="en-US" b="0" i="0" dirty="0">
                <a:solidFill>
                  <a:srgbClr val="040C28"/>
                </a:solidFill>
                <a:effectLst/>
                <a:latin typeface="Noto Naskh Arabic UI"/>
              </a:rPr>
              <a:t>= 1/2 m v</a:t>
            </a:r>
            <a:r>
              <a:rPr lang="en-US" b="0" i="0" baseline="30000" dirty="0">
                <a:solidFill>
                  <a:srgbClr val="040C28"/>
                </a:solidFill>
                <a:effectLst/>
                <a:latin typeface="Noto Naskh Arabic UI"/>
              </a:rPr>
              <a:t>2</a:t>
            </a:r>
            <a:endParaRPr lang="ar-IQ" b="0" i="0" baseline="30000" dirty="0">
              <a:solidFill>
                <a:srgbClr val="040C28"/>
              </a:solidFill>
              <a:effectLst/>
              <a:latin typeface="Noto Naskh Arabic UI"/>
            </a:endParaRPr>
          </a:p>
          <a:p>
            <a:r>
              <a:rPr lang="ar-IQ" b="0" i="0" baseline="30000" dirty="0">
                <a:solidFill>
                  <a:srgbClr val="040C28"/>
                </a:solidFill>
                <a:effectLst/>
                <a:latin typeface="Noto Naskh Arabic UI"/>
              </a:rPr>
              <a:t>الطاقة بشكل عام هي القدرة على احداث تغيير وهناك صور متعددة للطاقة منها طاقة كهربائية حرارية وميكانيكية لكن أساس هذه الطاقات هي الطاقة الحركية والطاقة الكامنة مثل ما نشوف بالصورة السرعة هي المحدد الرئيسي للطاقة الحركية اما الموقع هو المحدد الرئيسي للطاقة الكامنة </a:t>
            </a:r>
          </a:p>
          <a:p>
            <a:r>
              <a:rPr lang="ar-IQ" b="0" i="0" baseline="30000" dirty="0">
                <a:solidFill>
                  <a:srgbClr val="040C28"/>
                </a:solidFill>
                <a:effectLst/>
                <a:latin typeface="Noto Naskh Arabic UI"/>
              </a:rPr>
              <a:t>الحرارة هي المقياس الأمثل للطاقة لان الحرارة دائما تتحول الى طاقة </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19</a:t>
            </a:fld>
            <a:endParaRPr lang="en-US"/>
          </a:p>
        </p:txBody>
      </p:sp>
    </p:spTree>
    <p:extLst>
      <p:ext uri="{BB962C8B-B14F-4D97-AF65-F5344CB8AC3E}">
        <p14:creationId xmlns:p14="http://schemas.microsoft.com/office/powerpoint/2010/main" val="1387024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هذه أنواع الطاقة الي ممكن نسخدمها بحياتنا اليومية منها الطاقة الكميائية في البطاريات والطاقة الاشعاعية من الشمس</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20</a:t>
            </a:fld>
            <a:endParaRPr lang="en-US"/>
          </a:p>
        </p:txBody>
      </p:sp>
    </p:spTree>
    <p:extLst>
      <p:ext uri="{BB962C8B-B14F-4D97-AF65-F5344CB8AC3E}">
        <p14:creationId xmlns:p14="http://schemas.microsoft.com/office/powerpoint/2010/main" val="98470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الانثالبي هي حاصل جمع الطاقة الداخلة للنظام مع الشغل والذ يساوي للضغط والتغير في الحجم والذي ذكرناه سابقا</a:t>
            </a:r>
          </a:p>
          <a:p>
            <a:r>
              <a:rPr lang="ar-IQ" dirty="0"/>
              <a:t>اذا كان التغير في الانثالبي اكبر من صفر فيسمى التفاصل ماص للحرارة واذا سالب فهو طارد للحرارة</a:t>
            </a:r>
          </a:p>
          <a:p>
            <a:r>
              <a:rPr lang="ar-IQ" dirty="0"/>
              <a:t> </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21</a:t>
            </a:fld>
            <a:endParaRPr lang="en-US"/>
          </a:p>
        </p:txBody>
      </p:sp>
    </p:spTree>
    <p:extLst>
      <p:ext uri="{BB962C8B-B14F-4D97-AF65-F5344CB8AC3E}">
        <p14:creationId xmlns:p14="http://schemas.microsoft.com/office/powerpoint/2010/main" val="374986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2</a:t>
            </a:fld>
            <a:endParaRPr lang="en-US"/>
          </a:p>
        </p:txBody>
      </p:sp>
    </p:spTree>
    <p:extLst>
      <p:ext uri="{BB962C8B-B14F-4D97-AF65-F5344CB8AC3E}">
        <p14:creationId xmlns:p14="http://schemas.microsoft.com/office/powerpoint/2010/main" val="1027587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22</a:t>
            </a:fld>
            <a:endParaRPr lang="en-US"/>
          </a:p>
        </p:txBody>
      </p:sp>
    </p:spTree>
    <p:extLst>
      <p:ext uri="{BB962C8B-B14F-4D97-AF65-F5344CB8AC3E}">
        <p14:creationId xmlns:p14="http://schemas.microsoft.com/office/powerpoint/2010/main" val="4023615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 = N/m2 x m3 = </a:t>
            </a:r>
            <a:r>
              <a:rPr lang="en-US" dirty="0" err="1"/>
              <a:t>N.m</a:t>
            </a:r>
            <a:r>
              <a:rPr lang="en-US" dirty="0"/>
              <a:t> = J</a:t>
            </a:r>
          </a:p>
        </p:txBody>
      </p:sp>
      <p:sp>
        <p:nvSpPr>
          <p:cNvPr id="4" name="Slide Number Placeholder 3"/>
          <p:cNvSpPr>
            <a:spLocks noGrp="1"/>
          </p:cNvSpPr>
          <p:nvPr>
            <p:ph type="sldNum" sz="quarter" idx="5"/>
          </p:nvPr>
        </p:nvSpPr>
        <p:spPr/>
        <p:txBody>
          <a:bodyPr/>
          <a:lstStyle/>
          <a:p>
            <a:fld id="{FDC3BD93-8BB9-412B-B79F-E417F694A8B4}" type="slidenum">
              <a:rPr lang="en-US" smtClean="0"/>
              <a:t>28</a:t>
            </a:fld>
            <a:endParaRPr lang="en-US"/>
          </a:p>
        </p:txBody>
      </p:sp>
    </p:spTree>
    <p:extLst>
      <p:ext uri="{BB962C8B-B14F-4D97-AF65-F5344CB8AC3E}">
        <p14:creationId xmlns:p14="http://schemas.microsoft.com/office/powerpoint/2010/main" val="150082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الثرمودانميك نكدر نكول بانه احد افرع العلوم الاساسيه التي تدرس العلاقة بين الحرار ودرجة الحرارة وعلاقتهما بالطاقة والشغل</a:t>
            </a:r>
          </a:p>
          <a:p>
            <a:r>
              <a:rPr lang="ar-IQ" dirty="0"/>
              <a:t>وتصرف هذه الكميات مسؤول عنها اربع قوانين مهمه في ديانميك الحرارة وطبعا سيتم شرح بعذا منها تباعا </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4</a:t>
            </a:fld>
            <a:endParaRPr lang="en-US"/>
          </a:p>
        </p:txBody>
      </p:sp>
    </p:spTree>
    <p:extLst>
      <p:ext uri="{BB962C8B-B14F-4D97-AF65-F5344CB8AC3E}">
        <p14:creationId xmlns:p14="http://schemas.microsoft.com/office/powerpoint/2010/main" val="131061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ليش ديناميكا الحرارة مهم بانسبة النه, طبعا كل الأشياء الي حولنا يوجد بينها تفاعل بين المادة والطاقة</a:t>
            </a:r>
          </a:p>
          <a:p>
            <a:r>
              <a:rPr lang="ar-IQ" dirty="0"/>
              <a:t>مثلا جسم الانسان هو احد صور هذا التفاعل والمكيفات والطاءرات وغيرها, اذن يوجد هناك تطبيقات كثيره تعتمد على فهم ديناميكا الحرارة</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5</a:t>
            </a:fld>
            <a:endParaRPr lang="en-US"/>
          </a:p>
        </p:txBody>
      </p:sp>
    </p:spTree>
    <p:extLst>
      <p:ext uri="{BB962C8B-B14F-4D97-AF65-F5344CB8AC3E}">
        <p14:creationId xmlns:p14="http://schemas.microsoft.com/office/powerpoint/2010/main" val="237526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يجب ان نعرف بعض المصطلحات الكثر شيوعا الي راح نستخدمها في الثرموداينك مثلا</a:t>
            </a:r>
            <a:endParaRPr lang="en-US" dirty="0"/>
          </a:p>
          <a:p>
            <a:r>
              <a:rPr lang="en-US" dirty="0"/>
              <a:t>Energy , surrounding , enthalpy </a:t>
            </a:r>
            <a:r>
              <a:rPr lang="ar-IQ" dirty="0"/>
              <a:t>وغيرها</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7</a:t>
            </a:fld>
            <a:endParaRPr lang="en-US"/>
          </a:p>
        </p:txBody>
      </p:sp>
    </p:spTree>
    <p:extLst>
      <p:ext uri="{BB962C8B-B14F-4D97-AF65-F5344CB8AC3E}">
        <p14:creationId xmlns:p14="http://schemas.microsoft.com/office/powerpoint/2010/main" val="346453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الكون يتكون من نظام ومحيطه وهناك فاصل او بودنري بينهماها</a:t>
            </a:r>
            <a:r>
              <a:rPr lang="en-US" dirty="0"/>
              <a:t> </a:t>
            </a:r>
            <a:r>
              <a:rPr lang="ar-IQ" dirty="0"/>
              <a:t>منه هذه المصطلحات هو</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8</a:t>
            </a:fld>
            <a:endParaRPr lang="en-US"/>
          </a:p>
        </p:txBody>
      </p:sp>
    </p:spTree>
    <p:extLst>
      <p:ext uri="{BB962C8B-B14F-4D97-AF65-F5344CB8AC3E}">
        <p14:creationId xmlns:p14="http://schemas.microsoft.com/office/powerpoint/2010/main" val="111976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راح ندرس ثلاث أنواع من الأنظمة وهي النظام المفتوح والمغلق والمعزول وكل نوع له خواصه مثلا النظام المفتوح هناك تغير في الحرارة والكتله اما المعزول فلايوجد أي تغير للكتله والحرارة</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9</a:t>
            </a:fld>
            <a:endParaRPr lang="en-US"/>
          </a:p>
        </p:txBody>
      </p:sp>
    </p:spTree>
    <p:extLst>
      <p:ext uri="{BB962C8B-B14F-4D97-AF65-F5344CB8AC3E}">
        <p14:creationId xmlns:p14="http://schemas.microsoft.com/office/powerpoint/2010/main" val="2194815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هذه تعاريف الأنظمة وبعض تطبيقاتها مثلا غلاية المياه نظام مفتوح, البراد نظام مغلق و الكون هو نظام معزول</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10</a:t>
            </a:fld>
            <a:endParaRPr lang="en-US"/>
          </a:p>
        </p:txBody>
      </p:sp>
    </p:spTree>
    <p:extLst>
      <p:ext uri="{BB962C8B-B14F-4D97-AF65-F5344CB8AC3E}">
        <p14:creationId xmlns:p14="http://schemas.microsoft.com/office/powerpoint/2010/main" val="394590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 New Roman" panose="02020603050405020304" pitchFamily="18" charset="0"/>
              </a:rPr>
              <a:t>Pressure = force / area </a:t>
            </a:r>
            <a:endParaRPr lang="ar-IQ" sz="1800" b="0" i="0" u="none" strike="noStrike" baseline="0" dirty="0">
              <a:latin typeface="Times New Roman" panose="02020603050405020304" pitchFamily="18" charset="0"/>
            </a:endParaRPr>
          </a:p>
          <a:p>
            <a:pPr algn="l"/>
            <a:r>
              <a:rPr lang="ar-IQ" sz="1800" b="0" i="0" u="none" strike="noStrike" baseline="0" dirty="0">
                <a:latin typeface="Times New Roman" panose="02020603050405020304" pitchFamily="18" charset="0"/>
              </a:rPr>
              <a:t>الضغط هو القوة المسلطه ع المساحة ويقاس بالبار او الباسكال</a:t>
            </a:r>
          </a:p>
          <a:p>
            <a:pPr algn="l"/>
            <a:r>
              <a:rPr lang="ar-IQ" sz="1800" b="0" i="0" u="none" strike="noStrike" baseline="0" dirty="0">
                <a:latin typeface="Times New Roman" panose="02020603050405020304" pitchFamily="18" charset="0"/>
              </a:rPr>
              <a:t>الضغط الجوي هو نقطه مرجعية</a:t>
            </a:r>
            <a:endParaRPr lang="en-US" dirty="0"/>
          </a:p>
        </p:txBody>
      </p:sp>
      <p:sp>
        <p:nvSpPr>
          <p:cNvPr id="4" name="Slide Number Placeholder 3"/>
          <p:cNvSpPr>
            <a:spLocks noGrp="1"/>
          </p:cNvSpPr>
          <p:nvPr>
            <p:ph type="sldNum" sz="quarter" idx="5"/>
          </p:nvPr>
        </p:nvSpPr>
        <p:spPr/>
        <p:txBody>
          <a:bodyPr/>
          <a:lstStyle/>
          <a:p>
            <a:fld id="{FDC3BD93-8BB9-412B-B79F-E417F694A8B4}" type="slidenum">
              <a:rPr lang="en-US" smtClean="0"/>
              <a:t>11</a:t>
            </a:fld>
            <a:endParaRPr lang="en-US"/>
          </a:p>
        </p:txBody>
      </p:sp>
    </p:spTree>
    <p:extLst>
      <p:ext uri="{BB962C8B-B14F-4D97-AF65-F5344CB8AC3E}">
        <p14:creationId xmlns:p14="http://schemas.microsoft.com/office/powerpoint/2010/main" val="319754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79EA-A782-7E37-7BC5-33E4F3DA2A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76637A-9680-4CCD-9B80-147D61B665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00B147-2994-0E03-3F7B-2B5F5E8EDB41}"/>
              </a:ext>
            </a:extLst>
          </p:cNvPr>
          <p:cNvSpPr>
            <a:spLocks noGrp="1"/>
          </p:cNvSpPr>
          <p:nvPr>
            <p:ph type="dt" sz="half" idx="10"/>
          </p:nvPr>
        </p:nvSpPr>
        <p:spPr/>
        <p:txBody>
          <a:bodyPr/>
          <a:lstStyle/>
          <a:p>
            <a:fld id="{2FDFE84F-F7CF-48F0-A977-17C4DC514C0F}" type="datetimeFigureOut">
              <a:rPr lang="en-US" smtClean="0"/>
              <a:t>3/21/2025</a:t>
            </a:fld>
            <a:endParaRPr lang="en-US"/>
          </a:p>
        </p:txBody>
      </p:sp>
      <p:sp>
        <p:nvSpPr>
          <p:cNvPr id="5" name="Footer Placeholder 4">
            <a:extLst>
              <a:ext uri="{FF2B5EF4-FFF2-40B4-BE49-F238E27FC236}">
                <a16:creationId xmlns:a16="http://schemas.microsoft.com/office/drawing/2014/main" id="{67E4D617-DB4D-DBE9-67DE-759DFBD84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6BA6C-3BCB-077D-1D6F-F372352A2A1D}"/>
              </a:ext>
            </a:extLst>
          </p:cNvPr>
          <p:cNvSpPr>
            <a:spLocks noGrp="1"/>
          </p:cNvSpPr>
          <p:nvPr>
            <p:ph type="sldNum" sz="quarter" idx="12"/>
          </p:nvPr>
        </p:nvSpPr>
        <p:spPr/>
        <p:txBody>
          <a:bodyPr/>
          <a:lstStyle/>
          <a:p>
            <a:fld id="{834ED6A8-AA11-434F-B3C2-8F4A485BB873}" type="slidenum">
              <a:rPr lang="en-US" smtClean="0"/>
              <a:t>‹#›</a:t>
            </a:fld>
            <a:endParaRPr lang="en-US"/>
          </a:p>
        </p:txBody>
      </p:sp>
    </p:spTree>
    <p:extLst>
      <p:ext uri="{BB962C8B-B14F-4D97-AF65-F5344CB8AC3E}">
        <p14:creationId xmlns:p14="http://schemas.microsoft.com/office/powerpoint/2010/main" val="263973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CE63-7AEF-1D0E-5BA9-6D4B06AD0A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A76849-27C4-9F1C-13E4-B9B21628A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168D9-BA0F-B910-15E3-B93AFE83DB88}"/>
              </a:ext>
            </a:extLst>
          </p:cNvPr>
          <p:cNvSpPr>
            <a:spLocks noGrp="1"/>
          </p:cNvSpPr>
          <p:nvPr>
            <p:ph type="dt" sz="half" idx="10"/>
          </p:nvPr>
        </p:nvSpPr>
        <p:spPr/>
        <p:txBody>
          <a:bodyPr/>
          <a:lstStyle/>
          <a:p>
            <a:fld id="{2FDFE84F-F7CF-48F0-A977-17C4DC514C0F}" type="datetimeFigureOut">
              <a:rPr lang="en-US" smtClean="0"/>
              <a:t>3/21/2025</a:t>
            </a:fld>
            <a:endParaRPr lang="en-US"/>
          </a:p>
        </p:txBody>
      </p:sp>
      <p:sp>
        <p:nvSpPr>
          <p:cNvPr id="5" name="Footer Placeholder 4">
            <a:extLst>
              <a:ext uri="{FF2B5EF4-FFF2-40B4-BE49-F238E27FC236}">
                <a16:creationId xmlns:a16="http://schemas.microsoft.com/office/drawing/2014/main" id="{9EFF70A6-A65C-D903-00D1-CEC509737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CE625-044D-7AB9-7990-89661F2BD7F9}"/>
              </a:ext>
            </a:extLst>
          </p:cNvPr>
          <p:cNvSpPr>
            <a:spLocks noGrp="1"/>
          </p:cNvSpPr>
          <p:nvPr>
            <p:ph type="sldNum" sz="quarter" idx="12"/>
          </p:nvPr>
        </p:nvSpPr>
        <p:spPr/>
        <p:txBody>
          <a:bodyPr/>
          <a:lstStyle/>
          <a:p>
            <a:fld id="{834ED6A8-AA11-434F-B3C2-8F4A485BB873}" type="slidenum">
              <a:rPr lang="en-US" smtClean="0"/>
              <a:t>‹#›</a:t>
            </a:fld>
            <a:endParaRPr lang="en-US"/>
          </a:p>
        </p:txBody>
      </p:sp>
    </p:spTree>
    <p:extLst>
      <p:ext uri="{BB962C8B-B14F-4D97-AF65-F5344CB8AC3E}">
        <p14:creationId xmlns:p14="http://schemas.microsoft.com/office/powerpoint/2010/main" val="394999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97E42-5F2E-A263-D4FC-1F055090B4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A6E922-240D-DFCE-6914-8EFAFB3F0A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733C0-C618-6762-A65D-A787B947C77E}"/>
              </a:ext>
            </a:extLst>
          </p:cNvPr>
          <p:cNvSpPr>
            <a:spLocks noGrp="1"/>
          </p:cNvSpPr>
          <p:nvPr>
            <p:ph type="dt" sz="half" idx="10"/>
          </p:nvPr>
        </p:nvSpPr>
        <p:spPr/>
        <p:txBody>
          <a:bodyPr/>
          <a:lstStyle/>
          <a:p>
            <a:fld id="{2FDFE84F-F7CF-48F0-A977-17C4DC514C0F}" type="datetimeFigureOut">
              <a:rPr lang="en-US" smtClean="0"/>
              <a:t>3/21/2025</a:t>
            </a:fld>
            <a:endParaRPr lang="en-US"/>
          </a:p>
        </p:txBody>
      </p:sp>
      <p:sp>
        <p:nvSpPr>
          <p:cNvPr id="5" name="Footer Placeholder 4">
            <a:extLst>
              <a:ext uri="{FF2B5EF4-FFF2-40B4-BE49-F238E27FC236}">
                <a16:creationId xmlns:a16="http://schemas.microsoft.com/office/drawing/2014/main" id="{8558C0CA-7E28-58FD-4DE8-73488FFCB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6A2FE-4A6A-79D0-4213-8B4FFBA586F0}"/>
              </a:ext>
            </a:extLst>
          </p:cNvPr>
          <p:cNvSpPr>
            <a:spLocks noGrp="1"/>
          </p:cNvSpPr>
          <p:nvPr>
            <p:ph type="sldNum" sz="quarter" idx="12"/>
          </p:nvPr>
        </p:nvSpPr>
        <p:spPr/>
        <p:txBody>
          <a:bodyPr/>
          <a:lstStyle/>
          <a:p>
            <a:fld id="{834ED6A8-AA11-434F-B3C2-8F4A485BB873}" type="slidenum">
              <a:rPr lang="en-US" smtClean="0"/>
              <a:t>‹#›</a:t>
            </a:fld>
            <a:endParaRPr lang="en-US"/>
          </a:p>
        </p:txBody>
      </p:sp>
    </p:spTree>
    <p:extLst>
      <p:ext uri="{BB962C8B-B14F-4D97-AF65-F5344CB8AC3E}">
        <p14:creationId xmlns:p14="http://schemas.microsoft.com/office/powerpoint/2010/main" val="2672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9480-4C14-9C46-98C5-11007E446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31E08-16D0-6165-31EF-91CA915273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3B8F9-E225-13FD-6A82-47BC6D34C200}"/>
              </a:ext>
            </a:extLst>
          </p:cNvPr>
          <p:cNvSpPr>
            <a:spLocks noGrp="1"/>
          </p:cNvSpPr>
          <p:nvPr>
            <p:ph type="dt" sz="half" idx="10"/>
          </p:nvPr>
        </p:nvSpPr>
        <p:spPr/>
        <p:txBody>
          <a:bodyPr/>
          <a:lstStyle/>
          <a:p>
            <a:fld id="{2FDFE84F-F7CF-48F0-A977-17C4DC514C0F}" type="datetimeFigureOut">
              <a:rPr lang="en-US" smtClean="0"/>
              <a:t>3/21/2025</a:t>
            </a:fld>
            <a:endParaRPr lang="en-US"/>
          </a:p>
        </p:txBody>
      </p:sp>
      <p:sp>
        <p:nvSpPr>
          <p:cNvPr id="5" name="Footer Placeholder 4">
            <a:extLst>
              <a:ext uri="{FF2B5EF4-FFF2-40B4-BE49-F238E27FC236}">
                <a16:creationId xmlns:a16="http://schemas.microsoft.com/office/drawing/2014/main" id="{AA713352-BAF0-440B-7DDD-24C1CCB0F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138FF-002A-8BA6-0F05-654DE5034B72}"/>
              </a:ext>
            </a:extLst>
          </p:cNvPr>
          <p:cNvSpPr>
            <a:spLocks noGrp="1"/>
          </p:cNvSpPr>
          <p:nvPr>
            <p:ph type="sldNum" sz="quarter" idx="12"/>
          </p:nvPr>
        </p:nvSpPr>
        <p:spPr/>
        <p:txBody>
          <a:bodyPr/>
          <a:lstStyle/>
          <a:p>
            <a:fld id="{834ED6A8-AA11-434F-B3C2-8F4A485BB873}" type="slidenum">
              <a:rPr lang="en-US" smtClean="0"/>
              <a:t>‹#›</a:t>
            </a:fld>
            <a:endParaRPr lang="en-US"/>
          </a:p>
        </p:txBody>
      </p:sp>
    </p:spTree>
    <p:extLst>
      <p:ext uri="{BB962C8B-B14F-4D97-AF65-F5344CB8AC3E}">
        <p14:creationId xmlns:p14="http://schemas.microsoft.com/office/powerpoint/2010/main" val="139684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6B72-3F8A-F3D6-8FCA-7FCEE2E8AB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3BBBBF-2DAC-CC2F-8D16-154356722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6845B-92BF-153C-3189-CD264FE407E2}"/>
              </a:ext>
            </a:extLst>
          </p:cNvPr>
          <p:cNvSpPr>
            <a:spLocks noGrp="1"/>
          </p:cNvSpPr>
          <p:nvPr>
            <p:ph type="dt" sz="half" idx="10"/>
          </p:nvPr>
        </p:nvSpPr>
        <p:spPr/>
        <p:txBody>
          <a:bodyPr/>
          <a:lstStyle/>
          <a:p>
            <a:fld id="{2FDFE84F-F7CF-48F0-A977-17C4DC514C0F}" type="datetimeFigureOut">
              <a:rPr lang="en-US" smtClean="0"/>
              <a:t>3/21/2025</a:t>
            </a:fld>
            <a:endParaRPr lang="en-US"/>
          </a:p>
        </p:txBody>
      </p:sp>
      <p:sp>
        <p:nvSpPr>
          <p:cNvPr id="5" name="Footer Placeholder 4">
            <a:extLst>
              <a:ext uri="{FF2B5EF4-FFF2-40B4-BE49-F238E27FC236}">
                <a16:creationId xmlns:a16="http://schemas.microsoft.com/office/drawing/2014/main" id="{238030CE-02E1-E1DB-8D09-D47D3837A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76619-282E-040D-09F0-F65AAEBED066}"/>
              </a:ext>
            </a:extLst>
          </p:cNvPr>
          <p:cNvSpPr>
            <a:spLocks noGrp="1"/>
          </p:cNvSpPr>
          <p:nvPr>
            <p:ph type="sldNum" sz="quarter" idx="12"/>
          </p:nvPr>
        </p:nvSpPr>
        <p:spPr/>
        <p:txBody>
          <a:bodyPr/>
          <a:lstStyle/>
          <a:p>
            <a:fld id="{834ED6A8-AA11-434F-B3C2-8F4A485BB873}" type="slidenum">
              <a:rPr lang="en-US" smtClean="0"/>
              <a:t>‹#›</a:t>
            </a:fld>
            <a:endParaRPr lang="en-US"/>
          </a:p>
        </p:txBody>
      </p:sp>
    </p:spTree>
    <p:extLst>
      <p:ext uri="{BB962C8B-B14F-4D97-AF65-F5344CB8AC3E}">
        <p14:creationId xmlns:p14="http://schemas.microsoft.com/office/powerpoint/2010/main" val="313789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9FBA-1314-D0F7-6DAE-C5EE7CB4D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F2FF8-8BF6-EF4B-0882-D048B4AEFC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72DD5-4E87-5F76-CE34-72792D708B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F6DB6F-7140-E9EC-DA22-84970DB9C20D}"/>
              </a:ext>
            </a:extLst>
          </p:cNvPr>
          <p:cNvSpPr>
            <a:spLocks noGrp="1"/>
          </p:cNvSpPr>
          <p:nvPr>
            <p:ph type="dt" sz="half" idx="10"/>
          </p:nvPr>
        </p:nvSpPr>
        <p:spPr/>
        <p:txBody>
          <a:bodyPr/>
          <a:lstStyle/>
          <a:p>
            <a:fld id="{2FDFE84F-F7CF-48F0-A977-17C4DC514C0F}" type="datetimeFigureOut">
              <a:rPr lang="en-US" smtClean="0"/>
              <a:t>3/21/2025</a:t>
            </a:fld>
            <a:endParaRPr lang="en-US"/>
          </a:p>
        </p:txBody>
      </p:sp>
      <p:sp>
        <p:nvSpPr>
          <p:cNvPr id="6" name="Footer Placeholder 5">
            <a:extLst>
              <a:ext uri="{FF2B5EF4-FFF2-40B4-BE49-F238E27FC236}">
                <a16:creationId xmlns:a16="http://schemas.microsoft.com/office/drawing/2014/main" id="{D2F5668C-AFBC-CDCD-C310-33EDCEA46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CFC1C-010A-5714-53A3-10D125A6D223}"/>
              </a:ext>
            </a:extLst>
          </p:cNvPr>
          <p:cNvSpPr>
            <a:spLocks noGrp="1"/>
          </p:cNvSpPr>
          <p:nvPr>
            <p:ph type="sldNum" sz="quarter" idx="12"/>
          </p:nvPr>
        </p:nvSpPr>
        <p:spPr/>
        <p:txBody>
          <a:bodyPr/>
          <a:lstStyle/>
          <a:p>
            <a:fld id="{834ED6A8-AA11-434F-B3C2-8F4A485BB873}" type="slidenum">
              <a:rPr lang="en-US" smtClean="0"/>
              <a:t>‹#›</a:t>
            </a:fld>
            <a:endParaRPr lang="en-US"/>
          </a:p>
        </p:txBody>
      </p:sp>
    </p:spTree>
    <p:extLst>
      <p:ext uri="{BB962C8B-B14F-4D97-AF65-F5344CB8AC3E}">
        <p14:creationId xmlns:p14="http://schemas.microsoft.com/office/powerpoint/2010/main" val="421440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36A2-5789-69EC-8F42-8BA9F09B20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9F5E46-1D0A-E0F4-B835-A2BE4D731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65FA1-C8BA-6023-B39C-4D9FD7B3C7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D7EE29-2F4F-9F7E-AC1F-4E539CCB0C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B4A96-375E-D848-D809-DEC9BCE726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7F0CA6-6853-3785-01B4-A9721AB94332}"/>
              </a:ext>
            </a:extLst>
          </p:cNvPr>
          <p:cNvSpPr>
            <a:spLocks noGrp="1"/>
          </p:cNvSpPr>
          <p:nvPr>
            <p:ph type="dt" sz="half" idx="10"/>
          </p:nvPr>
        </p:nvSpPr>
        <p:spPr/>
        <p:txBody>
          <a:bodyPr/>
          <a:lstStyle/>
          <a:p>
            <a:fld id="{2FDFE84F-F7CF-48F0-A977-17C4DC514C0F}" type="datetimeFigureOut">
              <a:rPr lang="en-US" smtClean="0"/>
              <a:t>3/21/2025</a:t>
            </a:fld>
            <a:endParaRPr lang="en-US"/>
          </a:p>
        </p:txBody>
      </p:sp>
      <p:sp>
        <p:nvSpPr>
          <p:cNvPr id="8" name="Footer Placeholder 7">
            <a:extLst>
              <a:ext uri="{FF2B5EF4-FFF2-40B4-BE49-F238E27FC236}">
                <a16:creationId xmlns:a16="http://schemas.microsoft.com/office/drawing/2014/main" id="{308EBAF5-9F8B-7182-8C4D-142263A51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6F10D9-CD6A-2A98-F15A-3B2C3F2008CA}"/>
              </a:ext>
            </a:extLst>
          </p:cNvPr>
          <p:cNvSpPr>
            <a:spLocks noGrp="1"/>
          </p:cNvSpPr>
          <p:nvPr>
            <p:ph type="sldNum" sz="quarter" idx="12"/>
          </p:nvPr>
        </p:nvSpPr>
        <p:spPr/>
        <p:txBody>
          <a:bodyPr/>
          <a:lstStyle/>
          <a:p>
            <a:fld id="{834ED6A8-AA11-434F-B3C2-8F4A485BB873}" type="slidenum">
              <a:rPr lang="en-US" smtClean="0"/>
              <a:t>‹#›</a:t>
            </a:fld>
            <a:endParaRPr lang="en-US"/>
          </a:p>
        </p:txBody>
      </p:sp>
    </p:spTree>
    <p:extLst>
      <p:ext uri="{BB962C8B-B14F-4D97-AF65-F5344CB8AC3E}">
        <p14:creationId xmlns:p14="http://schemas.microsoft.com/office/powerpoint/2010/main" val="103440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2691-DEB9-E61D-6982-19B88C7BF1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D4D5DC-11B5-2403-45F9-993FF42DD043}"/>
              </a:ext>
            </a:extLst>
          </p:cNvPr>
          <p:cNvSpPr>
            <a:spLocks noGrp="1"/>
          </p:cNvSpPr>
          <p:nvPr>
            <p:ph type="dt" sz="half" idx="10"/>
          </p:nvPr>
        </p:nvSpPr>
        <p:spPr/>
        <p:txBody>
          <a:bodyPr/>
          <a:lstStyle/>
          <a:p>
            <a:fld id="{2FDFE84F-F7CF-48F0-A977-17C4DC514C0F}" type="datetimeFigureOut">
              <a:rPr lang="en-US" smtClean="0"/>
              <a:t>3/21/2025</a:t>
            </a:fld>
            <a:endParaRPr lang="en-US"/>
          </a:p>
        </p:txBody>
      </p:sp>
      <p:sp>
        <p:nvSpPr>
          <p:cNvPr id="4" name="Footer Placeholder 3">
            <a:extLst>
              <a:ext uri="{FF2B5EF4-FFF2-40B4-BE49-F238E27FC236}">
                <a16:creationId xmlns:a16="http://schemas.microsoft.com/office/drawing/2014/main" id="{2914EC34-97C3-B7FC-3383-373E9FEE08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232B-4CC8-5A8B-FB25-F6B6E6ED3F6A}"/>
              </a:ext>
            </a:extLst>
          </p:cNvPr>
          <p:cNvSpPr>
            <a:spLocks noGrp="1"/>
          </p:cNvSpPr>
          <p:nvPr>
            <p:ph type="sldNum" sz="quarter" idx="12"/>
          </p:nvPr>
        </p:nvSpPr>
        <p:spPr/>
        <p:txBody>
          <a:bodyPr/>
          <a:lstStyle/>
          <a:p>
            <a:fld id="{834ED6A8-AA11-434F-B3C2-8F4A485BB873}" type="slidenum">
              <a:rPr lang="en-US" smtClean="0"/>
              <a:t>‹#›</a:t>
            </a:fld>
            <a:endParaRPr lang="en-US"/>
          </a:p>
        </p:txBody>
      </p:sp>
    </p:spTree>
    <p:extLst>
      <p:ext uri="{BB962C8B-B14F-4D97-AF65-F5344CB8AC3E}">
        <p14:creationId xmlns:p14="http://schemas.microsoft.com/office/powerpoint/2010/main" val="323905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2FDD81-FFA8-2D09-8BD8-41E3941E81A5}"/>
              </a:ext>
            </a:extLst>
          </p:cNvPr>
          <p:cNvSpPr>
            <a:spLocks noGrp="1"/>
          </p:cNvSpPr>
          <p:nvPr>
            <p:ph type="dt" sz="half" idx="10"/>
          </p:nvPr>
        </p:nvSpPr>
        <p:spPr/>
        <p:txBody>
          <a:bodyPr/>
          <a:lstStyle/>
          <a:p>
            <a:fld id="{2FDFE84F-F7CF-48F0-A977-17C4DC514C0F}" type="datetimeFigureOut">
              <a:rPr lang="en-US" smtClean="0"/>
              <a:t>3/21/2025</a:t>
            </a:fld>
            <a:endParaRPr lang="en-US"/>
          </a:p>
        </p:txBody>
      </p:sp>
      <p:sp>
        <p:nvSpPr>
          <p:cNvPr id="3" name="Footer Placeholder 2">
            <a:extLst>
              <a:ext uri="{FF2B5EF4-FFF2-40B4-BE49-F238E27FC236}">
                <a16:creationId xmlns:a16="http://schemas.microsoft.com/office/drawing/2014/main" id="{2924D860-4EFD-E156-FD86-09A18E7E53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24216D-348C-9E2D-F858-761F0A664291}"/>
              </a:ext>
            </a:extLst>
          </p:cNvPr>
          <p:cNvSpPr>
            <a:spLocks noGrp="1"/>
          </p:cNvSpPr>
          <p:nvPr>
            <p:ph type="sldNum" sz="quarter" idx="12"/>
          </p:nvPr>
        </p:nvSpPr>
        <p:spPr/>
        <p:txBody>
          <a:bodyPr/>
          <a:lstStyle/>
          <a:p>
            <a:fld id="{834ED6A8-AA11-434F-B3C2-8F4A485BB873}" type="slidenum">
              <a:rPr lang="en-US" smtClean="0"/>
              <a:t>‹#›</a:t>
            </a:fld>
            <a:endParaRPr lang="en-US"/>
          </a:p>
        </p:txBody>
      </p:sp>
    </p:spTree>
    <p:extLst>
      <p:ext uri="{BB962C8B-B14F-4D97-AF65-F5344CB8AC3E}">
        <p14:creationId xmlns:p14="http://schemas.microsoft.com/office/powerpoint/2010/main" val="281394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8AF3-9115-54E9-E37F-5D69F4418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339846-A9C5-B41E-F407-277A7B6C6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0E8C93-FA2D-360D-FDB8-7E56DE6D2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67770-4EB7-8DC0-EA7F-7C54FD41EAC3}"/>
              </a:ext>
            </a:extLst>
          </p:cNvPr>
          <p:cNvSpPr>
            <a:spLocks noGrp="1"/>
          </p:cNvSpPr>
          <p:nvPr>
            <p:ph type="dt" sz="half" idx="10"/>
          </p:nvPr>
        </p:nvSpPr>
        <p:spPr/>
        <p:txBody>
          <a:bodyPr/>
          <a:lstStyle/>
          <a:p>
            <a:fld id="{2FDFE84F-F7CF-48F0-A977-17C4DC514C0F}" type="datetimeFigureOut">
              <a:rPr lang="en-US" smtClean="0"/>
              <a:t>3/21/2025</a:t>
            </a:fld>
            <a:endParaRPr lang="en-US"/>
          </a:p>
        </p:txBody>
      </p:sp>
      <p:sp>
        <p:nvSpPr>
          <p:cNvPr id="6" name="Footer Placeholder 5">
            <a:extLst>
              <a:ext uri="{FF2B5EF4-FFF2-40B4-BE49-F238E27FC236}">
                <a16:creationId xmlns:a16="http://schemas.microsoft.com/office/drawing/2014/main" id="{4FBCE269-B61C-C719-AC75-C65E249C0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B70FBB-E355-8A9C-DC0C-4B503FBBB0D1}"/>
              </a:ext>
            </a:extLst>
          </p:cNvPr>
          <p:cNvSpPr>
            <a:spLocks noGrp="1"/>
          </p:cNvSpPr>
          <p:nvPr>
            <p:ph type="sldNum" sz="quarter" idx="12"/>
          </p:nvPr>
        </p:nvSpPr>
        <p:spPr/>
        <p:txBody>
          <a:bodyPr/>
          <a:lstStyle/>
          <a:p>
            <a:fld id="{834ED6A8-AA11-434F-B3C2-8F4A485BB873}" type="slidenum">
              <a:rPr lang="en-US" smtClean="0"/>
              <a:t>‹#›</a:t>
            </a:fld>
            <a:endParaRPr lang="en-US"/>
          </a:p>
        </p:txBody>
      </p:sp>
    </p:spTree>
    <p:extLst>
      <p:ext uri="{BB962C8B-B14F-4D97-AF65-F5344CB8AC3E}">
        <p14:creationId xmlns:p14="http://schemas.microsoft.com/office/powerpoint/2010/main" val="166520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4674-F135-EE0F-10A7-F01A40603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6BB4FE-4745-26E1-1D51-F9D2BFA256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9B2404-C3C7-1465-9ED5-E6027973D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EAF9BC-D097-D691-97F0-928340C4FF47}"/>
              </a:ext>
            </a:extLst>
          </p:cNvPr>
          <p:cNvSpPr>
            <a:spLocks noGrp="1"/>
          </p:cNvSpPr>
          <p:nvPr>
            <p:ph type="dt" sz="half" idx="10"/>
          </p:nvPr>
        </p:nvSpPr>
        <p:spPr/>
        <p:txBody>
          <a:bodyPr/>
          <a:lstStyle/>
          <a:p>
            <a:fld id="{2FDFE84F-F7CF-48F0-A977-17C4DC514C0F}" type="datetimeFigureOut">
              <a:rPr lang="en-US" smtClean="0"/>
              <a:t>3/21/2025</a:t>
            </a:fld>
            <a:endParaRPr lang="en-US"/>
          </a:p>
        </p:txBody>
      </p:sp>
      <p:sp>
        <p:nvSpPr>
          <p:cNvPr id="6" name="Footer Placeholder 5">
            <a:extLst>
              <a:ext uri="{FF2B5EF4-FFF2-40B4-BE49-F238E27FC236}">
                <a16:creationId xmlns:a16="http://schemas.microsoft.com/office/drawing/2014/main" id="{B9F68C9D-5409-2CED-F291-A5192BE306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E59D6-0687-E0DC-FDDA-93FE2E08CB38}"/>
              </a:ext>
            </a:extLst>
          </p:cNvPr>
          <p:cNvSpPr>
            <a:spLocks noGrp="1"/>
          </p:cNvSpPr>
          <p:nvPr>
            <p:ph type="sldNum" sz="quarter" idx="12"/>
          </p:nvPr>
        </p:nvSpPr>
        <p:spPr/>
        <p:txBody>
          <a:bodyPr/>
          <a:lstStyle/>
          <a:p>
            <a:fld id="{834ED6A8-AA11-434F-B3C2-8F4A485BB873}" type="slidenum">
              <a:rPr lang="en-US" smtClean="0"/>
              <a:t>‹#›</a:t>
            </a:fld>
            <a:endParaRPr lang="en-US"/>
          </a:p>
        </p:txBody>
      </p:sp>
    </p:spTree>
    <p:extLst>
      <p:ext uri="{BB962C8B-B14F-4D97-AF65-F5344CB8AC3E}">
        <p14:creationId xmlns:p14="http://schemas.microsoft.com/office/powerpoint/2010/main" val="236664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028E43-091A-C296-51A5-101170EA1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2B943B-EB51-3270-4F5A-F04567D1D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39A14F-C1D3-F9B4-5A19-E1C97117D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FE84F-F7CF-48F0-A977-17C4DC514C0F}" type="datetimeFigureOut">
              <a:rPr lang="en-US" smtClean="0"/>
              <a:t>3/21/2025</a:t>
            </a:fld>
            <a:endParaRPr lang="en-US"/>
          </a:p>
        </p:txBody>
      </p:sp>
      <p:sp>
        <p:nvSpPr>
          <p:cNvPr id="5" name="Footer Placeholder 4">
            <a:extLst>
              <a:ext uri="{FF2B5EF4-FFF2-40B4-BE49-F238E27FC236}">
                <a16:creationId xmlns:a16="http://schemas.microsoft.com/office/drawing/2014/main" id="{1BBEE857-1534-6AEC-7FE2-B7C6DFEB3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00E903-3E5D-E5CB-DE04-CC8B729BE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ED6A8-AA11-434F-B3C2-8F4A485BB873}" type="slidenum">
              <a:rPr lang="en-US" smtClean="0"/>
              <a:t>‹#›</a:t>
            </a:fld>
            <a:endParaRPr lang="en-US"/>
          </a:p>
        </p:txBody>
      </p:sp>
    </p:spTree>
    <p:extLst>
      <p:ext uri="{BB962C8B-B14F-4D97-AF65-F5344CB8AC3E}">
        <p14:creationId xmlns:p14="http://schemas.microsoft.com/office/powerpoint/2010/main" val="161864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4">
            <a:extLst>
              <a:ext uri="{FF2B5EF4-FFF2-40B4-BE49-F238E27FC236}">
                <a16:creationId xmlns:a16="http://schemas.microsoft.com/office/drawing/2014/main" id="{D1136778-708A-F401-5E3D-642F869C1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60" y="352066"/>
            <a:ext cx="1391491" cy="1594128"/>
          </a:xfrm>
          <a:prstGeom prst="rect">
            <a:avLst/>
          </a:prstGeom>
        </p:spPr>
      </p:pic>
      <p:pic>
        <p:nvPicPr>
          <p:cNvPr id="7" name="Picture 6">
            <a:extLst>
              <a:ext uri="{FF2B5EF4-FFF2-40B4-BE49-F238E27FC236}">
                <a16:creationId xmlns:a16="http://schemas.microsoft.com/office/drawing/2014/main" id="{CEB38A66-A6D9-6D23-EAB0-5B224F203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1503" y="272379"/>
            <a:ext cx="1851988" cy="2037187"/>
          </a:xfrm>
          <a:prstGeom prst="rect">
            <a:avLst/>
          </a:prstGeom>
        </p:spPr>
      </p:pic>
      <p:sp>
        <p:nvSpPr>
          <p:cNvPr id="8" name="TextBox 7">
            <a:extLst>
              <a:ext uri="{FF2B5EF4-FFF2-40B4-BE49-F238E27FC236}">
                <a16:creationId xmlns:a16="http://schemas.microsoft.com/office/drawing/2014/main" id="{997AF6A4-BF97-B3DB-F2DA-47FBC5A61331}"/>
              </a:ext>
            </a:extLst>
          </p:cNvPr>
          <p:cNvSpPr txBox="1"/>
          <p:nvPr/>
        </p:nvSpPr>
        <p:spPr>
          <a:xfrm>
            <a:off x="3082565" y="757880"/>
            <a:ext cx="5625258" cy="523220"/>
          </a:xfrm>
          <a:prstGeom prst="rect">
            <a:avLst/>
          </a:prstGeom>
          <a:noFill/>
        </p:spPr>
        <p:txBody>
          <a:bodyPr wrap="none" rtlCol="0">
            <a:spAutoFit/>
          </a:bodyPr>
          <a:lstStyle/>
          <a:p>
            <a:r>
              <a:rPr lang="en-US" sz="2800" u="sng" dirty="0">
                <a:latin typeface="Arial" panose="020B0604020202020204" pitchFamily="34" charset="0"/>
                <a:cs typeface="Arial" panose="020B0604020202020204" pitchFamily="34" charset="0"/>
              </a:rPr>
              <a:t>Thermodynamics 1 (Spring 2025) </a:t>
            </a:r>
          </a:p>
        </p:txBody>
      </p:sp>
      <p:sp>
        <p:nvSpPr>
          <p:cNvPr id="9" name="TextBox 8">
            <a:extLst>
              <a:ext uri="{FF2B5EF4-FFF2-40B4-BE49-F238E27FC236}">
                <a16:creationId xmlns:a16="http://schemas.microsoft.com/office/drawing/2014/main" id="{E930E946-5AB0-6B1B-9592-834D1F8BA095}"/>
              </a:ext>
            </a:extLst>
          </p:cNvPr>
          <p:cNvSpPr txBox="1"/>
          <p:nvPr/>
        </p:nvSpPr>
        <p:spPr>
          <a:xfrm>
            <a:off x="3899295" y="1977288"/>
            <a:ext cx="3991798" cy="523220"/>
          </a:xfrm>
          <a:prstGeom prst="rect">
            <a:avLst/>
          </a:prstGeom>
          <a:noFill/>
        </p:spPr>
        <p:txBody>
          <a:bodyPr wrap="none" rtlCol="0">
            <a:spAutoFit/>
          </a:bodyPr>
          <a:lstStyle/>
          <a:p>
            <a:r>
              <a:rPr lang="en-US" sz="2800" dirty="0">
                <a:solidFill>
                  <a:srgbClr val="7030A0"/>
                </a:solidFill>
                <a:latin typeface="Arial" panose="020B0604020202020204" pitchFamily="34" charset="0"/>
                <a:cs typeface="Arial" panose="020B0604020202020204" pitchFamily="34" charset="0"/>
              </a:rPr>
              <a:t>Undergraduate 1</a:t>
            </a:r>
            <a:r>
              <a:rPr lang="en-US" sz="2800" baseline="30000" dirty="0">
                <a:solidFill>
                  <a:srgbClr val="7030A0"/>
                </a:solidFill>
                <a:latin typeface="Arial" panose="020B0604020202020204" pitchFamily="34" charset="0"/>
                <a:cs typeface="Arial" panose="020B0604020202020204" pitchFamily="34" charset="0"/>
              </a:rPr>
              <a:t>st</a:t>
            </a:r>
            <a:r>
              <a:rPr lang="en-US" sz="2800" dirty="0">
                <a:solidFill>
                  <a:srgbClr val="7030A0"/>
                </a:solidFill>
                <a:latin typeface="Arial" panose="020B0604020202020204" pitchFamily="34" charset="0"/>
                <a:cs typeface="Arial" panose="020B0604020202020204" pitchFamily="34" charset="0"/>
              </a:rPr>
              <a:t> class</a:t>
            </a:r>
          </a:p>
        </p:txBody>
      </p:sp>
      <p:sp>
        <p:nvSpPr>
          <p:cNvPr id="10" name="TextBox 9">
            <a:extLst>
              <a:ext uri="{FF2B5EF4-FFF2-40B4-BE49-F238E27FC236}">
                <a16:creationId xmlns:a16="http://schemas.microsoft.com/office/drawing/2014/main" id="{A882A37C-16A4-583E-CF34-48270BFCFF39}"/>
              </a:ext>
            </a:extLst>
          </p:cNvPr>
          <p:cNvSpPr txBox="1"/>
          <p:nvPr/>
        </p:nvSpPr>
        <p:spPr>
          <a:xfrm>
            <a:off x="923304" y="3196696"/>
            <a:ext cx="10859063"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rgbClr val="FF0000"/>
                </a:solidFill>
                <a:latin typeface="Arial" panose="020B0604020202020204" pitchFamily="34" charset="0"/>
                <a:cs typeface="Arial" panose="020B0604020202020204" pitchFamily="34" charset="0"/>
              </a:rPr>
              <a:t>Fundamental of Thermodynamics and Its Applications </a:t>
            </a:r>
          </a:p>
        </p:txBody>
      </p:sp>
      <p:sp>
        <p:nvSpPr>
          <p:cNvPr id="11" name="TextBox 10">
            <a:extLst>
              <a:ext uri="{FF2B5EF4-FFF2-40B4-BE49-F238E27FC236}">
                <a16:creationId xmlns:a16="http://schemas.microsoft.com/office/drawing/2014/main" id="{4F40E741-0064-DFC7-0AD5-24A6D0E1BBBA}"/>
              </a:ext>
            </a:extLst>
          </p:cNvPr>
          <p:cNvSpPr txBox="1"/>
          <p:nvPr/>
        </p:nvSpPr>
        <p:spPr>
          <a:xfrm>
            <a:off x="2041652" y="4321941"/>
            <a:ext cx="8108695" cy="1778179"/>
          </a:xfrm>
          <a:prstGeom prst="rect">
            <a:avLst/>
          </a:prstGeom>
          <a:noFill/>
        </p:spPr>
        <p:txBody>
          <a:bodyPr wrap="none" rtlCol="0">
            <a:spAutoFit/>
          </a:bodyPr>
          <a:lstStyle/>
          <a:p>
            <a:pPr algn="ctr">
              <a:lnSpc>
                <a:spcPct val="150000"/>
              </a:lnSpc>
            </a:pPr>
            <a:r>
              <a:rPr lang="en-US" sz="28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Mohammed Obeid</a:t>
            </a:r>
          </a:p>
          <a:p>
            <a:pPr>
              <a:lnSpc>
                <a:spcPct val="150000"/>
              </a:lnSpc>
            </a:pPr>
            <a:r>
              <a:rPr lang="en-US" sz="2400" dirty="0">
                <a:solidFill>
                  <a:schemeClr val="bg2">
                    <a:lumMod val="50000"/>
                  </a:schemeClr>
                </a:solidFill>
                <a:latin typeface="Arial" panose="020B0604020202020204" pitchFamily="34" charset="0"/>
                <a:cs typeface="Arial" panose="020B0604020202020204" pitchFamily="34" charset="0"/>
              </a:rPr>
              <a:t>Department of Mechanical Power Techniques Engineering</a:t>
            </a:r>
          </a:p>
          <a:p>
            <a:pPr algn="ctr">
              <a:lnSpc>
                <a:spcPct val="150000"/>
              </a:lnSpc>
            </a:pPr>
            <a:r>
              <a:rPr lang="en-US" sz="2400" dirty="0">
                <a:solidFill>
                  <a:schemeClr val="bg2">
                    <a:lumMod val="50000"/>
                  </a:schemeClr>
                </a:solidFill>
                <a:latin typeface="Arial" panose="020B0604020202020204" pitchFamily="34" charset="0"/>
                <a:cs typeface="Arial" panose="020B0604020202020204" pitchFamily="34" charset="0"/>
              </a:rPr>
              <a:t>Al-</a:t>
            </a:r>
            <a:r>
              <a:rPr lang="en-US" sz="2400" dirty="0" err="1">
                <a:solidFill>
                  <a:schemeClr val="bg2">
                    <a:lumMod val="50000"/>
                  </a:schemeClr>
                </a:solidFill>
                <a:latin typeface="Arial" panose="020B0604020202020204" pitchFamily="34" charset="0"/>
                <a:cs typeface="Arial" panose="020B0604020202020204" pitchFamily="34" charset="0"/>
              </a:rPr>
              <a:t>Mustqbal</a:t>
            </a:r>
            <a:r>
              <a:rPr lang="en-US" sz="2400" dirty="0">
                <a:solidFill>
                  <a:schemeClr val="bg2">
                    <a:lumMod val="50000"/>
                  </a:schemeClr>
                </a:solidFill>
                <a:latin typeface="Arial" panose="020B0604020202020204" pitchFamily="34" charset="0"/>
                <a:cs typeface="Arial" panose="020B0604020202020204" pitchFamily="34" charset="0"/>
              </a:rPr>
              <a:t> University </a:t>
            </a:r>
          </a:p>
        </p:txBody>
      </p:sp>
    </p:spTree>
    <p:extLst>
      <p:ext uri="{BB962C8B-B14F-4D97-AF65-F5344CB8AC3E}">
        <p14:creationId xmlns:p14="http://schemas.microsoft.com/office/powerpoint/2010/main" val="3271584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91139-2132-6CB2-5D82-4FD9312152F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472EDA6-C465-30DC-C680-A87F43EB85D7}"/>
              </a:ext>
            </a:extLst>
          </p:cNvPr>
          <p:cNvSpPr txBox="1"/>
          <p:nvPr/>
        </p:nvSpPr>
        <p:spPr>
          <a:xfrm>
            <a:off x="388855" y="380942"/>
            <a:ext cx="6094428" cy="523220"/>
          </a:xfrm>
          <a:prstGeom prst="rect">
            <a:avLst/>
          </a:prstGeom>
          <a:noFill/>
        </p:spPr>
        <p:txBody>
          <a:bodyPr wrap="square">
            <a:spAutoFit/>
          </a:bodyPr>
          <a:lstStyle/>
          <a:p>
            <a:r>
              <a:rPr lang="en-US" sz="2800" b="1" i="0" u="sng" strike="noStrike" baseline="0" dirty="0">
                <a:solidFill>
                  <a:srgbClr val="001F5F"/>
                </a:solidFill>
                <a:latin typeface="Arial" panose="020B0604020202020204" pitchFamily="34" charset="0"/>
              </a:rPr>
              <a:t>Types of Systems</a:t>
            </a:r>
            <a:endParaRPr lang="en-US" sz="2000" u="sng" dirty="0"/>
          </a:p>
        </p:txBody>
      </p:sp>
      <p:sp>
        <p:nvSpPr>
          <p:cNvPr id="2" name="TextBox 1">
            <a:extLst>
              <a:ext uri="{FF2B5EF4-FFF2-40B4-BE49-F238E27FC236}">
                <a16:creationId xmlns:a16="http://schemas.microsoft.com/office/drawing/2014/main" id="{4252EB18-37BD-75AE-3411-3C1455E76BF5}"/>
              </a:ext>
            </a:extLst>
          </p:cNvPr>
          <p:cNvSpPr txBox="1"/>
          <p:nvPr/>
        </p:nvSpPr>
        <p:spPr>
          <a:xfrm>
            <a:off x="388855" y="1300684"/>
            <a:ext cx="11393388" cy="498598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rgbClr val="7030A0"/>
                </a:solidFill>
                <a:latin typeface="Arial" panose="020B0604020202020204" pitchFamily="34" charset="0"/>
                <a:cs typeface="Arial" panose="020B0604020202020204" pitchFamily="34" charset="0"/>
              </a:rPr>
              <a:t>Open system</a:t>
            </a:r>
          </a:p>
          <a:p>
            <a:pPr algn="just"/>
            <a:r>
              <a:rPr lang="en-US" sz="2600" dirty="0">
                <a:solidFill>
                  <a:schemeClr val="bg2">
                    <a:lumMod val="50000"/>
                  </a:schemeClr>
                </a:solidFill>
                <a:latin typeface="Arial" panose="020B0604020202020204" pitchFamily="34" charset="0"/>
                <a:cs typeface="Arial" panose="020B0604020202020204" pitchFamily="34" charset="0"/>
              </a:rPr>
              <a:t> Both mass and energy are transfer between system and surroundings. For example , electric boiler. </a:t>
            </a:r>
          </a:p>
          <a:p>
            <a:endParaRPr lang="en-US" sz="2800" dirty="0">
              <a:solidFill>
                <a:schemeClr val="bg2">
                  <a:lumMod val="50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dirty="0">
                <a:solidFill>
                  <a:srgbClr val="7030A0"/>
                </a:solidFill>
                <a:latin typeface="Arial" panose="020B0604020202020204" pitchFamily="34" charset="0"/>
                <a:cs typeface="Arial" panose="020B0604020202020204" pitchFamily="34" charset="0"/>
              </a:rPr>
              <a:t>Closed system</a:t>
            </a:r>
            <a:r>
              <a:rPr lang="en-US" sz="2800" dirty="0">
                <a:solidFill>
                  <a:schemeClr val="bg2">
                    <a:lumMod val="50000"/>
                  </a:schemeClr>
                </a:solidFill>
                <a:latin typeface="Arial" panose="020B0604020202020204" pitchFamily="34" charset="0"/>
                <a:cs typeface="Arial" panose="020B0604020202020204" pitchFamily="34" charset="0"/>
              </a:rPr>
              <a:t>  </a:t>
            </a:r>
          </a:p>
          <a:p>
            <a:pPr algn="just"/>
            <a:r>
              <a:rPr lang="en-US" sz="2600" dirty="0">
                <a:solidFill>
                  <a:schemeClr val="bg2">
                    <a:lumMod val="50000"/>
                  </a:schemeClr>
                </a:solidFill>
                <a:latin typeface="Arial" panose="020B0604020202020204" pitchFamily="34" charset="0"/>
                <a:cs typeface="Arial" panose="020B0604020202020204" pitchFamily="34" charset="0"/>
              </a:rPr>
              <a:t> Across the boundary, the transfer of energy is occurred while the mass is fixed. The energy is exchanged in the form of heat &amp; work. For examples, </a:t>
            </a:r>
            <a:r>
              <a:rPr lang="en-US" sz="2600" dirty="0">
                <a:solidFill>
                  <a:srgbClr val="FF0000"/>
                </a:solidFill>
                <a:latin typeface="Arial" panose="020B0604020202020204" pitchFamily="34" charset="0"/>
                <a:cs typeface="Arial" panose="020B0604020202020204" pitchFamily="34" charset="0"/>
              </a:rPr>
              <a:t>refrigerator</a:t>
            </a:r>
            <a:r>
              <a:rPr lang="en-US" sz="2600" dirty="0">
                <a:solidFill>
                  <a:schemeClr val="bg2">
                    <a:lumMod val="50000"/>
                  </a:schemeClr>
                </a:solidFill>
                <a:latin typeface="Arial" panose="020B0604020202020204" pitchFamily="34" charset="0"/>
                <a:cs typeface="Arial" panose="020B0604020202020204" pitchFamily="34" charset="0"/>
              </a:rPr>
              <a:t> &amp; </a:t>
            </a:r>
            <a:r>
              <a:rPr lang="en-US" sz="2600" dirty="0">
                <a:solidFill>
                  <a:srgbClr val="FF0000"/>
                </a:solidFill>
                <a:latin typeface="Arial" panose="020B0604020202020204" pitchFamily="34" charset="0"/>
                <a:cs typeface="Arial" panose="020B0604020202020204" pitchFamily="34" charset="0"/>
              </a:rPr>
              <a:t>compression of gas in the piston-cylinder. </a:t>
            </a:r>
          </a:p>
          <a:p>
            <a:endParaRPr lang="en-US" sz="2400" dirty="0">
              <a:solidFill>
                <a:schemeClr val="bg2">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800" dirty="0">
                <a:solidFill>
                  <a:srgbClr val="7030A0"/>
                </a:solidFill>
                <a:latin typeface="Arial" panose="020B0604020202020204" pitchFamily="34" charset="0"/>
                <a:cs typeface="Arial" panose="020B0604020202020204" pitchFamily="34" charset="0"/>
              </a:rPr>
              <a:t>Isolated system</a:t>
            </a:r>
          </a:p>
          <a:p>
            <a:pPr algn="just"/>
            <a:r>
              <a:rPr lang="en-US" sz="2600" dirty="0">
                <a:solidFill>
                  <a:schemeClr val="bg2">
                    <a:lumMod val="50000"/>
                  </a:schemeClr>
                </a:solidFill>
                <a:latin typeface="Arial" panose="020B0604020202020204" pitchFamily="34" charset="0"/>
                <a:cs typeface="Arial" panose="020B0604020202020204" pitchFamily="34" charset="0"/>
              </a:rPr>
              <a:t> It can NOT exchange mass and energy with its surrounding. The </a:t>
            </a:r>
            <a:r>
              <a:rPr lang="en-US" sz="2600" dirty="0">
                <a:solidFill>
                  <a:schemeClr val="accent2"/>
                </a:solidFill>
                <a:latin typeface="Arial" panose="020B0604020202020204" pitchFamily="34" charset="0"/>
                <a:cs typeface="Arial" panose="020B0604020202020204" pitchFamily="34" charset="0"/>
              </a:rPr>
              <a:t>universe</a:t>
            </a:r>
            <a:r>
              <a:rPr lang="en-US" sz="2600" dirty="0">
                <a:solidFill>
                  <a:schemeClr val="bg2">
                    <a:lumMod val="50000"/>
                  </a:schemeClr>
                </a:solidFill>
                <a:latin typeface="Arial" panose="020B0604020202020204" pitchFamily="34" charset="0"/>
                <a:cs typeface="Arial" panose="020B0604020202020204" pitchFamily="34" charset="0"/>
              </a:rPr>
              <a:t> is a good example of isolated system.</a:t>
            </a:r>
          </a:p>
        </p:txBody>
      </p:sp>
    </p:spTree>
    <p:extLst>
      <p:ext uri="{BB962C8B-B14F-4D97-AF65-F5344CB8AC3E}">
        <p14:creationId xmlns:p14="http://schemas.microsoft.com/office/powerpoint/2010/main" val="728325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5ECD7-293E-5867-DCE2-AA99B55A5BC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E686F49-EE2E-E63D-5E4D-93EDF5D64700}"/>
              </a:ext>
            </a:extLst>
          </p:cNvPr>
          <p:cNvSpPr txBox="1"/>
          <p:nvPr/>
        </p:nvSpPr>
        <p:spPr>
          <a:xfrm>
            <a:off x="584462" y="0"/>
            <a:ext cx="11230466" cy="5940088"/>
          </a:xfrm>
          <a:prstGeom prst="rect">
            <a:avLst/>
          </a:prstGeom>
          <a:noFill/>
        </p:spPr>
        <p:txBody>
          <a:bodyPr wrap="square">
            <a:spAutoFit/>
          </a:bodyPr>
          <a:lstStyle/>
          <a:p>
            <a:pPr algn="l"/>
            <a:endParaRPr lang="en-US" sz="2000" b="0" i="0" u="none" strike="noStrike" baseline="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US" sz="2000" b="0" i="0" u="none" strike="noStrike" baseline="0" dirty="0">
                <a:solidFill>
                  <a:schemeClr val="accent2"/>
                </a:solidFill>
                <a:latin typeface="Arial" panose="020B0604020202020204" pitchFamily="34" charset="0"/>
                <a:cs typeface="Arial" panose="020B0604020202020204" pitchFamily="34" charset="0"/>
              </a:rPr>
              <a:t> </a:t>
            </a:r>
            <a:r>
              <a:rPr lang="en-US" sz="2800" b="1" i="0" u="none" strike="noStrike" baseline="0" dirty="0">
                <a:solidFill>
                  <a:schemeClr val="accent2"/>
                </a:solidFill>
                <a:latin typeface="Arial" panose="020B0604020202020204" pitchFamily="34" charset="0"/>
                <a:cs typeface="Arial" panose="020B0604020202020204" pitchFamily="34" charset="0"/>
              </a:rPr>
              <a:t>Pressure</a:t>
            </a:r>
            <a:endParaRPr lang="en-US" sz="2400" b="1" i="0" u="none" strike="noStrike" baseline="0" dirty="0">
              <a:solidFill>
                <a:schemeClr val="accent2"/>
              </a:solidFill>
              <a:latin typeface="Arial" panose="020B0604020202020204" pitchFamily="34" charset="0"/>
              <a:cs typeface="Arial" panose="020B0604020202020204" pitchFamily="34" charset="0"/>
            </a:endParaRPr>
          </a:p>
          <a:p>
            <a:pPr algn="l"/>
            <a:endParaRPr lang="en-US" sz="2000" b="1" i="0" u="none" strike="noStrike" baseline="0" dirty="0">
              <a:solidFill>
                <a:schemeClr val="accent2"/>
              </a:solidFill>
              <a:latin typeface="Arial" panose="020B0604020202020204" pitchFamily="34" charset="0"/>
              <a:cs typeface="Arial" panose="020B0604020202020204" pitchFamily="34" charset="0"/>
            </a:endParaRPr>
          </a:p>
          <a:p>
            <a:pPr algn="l"/>
            <a:r>
              <a:rPr lang="en-US" sz="2400" i="0" u="none" strike="noStrike" baseline="0" dirty="0">
                <a:latin typeface="Arial" panose="020B0604020202020204" pitchFamily="34" charset="0"/>
                <a:cs typeface="Arial" panose="020B0604020202020204" pitchFamily="34" charset="0"/>
              </a:rPr>
              <a:t>It is the force exerted by the system on unit area.</a:t>
            </a:r>
          </a:p>
          <a:p>
            <a:pPr algn="l"/>
            <a:endParaRPr lang="en-US" sz="2000" b="0" i="0" u="none" strike="noStrike" baseline="0" dirty="0">
              <a:latin typeface="Arial" panose="020B0604020202020204" pitchFamily="34" charset="0"/>
              <a:cs typeface="Arial" panose="020B0604020202020204" pitchFamily="34" charset="0"/>
            </a:endParaRPr>
          </a:p>
          <a:p>
            <a:pPr algn="l"/>
            <a:r>
              <a:rPr lang="en-US" sz="2400" b="0" i="0" u="none" strike="noStrike" baseline="0" dirty="0">
                <a:latin typeface="Arial" panose="020B0604020202020204" pitchFamily="34" charset="0"/>
                <a:cs typeface="Arial" panose="020B0604020202020204" pitchFamily="34" charset="0"/>
              </a:rPr>
              <a:t>Units of pressure are N/</a:t>
            </a:r>
            <a:r>
              <a:rPr lang="en-US" sz="2400" kern="100" dirty="0">
                <a:effectLst/>
                <a:latin typeface="Arial" panose="020B0604020202020204" pitchFamily="34" charset="0"/>
                <a:ea typeface="Calibri" panose="020F0502020204030204" pitchFamily="34" charset="0"/>
                <a:cs typeface="Arial" panose="020B0604020202020204" pitchFamily="34" charset="0"/>
              </a:rPr>
              <a:t> m</a:t>
            </a:r>
            <a:r>
              <a:rPr lang="en-US" sz="2400" kern="100" baseline="30000" dirty="0">
                <a:effectLst/>
                <a:latin typeface="Arial" panose="020B0604020202020204" pitchFamily="34" charset="0"/>
                <a:ea typeface="Calibri" panose="020F0502020204030204" pitchFamily="34" charset="0"/>
                <a:cs typeface="Arial" panose="020B0604020202020204" pitchFamily="34" charset="0"/>
              </a:rPr>
              <a:t>2 </a:t>
            </a:r>
            <a:r>
              <a:rPr lang="en-US" sz="2400" b="0" i="0" u="none" strike="noStrike" baseline="0" dirty="0">
                <a:latin typeface="Arial" panose="020B0604020202020204" pitchFamily="34" charset="0"/>
                <a:cs typeface="Arial" panose="020B0604020202020204" pitchFamily="34" charset="0"/>
              </a:rPr>
              <a:t>(Pa) or bar, </a:t>
            </a:r>
          </a:p>
          <a:p>
            <a:pPr algn="l"/>
            <a:endParaRPr lang="en-US" sz="2000" b="0" i="0" u="none" strike="noStrike" baseline="0" dirty="0">
              <a:latin typeface="Arial" panose="020B0604020202020204" pitchFamily="34" charset="0"/>
              <a:cs typeface="Arial" panose="020B0604020202020204" pitchFamily="34" charset="0"/>
            </a:endParaRPr>
          </a:p>
          <a:p>
            <a:r>
              <a:rPr lang="en-US" sz="2400" b="0" i="0" u="none" strike="noStrike" baseline="0" dirty="0">
                <a:solidFill>
                  <a:srgbClr val="FF0000"/>
                </a:solidFill>
                <a:latin typeface="Arial" panose="020B0604020202020204" pitchFamily="34" charset="0"/>
                <a:cs typeface="Arial" panose="020B0604020202020204" pitchFamily="34" charset="0"/>
              </a:rPr>
              <a:t>1 bar = </a:t>
            </a:r>
            <a:r>
              <a:rPr lang="en-US" sz="24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10</a:t>
            </a:r>
            <a:r>
              <a:rPr lang="en-US" sz="2400" kern="100" baseline="30000" dirty="0">
                <a:solidFill>
                  <a:srgbClr val="FF0000"/>
                </a:solidFill>
                <a:effectLst/>
                <a:latin typeface="Arial" panose="020B0604020202020204" pitchFamily="34" charset="0"/>
                <a:ea typeface="Calibri" panose="020F0502020204030204" pitchFamily="34" charset="0"/>
                <a:cs typeface="Arial" panose="020B0604020202020204" pitchFamily="34" charset="0"/>
              </a:rPr>
              <a:t>5</a:t>
            </a:r>
            <a:r>
              <a:rPr lang="en-US" sz="2000" kern="100"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sz="2400" kern="100" dirty="0">
                <a:solidFill>
                  <a:srgbClr val="FF0000"/>
                </a:solidFill>
                <a:latin typeface="Arial" panose="020B0604020202020204" pitchFamily="34" charset="0"/>
                <a:ea typeface="Calibri" panose="020F0502020204030204" pitchFamily="34" charset="0"/>
                <a:cs typeface="Arial" panose="020B0604020202020204" pitchFamily="34" charset="0"/>
              </a:rPr>
              <a:t>Pa </a:t>
            </a:r>
            <a:r>
              <a:rPr lang="en-US" sz="24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 100 kPa</a:t>
            </a:r>
            <a:r>
              <a:rPr lang="en-US" sz="2400" dirty="0">
                <a:solidFill>
                  <a:srgbClr val="FF0000"/>
                </a:solidFill>
                <a:latin typeface="Arial" panose="020B0604020202020204" pitchFamily="34" charset="0"/>
                <a:cs typeface="Arial" panose="020B0604020202020204" pitchFamily="34" charset="0"/>
              </a:rPr>
              <a:t> = </a:t>
            </a:r>
            <a:r>
              <a:rPr lang="en-US" sz="24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0.1 MPa </a:t>
            </a:r>
          </a:p>
          <a:p>
            <a:endParaRPr lang="en-US" sz="24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r>
              <a:rPr lang="en-US" sz="2400" b="0" i="0" u="none" strike="noStrike" baseline="0" dirty="0">
                <a:latin typeface="Arial" panose="020B0604020202020204" pitchFamily="34" charset="0"/>
                <a:cs typeface="Arial" panose="020B0604020202020204" pitchFamily="34" charset="0"/>
              </a:rPr>
              <a:t>Atmospheric pressure (atm) </a:t>
            </a:r>
          </a:p>
          <a:p>
            <a:endParaRPr lang="en-US" sz="2400" b="0" i="0" u="none" strike="noStrike" baseline="0" dirty="0">
              <a:latin typeface="Arial" panose="020B0604020202020204" pitchFamily="34" charset="0"/>
              <a:cs typeface="Arial" panose="020B0604020202020204" pitchFamily="34" charset="0"/>
            </a:endParaRPr>
          </a:p>
          <a:p>
            <a:r>
              <a:rPr lang="en-US" sz="2400" dirty="0">
                <a:solidFill>
                  <a:srgbClr val="FF0000"/>
                </a:solidFill>
                <a:latin typeface="Arial" panose="020B0604020202020204" pitchFamily="34" charset="0"/>
                <a:cs typeface="Arial" panose="020B0604020202020204" pitchFamily="34" charset="0"/>
              </a:rPr>
              <a:t>1 atm </a:t>
            </a:r>
            <a:r>
              <a:rPr lang="en-US" sz="2400" b="0" i="0" u="none" strike="noStrike" baseline="0" dirty="0">
                <a:solidFill>
                  <a:srgbClr val="FF0000"/>
                </a:solidFill>
                <a:latin typeface="Arial" panose="020B0604020202020204" pitchFamily="34" charset="0"/>
                <a:cs typeface="Arial" panose="020B0604020202020204" pitchFamily="34" charset="0"/>
              </a:rPr>
              <a:t>= 1.01325 bar = 101325 Pa = 101.325 kPa.</a:t>
            </a:r>
          </a:p>
          <a:p>
            <a:endParaRPr lang="en-US" sz="2400" b="0" i="0" u="none" strike="noStrike" baseline="0" dirty="0">
              <a:solidFill>
                <a:srgbClr val="FF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b="1" i="0" u="none" strike="noStrike" baseline="0" dirty="0">
                <a:latin typeface="Arial" panose="020B0604020202020204" pitchFamily="34" charset="0"/>
                <a:cs typeface="Arial" panose="020B0604020202020204" pitchFamily="34" charset="0"/>
              </a:rPr>
              <a:t>Gage pressure</a:t>
            </a:r>
            <a:r>
              <a:rPr lang="en-US" sz="2000" b="0" i="0" u="none" strike="noStrike" baseline="0" dirty="0">
                <a:latin typeface="Arial" panose="020B0604020202020204" pitchFamily="34" charset="0"/>
                <a:cs typeface="Arial" panose="020B0604020202020204" pitchFamily="34" charset="0"/>
              </a:rPr>
              <a:t>: A gauge for measuring pressure records the pressure above atmospheric pressure.</a:t>
            </a:r>
          </a:p>
          <a:p>
            <a:pPr marL="342900" indent="-342900" algn="l">
              <a:buFont typeface="Arial" panose="020B0604020202020204" pitchFamily="34" charset="0"/>
              <a:buChar char="•"/>
            </a:pPr>
            <a:r>
              <a:rPr lang="en-US" sz="2000" b="0" i="0" u="none" strike="noStrike" baseline="0" dirty="0">
                <a:latin typeface="Arial" panose="020B0604020202020204" pitchFamily="34" charset="0"/>
                <a:cs typeface="Arial" panose="020B0604020202020204" pitchFamily="34" charset="0"/>
              </a:rPr>
              <a:t> </a:t>
            </a:r>
            <a:r>
              <a:rPr lang="en-US" sz="2000" b="1" i="0" u="none" strike="noStrike" baseline="0" dirty="0">
                <a:latin typeface="Arial" panose="020B0604020202020204" pitchFamily="34" charset="0"/>
                <a:cs typeface="Arial" panose="020B0604020202020204" pitchFamily="34" charset="0"/>
              </a:rPr>
              <a:t>Absolute pressure</a:t>
            </a:r>
            <a:r>
              <a:rPr lang="en-US" sz="2000" b="0" i="0" u="none" strike="noStrike" baseline="0" dirty="0">
                <a:latin typeface="Arial" panose="020B0604020202020204" pitchFamily="34" charset="0"/>
                <a:cs typeface="Arial" panose="020B0604020202020204" pitchFamily="34" charset="0"/>
              </a:rPr>
              <a:t>: is the gauge pressure plus atmospheric pressure.</a:t>
            </a:r>
          </a:p>
          <a:p>
            <a:pPr marL="342900" indent="-342900" algn="l">
              <a:buFont typeface="Arial" panose="020B0604020202020204" pitchFamily="34" charset="0"/>
              <a:buChar char="•"/>
            </a:pPr>
            <a:r>
              <a:rPr lang="en-US" sz="2000" b="1" i="0" u="none" strike="noStrike" baseline="0" dirty="0">
                <a:latin typeface="Arial" panose="020B0604020202020204" pitchFamily="34" charset="0"/>
                <a:cs typeface="Arial" panose="020B0604020202020204" pitchFamily="34" charset="0"/>
              </a:rPr>
              <a:t>Vacuum pressure </a:t>
            </a:r>
            <a:r>
              <a:rPr lang="en-US" sz="2000" b="0" i="0" u="none" strike="noStrike" baseline="0" dirty="0">
                <a:latin typeface="Arial" panose="020B0604020202020204" pitchFamily="34" charset="0"/>
                <a:cs typeface="Arial" panose="020B0604020202020204" pitchFamily="34" charset="0"/>
              </a:rPr>
              <a:t>: it is the pressure of the system below atmospheric pressure.</a:t>
            </a:r>
            <a:endParaRPr lang="en-US" sz="2000"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21DF152E-1077-1B3B-4537-83C6E099DC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29" t="5464" r="31717" b="5345"/>
          <a:stretch/>
        </p:blipFill>
        <p:spPr bwMode="auto">
          <a:xfrm>
            <a:off x="9024593" y="283061"/>
            <a:ext cx="1816232" cy="23750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8D053A-F5E1-F4CF-A793-D8CBE5F713C8}"/>
              </a:ext>
            </a:extLst>
          </p:cNvPr>
          <p:cNvSpPr txBox="1"/>
          <p:nvPr/>
        </p:nvSpPr>
        <p:spPr>
          <a:xfrm>
            <a:off x="8635486" y="2658134"/>
            <a:ext cx="3179442" cy="369332"/>
          </a:xfrm>
          <a:prstGeom prst="rect">
            <a:avLst/>
          </a:prstGeom>
          <a:noFill/>
        </p:spPr>
        <p:txBody>
          <a:bodyPr wrap="square">
            <a:spAutoFit/>
          </a:bodyPr>
          <a:lstStyle/>
          <a:p>
            <a:r>
              <a:rPr lang="en-US" sz="1800" b="0" i="0" u="none" strike="noStrike" baseline="0" dirty="0">
                <a:latin typeface="Arial" panose="020B0604020202020204" pitchFamily="34" charset="0"/>
                <a:cs typeface="Arial" panose="020B0604020202020204" pitchFamily="34" charset="0"/>
              </a:rPr>
              <a:t>Pressure measuring device</a:t>
            </a:r>
            <a:endParaRPr lang="en-US" dirty="0"/>
          </a:p>
        </p:txBody>
      </p:sp>
    </p:spTree>
    <p:extLst>
      <p:ext uri="{BB962C8B-B14F-4D97-AF65-F5344CB8AC3E}">
        <p14:creationId xmlns:p14="http://schemas.microsoft.com/office/powerpoint/2010/main" val="1435965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C6C2B-3EAE-E74F-0F6F-A2E51AFAAA4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CD7B43D-4EE8-923C-DE7F-F23880AF5678}"/>
              </a:ext>
            </a:extLst>
          </p:cNvPr>
          <p:cNvSpPr txBox="1"/>
          <p:nvPr/>
        </p:nvSpPr>
        <p:spPr>
          <a:xfrm>
            <a:off x="370235" y="302363"/>
            <a:ext cx="11230466" cy="4555093"/>
          </a:xfrm>
          <a:prstGeom prst="rect">
            <a:avLst/>
          </a:prstGeom>
          <a:noFill/>
        </p:spPr>
        <p:txBody>
          <a:bodyPr wrap="square">
            <a:spAutoFit/>
          </a:bodyPr>
          <a:lstStyle/>
          <a:p>
            <a:pPr marL="342900" indent="-342900" algn="l">
              <a:buFont typeface="Wingdings" panose="05000000000000000000" pitchFamily="2" charset="2"/>
              <a:buChar char="Ø"/>
            </a:pPr>
            <a:r>
              <a:rPr lang="en-US" sz="3000" b="1" i="0" u="none" strike="noStrike" baseline="0" dirty="0">
                <a:solidFill>
                  <a:schemeClr val="accent2"/>
                </a:solidFill>
                <a:latin typeface="Arial" panose="020B0604020202020204" pitchFamily="34" charset="0"/>
                <a:cs typeface="Arial" panose="020B0604020202020204" pitchFamily="34" charset="0"/>
              </a:rPr>
              <a:t>Temperature</a:t>
            </a:r>
          </a:p>
          <a:p>
            <a:pPr algn="l"/>
            <a:endParaRPr lang="en-US" sz="2400" dirty="0">
              <a:solidFill>
                <a:schemeClr val="accent2"/>
              </a:solidFill>
              <a:latin typeface="Arial" panose="020B0604020202020204" pitchFamily="34" charset="0"/>
              <a:cs typeface="Arial" panose="020B0604020202020204" pitchFamily="34" charset="0"/>
            </a:endParaRPr>
          </a:p>
          <a:p>
            <a:pPr algn="just"/>
            <a:r>
              <a:rPr lang="en-US" sz="2600" b="0" i="0" u="none" strike="noStrike" baseline="0" dirty="0">
                <a:solidFill>
                  <a:schemeClr val="tx1">
                    <a:lumMod val="65000"/>
                    <a:lumOff val="35000"/>
                  </a:schemeClr>
                </a:solidFill>
                <a:latin typeface="Arial" panose="020B0604020202020204" pitchFamily="34" charset="0"/>
                <a:cs typeface="Arial" panose="020B0604020202020204" pitchFamily="34" charset="0"/>
              </a:rPr>
              <a:t>- It is a very important concept and it is property of a system which determines the degree of hotness</a:t>
            </a:r>
            <a:r>
              <a:rPr lang="en-US" sz="2600" b="0" i="0" dirty="0">
                <a:solidFill>
                  <a:schemeClr val="tx1">
                    <a:lumMod val="65000"/>
                    <a:lumOff val="35000"/>
                  </a:schemeClr>
                </a:solidFill>
                <a:effectLst/>
                <a:latin typeface="Arial" panose="020B0604020202020204" pitchFamily="34" charset="0"/>
                <a:cs typeface="Arial" panose="020B0604020202020204" pitchFamily="34" charset="0"/>
              </a:rPr>
              <a:t>. </a:t>
            </a:r>
          </a:p>
          <a:p>
            <a:pPr algn="just"/>
            <a:endParaRPr lang="en-US" sz="2600" b="0" i="0" u="none" strike="noStrike" baseline="0" dirty="0">
              <a:solidFill>
                <a:schemeClr val="tx1">
                  <a:lumMod val="65000"/>
                  <a:lumOff val="35000"/>
                </a:schemeClr>
              </a:solidFill>
              <a:latin typeface="Arial" panose="020B0604020202020204" pitchFamily="34" charset="0"/>
              <a:cs typeface="Arial" panose="020B0604020202020204" pitchFamily="34" charset="0"/>
            </a:endParaRPr>
          </a:p>
          <a:p>
            <a:pPr algn="l"/>
            <a:r>
              <a:rPr lang="en-US" sz="2600" b="0" i="0" u="none" strike="noStrike" baseline="0" dirty="0">
                <a:solidFill>
                  <a:srgbClr val="FF0000"/>
                </a:solidFill>
                <a:latin typeface="Arial" panose="020B0604020202020204" pitchFamily="34" charset="0"/>
                <a:cs typeface="Arial" panose="020B0604020202020204" pitchFamily="34" charset="0"/>
              </a:rPr>
              <a:t>For example, </a:t>
            </a:r>
            <a:r>
              <a:rPr lang="en-US" sz="2600" b="0" i="0" u="none" strike="noStrike" baseline="0" dirty="0">
                <a:solidFill>
                  <a:schemeClr val="tx1">
                    <a:lumMod val="65000"/>
                    <a:lumOff val="35000"/>
                  </a:schemeClr>
                </a:solidFill>
                <a:latin typeface="Arial" panose="020B0604020202020204" pitchFamily="34" charset="0"/>
                <a:cs typeface="Arial" panose="020B0604020202020204" pitchFamily="34" charset="0"/>
              </a:rPr>
              <a:t>a hot cup of tea is at high temperature than an ice-cube but the ice-cube is hotter than liquid nitrogen. </a:t>
            </a:r>
          </a:p>
          <a:p>
            <a:pPr algn="l"/>
            <a:r>
              <a:rPr lang="en-US" sz="2400" b="0" i="0" u="none" strike="noStrike" baseline="0" dirty="0">
                <a:latin typeface="Arial" panose="020B0604020202020204" pitchFamily="34" charset="0"/>
                <a:cs typeface="Arial" panose="020B0604020202020204" pitchFamily="34" charset="0"/>
              </a:rPr>
              <a:t>  </a:t>
            </a:r>
          </a:p>
          <a:p>
            <a:pPr marL="342900" indent="-342900" algn="l">
              <a:buFontTx/>
              <a:buChar char="-"/>
            </a:pPr>
            <a:r>
              <a:rPr lang="en-US" sz="2800" b="0" i="0" u="none" strike="noStrike" baseline="0" dirty="0">
                <a:solidFill>
                  <a:schemeClr val="tx1">
                    <a:lumMod val="65000"/>
                    <a:lumOff val="35000"/>
                  </a:schemeClr>
                </a:solidFill>
                <a:latin typeface="Arial" panose="020B0604020202020204" pitchFamily="34" charset="0"/>
                <a:cs typeface="Arial" panose="020B0604020202020204" pitchFamily="34" charset="0"/>
              </a:rPr>
              <a:t>it is also the driving force for heat transfer.</a:t>
            </a:r>
          </a:p>
          <a:p>
            <a:pPr marL="342900" indent="-342900" algn="l">
              <a:buFontTx/>
              <a:buChar char="-"/>
            </a:pPr>
            <a:r>
              <a:rPr lang="en-US" sz="2800" dirty="0">
                <a:solidFill>
                  <a:schemeClr val="tx1">
                    <a:lumMod val="65000"/>
                    <a:lumOff val="35000"/>
                  </a:schemeClr>
                </a:solidFill>
                <a:latin typeface="Arial" panose="020B0604020202020204" pitchFamily="34" charset="0"/>
                <a:cs typeface="Arial" panose="020B0604020202020204" pitchFamily="34" charset="0"/>
              </a:rPr>
              <a:t>It determine whether the system is in thermal equilibrium or not.</a:t>
            </a:r>
            <a:r>
              <a:rPr lang="en-US" sz="2800" b="0" i="0" u="none" strike="noStrike" baseline="0" dirty="0">
                <a:solidFill>
                  <a:schemeClr val="tx1">
                    <a:lumMod val="65000"/>
                    <a:lumOff val="35000"/>
                  </a:schemeClr>
                </a:solidFill>
                <a:latin typeface="Arial" panose="020B0604020202020204" pitchFamily="34" charset="0"/>
                <a:cs typeface="Arial" panose="020B0604020202020204" pitchFamily="34" charset="0"/>
              </a:rPr>
              <a:t> </a:t>
            </a:r>
          </a:p>
          <a:p>
            <a:pPr marL="342900" indent="-342900" algn="l">
              <a:buFontTx/>
              <a:buChar char="-"/>
            </a:pPr>
            <a:r>
              <a:rPr lang="en-US" sz="2800" dirty="0">
                <a:solidFill>
                  <a:schemeClr val="tx1">
                    <a:lumMod val="65000"/>
                    <a:lumOff val="35000"/>
                  </a:schemeClr>
                </a:solidFill>
                <a:latin typeface="Arial" panose="020B0604020202020204" pitchFamily="34" charset="0"/>
                <a:cs typeface="Arial" panose="020B0604020202020204" pitchFamily="34" charset="0"/>
              </a:rPr>
              <a:t>It measure the kinetic energy of the atoms and molecules. </a:t>
            </a:r>
          </a:p>
        </p:txBody>
      </p:sp>
    </p:spTree>
    <p:extLst>
      <p:ext uri="{BB962C8B-B14F-4D97-AF65-F5344CB8AC3E}">
        <p14:creationId xmlns:p14="http://schemas.microsoft.com/office/powerpoint/2010/main" val="30434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5279F-988A-7D37-0275-43307BA936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54E9A48-FD02-98E9-63EB-38BBA2802C37}"/>
              </a:ext>
            </a:extLst>
          </p:cNvPr>
          <p:cNvSpPr txBox="1"/>
          <p:nvPr/>
        </p:nvSpPr>
        <p:spPr>
          <a:xfrm>
            <a:off x="388855" y="380942"/>
            <a:ext cx="7105454" cy="523220"/>
          </a:xfrm>
          <a:prstGeom prst="rect">
            <a:avLst/>
          </a:prstGeom>
          <a:noFill/>
        </p:spPr>
        <p:txBody>
          <a:bodyPr wrap="square">
            <a:spAutoFit/>
          </a:bodyPr>
          <a:lstStyle/>
          <a:p>
            <a:r>
              <a:rPr lang="en-US" sz="2800" b="1" i="0" u="none" strike="noStrike" baseline="0" dirty="0">
                <a:solidFill>
                  <a:srgbClr val="001F5F"/>
                </a:solidFill>
                <a:latin typeface="Arial" panose="020B0604020202020204" pitchFamily="34" charset="0"/>
              </a:rPr>
              <a:t>What are the </a:t>
            </a:r>
            <a:r>
              <a:rPr lang="en-US" sz="2800" b="1" i="0" u="none" strike="noStrike" baseline="0" dirty="0">
                <a:solidFill>
                  <a:schemeClr val="accent2"/>
                </a:solidFill>
                <a:latin typeface="Arial" panose="020B0604020202020204" pitchFamily="34" charset="0"/>
              </a:rPr>
              <a:t>temperature scales</a:t>
            </a:r>
            <a:r>
              <a:rPr lang="en-US" sz="2800" b="1" i="0" u="none" strike="noStrike" baseline="0" dirty="0">
                <a:solidFill>
                  <a:srgbClr val="001F5F"/>
                </a:solidFill>
                <a:latin typeface="Arial" panose="020B0604020202020204" pitchFamily="34" charset="0"/>
              </a:rPr>
              <a:t>?</a:t>
            </a:r>
            <a:endParaRPr lang="en-US" sz="2000" dirty="0"/>
          </a:p>
        </p:txBody>
      </p:sp>
      <p:sp>
        <p:nvSpPr>
          <p:cNvPr id="6" name="TextBox 5">
            <a:extLst>
              <a:ext uri="{FF2B5EF4-FFF2-40B4-BE49-F238E27FC236}">
                <a16:creationId xmlns:a16="http://schemas.microsoft.com/office/drawing/2014/main" id="{3A03A721-326E-3458-BCFC-208E22373D30}"/>
              </a:ext>
            </a:extLst>
          </p:cNvPr>
          <p:cNvSpPr txBox="1"/>
          <p:nvPr/>
        </p:nvSpPr>
        <p:spPr>
          <a:xfrm>
            <a:off x="388855" y="1129013"/>
            <a:ext cx="7105454" cy="461665"/>
          </a:xfrm>
          <a:prstGeom prst="rect">
            <a:avLst/>
          </a:prstGeom>
          <a:noFill/>
        </p:spPr>
        <p:txBody>
          <a:bodyPr wrap="square">
            <a:spAutoFit/>
          </a:bodyPr>
          <a:lstStyle/>
          <a:p>
            <a:r>
              <a:rPr lang="en-US" sz="2400" b="0" i="0" u="none" strike="noStrike" baseline="0" dirty="0">
                <a:solidFill>
                  <a:srgbClr val="7030A0"/>
                </a:solidFill>
                <a:latin typeface="Arial" panose="020B0604020202020204" pitchFamily="34" charset="0"/>
                <a:cs typeface="Arial" panose="020B0604020202020204" pitchFamily="34" charset="0"/>
              </a:rPr>
              <a:t>There are four important temperature scales:</a:t>
            </a:r>
            <a:endParaRPr lang="en-US" sz="2400" dirty="0">
              <a:solidFill>
                <a:srgbClr val="7030A0"/>
              </a:solidFill>
            </a:endParaRPr>
          </a:p>
        </p:txBody>
      </p:sp>
      <p:sp>
        <p:nvSpPr>
          <p:cNvPr id="8" name="TextBox 7">
            <a:extLst>
              <a:ext uri="{FF2B5EF4-FFF2-40B4-BE49-F238E27FC236}">
                <a16:creationId xmlns:a16="http://schemas.microsoft.com/office/drawing/2014/main" id="{5B632231-39A0-7739-3473-67D322936C58}"/>
              </a:ext>
            </a:extLst>
          </p:cNvPr>
          <p:cNvSpPr txBox="1"/>
          <p:nvPr/>
        </p:nvSpPr>
        <p:spPr>
          <a:xfrm>
            <a:off x="388856" y="1723195"/>
            <a:ext cx="6766088" cy="3662541"/>
          </a:xfrm>
          <a:prstGeom prst="rect">
            <a:avLst/>
          </a:prstGeom>
          <a:noFill/>
        </p:spPr>
        <p:txBody>
          <a:bodyPr wrap="square">
            <a:spAutoFit/>
          </a:bodyPr>
          <a:lstStyle/>
          <a:p>
            <a:pPr algn="l"/>
            <a:r>
              <a:rPr lang="en-US" sz="2000" b="1" i="0" u="none" strike="noStrike" baseline="0" dirty="0">
                <a:latin typeface="Arial" panose="020B0604020202020204" pitchFamily="34" charset="0"/>
                <a:cs typeface="Arial" panose="020B0604020202020204" pitchFamily="34" charset="0"/>
              </a:rPr>
              <a:t>(1) Fahrenheit</a:t>
            </a:r>
            <a:r>
              <a:rPr lang="en-US" sz="2000" b="0" i="0" u="none" strike="noStrike" baseline="0" dirty="0">
                <a:latin typeface="Arial" panose="020B0604020202020204" pitchFamily="34" charset="0"/>
                <a:cs typeface="Arial" panose="020B0604020202020204" pitchFamily="34" charset="0"/>
              </a:rPr>
              <a:t>: ( Daniel Fahrenheit 1686-1736)</a:t>
            </a:r>
          </a:p>
          <a:p>
            <a:r>
              <a:rPr lang="en-US" sz="2000" b="0" i="0" u="none" strike="noStrike" baseline="0" dirty="0">
                <a:latin typeface="Arial" panose="020B0604020202020204" pitchFamily="34" charset="0"/>
                <a:cs typeface="Arial" panose="020B0604020202020204" pitchFamily="34" charset="0"/>
              </a:rPr>
              <a:t>The scales temperature is fixed by body temperature (96 </a:t>
            </a:r>
            <a:r>
              <a:rPr lang="en-US" sz="2400" kern="100" dirty="0">
                <a:effectLst/>
                <a:latin typeface="Arial" panose="020B0604020202020204" pitchFamily="34" charset="0"/>
                <a:ea typeface="Calibri" panose="020F0502020204030204" pitchFamily="34" charset="0"/>
                <a:cs typeface="Arial" panose="020B0604020202020204" pitchFamily="34" charset="0"/>
              </a:rPr>
              <a:t>°</a:t>
            </a:r>
            <a:r>
              <a:rPr lang="en-US" sz="1800" kern="100" dirty="0">
                <a:effectLst/>
                <a:latin typeface="Arial" panose="020B0604020202020204" pitchFamily="34" charset="0"/>
                <a:ea typeface="Calibri" panose="020F0502020204030204" pitchFamily="34" charset="0"/>
                <a:cs typeface="Arial" panose="020B0604020202020204" pitchFamily="34" charset="0"/>
              </a:rPr>
              <a:t>F</a:t>
            </a:r>
            <a:r>
              <a:rPr lang="en-US" sz="2000" b="0" i="0" u="none" strike="noStrike" baseline="0" dirty="0">
                <a:latin typeface="Arial" panose="020B0604020202020204" pitchFamily="34" charset="0"/>
                <a:cs typeface="Arial" panose="020B0604020202020204" pitchFamily="34" charset="0"/>
              </a:rPr>
              <a:t>) and</a:t>
            </a:r>
            <a:r>
              <a:rPr lang="en-US" sz="200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water boiled at 212 </a:t>
            </a:r>
            <a:r>
              <a:rPr lang="en-US" sz="2400" kern="100" dirty="0">
                <a:effectLst/>
                <a:latin typeface="Arial" panose="020B0604020202020204" pitchFamily="34" charset="0"/>
                <a:ea typeface="Calibri" panose="020F0502020204030204" pitchFamily="34" charset="0"/>
                <a:cs typeface="Arial" panose="020B0604020202020204" pitchFamily="34" charset="0"/>
              </a:rPr>
              <a:t>°</a:t>
            </a:r>
            <a:r>
              <a:rPr lang="en-US" kern="100" dirty="0">
                <a:effectLst/>
                <a:latin typeface="Arial" panose="020B0604020202020204" pitchFamily="34" charset="0"/>
                <a:ea typeface="Calibri" panose="020F0502020204030204" pitchFamily="34" charset="0"/>
                <a:cs typeface="Arial" panose="020B0604020202020204" pitchFamily="34" charset="0"/>
              </a:rPr>
              <a:t>F</a:t>
            </a:r>
            <a:r>
              <a:rPr lang="en-US" sz="2000" b="0" i="0" u="none" strike="noStrike" baseline="0" dirty="0">
                <a:latin typeface="Arial" panose="020B0604020202020204" pitchFamily="34" charset="0"/>
                <a:cs typeface="Arial" panose="020B0604020202020204" pitchFamily="34" charset="0"/>
              </a:rPr>
              <a:t>.</a:t>
            </a:r>
          </a:p>
          <a:p>
            <a:pPr algn="l"/>
            <a:r>
              <a:rPr lang="fr-FR" sz="2000" b="1" i="0" u="none" strike="noStrike" baseline="0" dirty="0">
                <a:latin typeface="Arial" panose="020B0604020202020204" pitchFamily="34" charset="0"/>
                <a:cs typeface="Arial" panose="020B0604020202020204" pitchFamily="34" charset="0"/>
              </a:rPr>
              <a:t>(2) Celsius</a:t>
            </a:r>
            <a:r>
              <a:rPr lang="fr-FR" sz="2000" b="0" i="0" u="none" strike="noStrike" baseline="0" dirty="0">
                <a:latin typeface="Arial" panose="020B0604020202020204" pitchFamily="34" charset="0"/>
                <a:cs typeface="Arial" panose="020B0604020202020204" pitchFamily="34" charset="0"/>
              </a:rPr>
              <a:t>: (Anders Celsius 1701-1744)</a:t>
            </a:r>
          </a:p>
          <a:p>
            <a:pPr algn="l"/>
            <a:r>
              <a:rPr lang="en-US" sz="2000" b="0" i="0" u="none" strike="noStrike" baseline="0" dirty="0">
                <a:latin typeface="Arial" panose="020B0604020202020204" pitchFamily="34" charset="0"/>
                <a:cs typeface="Arial" panose="020B0604020202020204" pitchFamily="34" charset="0"/>
              </a:rPr>
              <a:t>Celsius devised a scale that started at 0 </a:t>
            </a:r>
            <a:r>
              <a:rPr lang="en-US" sz="2400" kern="100" dirty="0">
                <a:effectLst/>
                <a:latin typeface="Arial" panose="020B0604020202020204" pitchFamily="34" charset="0"/>
                <a:ea typeface="Calibri" panose="020F0502020204030204" pitchFamily="34" charset="0"/>
                <a:cs typeface="Arial" panose="020B0604020202020204" pitchFamily="34" charset="0"/>
              </a:rPr>
              <a:t>°</a:t>
            </a:r>
            <a:r>
              <a:rPr lang="en-US" kern="100" dirty="0">
                <a:effectLst/>
                <a:latin typeface="Arial" panose="020B0604020202020204" pitchFamily="34" charset="0"/>
                <a:ea typeface="Calibri" panose="020F0502020204030204" pitchFamily="34" charset="0"/>
                <a:cs typeface="Arial" panose="020B0604020202020204" pitchFamily="34" charset="0"/>
              </a:rPr>
              <a:t>C</a:t>
            </a:r>
            <a:r>
              <a:rPr lang="en-US" sz="2000" b="0" i="0" u="none" strike="noStrike" baseline="0" dirty="0">
                <a:latin typeface="Arial" panose="020B0604020202020204" pitchFamily="34" charset="0"/>
                <a:cs typeface="Arial" panose="020B0604020202020204" pitchFamily="34" charset="0"/>
              </a:rPr>
              <a:t> and went to 100 </a:t>
            </a:r>
            <a:r>
              <a:rPr lang="en-US" sz="2000" kern="100" dirty="0">
                <a:effectLst/>
                <a:latin typeface="Arial" panose="020B0604020202020204" pitchFamily="34" charset="0"/>
                <a:ea typeface="Calibri" panose="020F0502020204030204" pitchFamily="34" charset="0"/>
                <a:cs typeface="Arial" panose="020B0604020202020204" pitchFamily="34" charset="0"/>
              </a:rPr>
              <a:t>°C </a:t>
            </a:r>
            <a:r>
              <a:rPr lang="en-US" sz="2000" b="0" i="0" u="none" strike="noStrike" baseline="0" dirty="0">
                <a:latin typeface="Arial" panose="020B0604020202020204" pitchFamily="34" charset="0"/>
                <a:cs typeface="Arial" panose="020B0604020202020204" pitchFamily="34" charset="0"/>
              </a:rPr>
              <a:t>( boiling point of water).</a:t>
            </a:r>
          </a:p>
          <a:p>
            <a:pPr algn="l"/>
            <a:r>
              <a:rPr lang="fi-FI" sz="2000" b="1" i="0" u="none" strike="noStrike" baseline="0" dirty="0">
                <a:latin typeface="Arial" panose="020B0604020202020204" pitchFamily="34" charset="0"/>
                <a:cs typeface="Arial" panose="020B0604020202020204" pitchFamily="34" charset="0"/>
              </a:rPr>
              <a:t>(3) Kelvin </a:t>
            </a:r>
            <a:r>
              <a:rPr lang="fi-FI" sz="2000" b="0" i="0" u="none" strike="noStrike" baseline="0" dirty="0">
                <a:latin typeface="Arial" panose="020B0604020202020204" pitchFamily="34" charset="0"/>
                <a:cs typeface="Arial" panose="020B0604020202020204" pitchFamily="34" charset="0"/>
              </a:rPr>
              <a:t>( Lord Kelvin 1851)</a:t>
            </a:r>
          </a:p>
          <a:p>
            <a:pPr algn="l"/>
            <a:r>
              <a:rPr lang="en-US" sz="2000" b="0" i="0" u="none" strike="noStrike" baseline="0" dirty="0">
                <a:latin typeface="Arial" panose="020B0604020202020204" pitchFamily="34" charset="0"/>
                <a:cs typeface="Arial" panose="020B0604020202020204" pitchFamily="34" charset="0"/>
              </a:rPr>
              <a:t>Kelvin first proposed that there was an absolute temperature, which is equal to 0 K</a:t>
            </a:r>
            <a:r>
              <a:rPr lang="en-US" sz="2000" dirty="0">
                <a:latin typeface="Arial" panose="020B0604020202020204" pitchFamily="34" charset="0"/>
                <a:cs typeface="Arial" panose="020B0604020202020204" pitchFamily="34" charset="0"/>
              </a:rPr>
              <a:t>, where at atoms have minimum energy.</a:t>
            </a:r>
            <a:endParaRPr lang="en-US" sz="2000" b="0" i="0" u="none" strike="noStrike" baseline="0" dirty="0">
              <a:latin typeface="Arial" panose="020B0604020202020204" pitchFamily="34" charset="0"/>
              <a:cs typeface="Arial" panose="020B0604020202020204" pitchFamily="34" charset="0"/>
            </a:endParaRPr>
          </a:p>
          <a:p>
            <a:pPr algn="l"/>
            <a:r>
              <a:rPr lang="en-US" sz="2400" b="1" dirty="0">
                <a:latin typeface="Arial" panose="020B0604020202020204" pitchFamily="34" charset="0"/>
                <a:cs typeface="Arial" panose="020B0604020202020204" pitchFamily="34" charset="0"/>
              </a:rPr>
              <a:t>(4) </a:t>
            </a:r>
            <a:r>
              <a:rPr lang="en-US" sz="2000" b="1" i="0" u="none" strike="noStrike" baseline="0" dirty="0">
                <a:latin typeface="Arial" panose="020B0604020202020204" pitchFamily="34" charset="0"/>
                <a:cs typeface="Arial" panose="020B0604020202020204" pitchFamily="34" charset="0"/>
              </a:rPr>
              <a:t>Rankin : </a:t>
            </a:r>
            <a:r>
              <a:rPr lang="en-US" sz="2000" b="0" i="0" u="none" strike="noStrike" baseline="0" dirty="0">
                <a:latin typeface="Arial" panose="020B0604020202020204" pitchFamily="34" charset="0"/>
                <a:cs typeface="Arial" panose="020B0604020202020204" pitchFamily="34" charset="0"/>
              </a:rPr>
              <a:t>is the second absolute temperature scale.</a:t>
            </a:r>
            <a:endParaRPr lang="en-US" sz="2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DF330C1-3D1A-7244-2425-5BAAA798DFE8}"/>
              </a:ext>
            </a:extLst>
          </p:cNvPr>
          <p:cNvSpPr txBox="1"/>
          <p:nvPr/>
        </p:nvSpPr>
        <p:spPr>
          <a:xfrm>
            <a:off x="9165210" y="6127150"/>
            <a:ext cx="1948991" cy="400110"/>
          </a:xfrm>
          <a:prstGeom prst="rect">
            <a:avLst/>
          </a:prstGeom>
          <a:noFill/>
        </p:spPr>
        <p:txBody>
          <a:bodyPr wrap="square">
            <a:spAutoFit/>
          </a:bodyPr>
          <a:lstStyle/>
          <a:p>
            <a:r>
              <a:rPr lang="en-US" sz="2000" b="0" i="0" u="none" strike="noStrike" baseline="0" dirty="0">
                <a:solidFill>
                  <a:srgbClr val="7030A0"/>
                </a:solidFill>
                <a:latin typeface="Arial" panose="020B0604020202020204" pitchFamily="34" charset="0"/>
                <a:cs typeface="Arial" panose="020B0604020202020204" pitchFamily="34" charset="0"/>
              </a:rPr>
              <a:t>Thermometer</a:t>
            </a:r>
            <a:endParaRPr lang="en-US" dirty="0">
              <a:solidFill>
                <a:srgbClr val="7030A0"/>
              </a:solidFill>
            </a:endParaRPr>
          </a:p>
        </p:txBody>
      </p:sp>
      <p:sp>
        <p:nvSpPr>
          <p:cNvPr id="14" name="TextBox 13">
            <a:extLst>
              <a:ext uri="{FF2B5EF4-FFF2-40B4-BE49-F238E27FC236}">
                <a16:creationId xmlns:a16="http://schemas.microsoft.com/office/drawing/2014/main" id="{DB353CE7-97D3-3C4D-89DF-3EE23F9EC9D6}"/>
              </a:ext>
            </a:extLst>
          </p:cNvPr>
          <p:cNvSpPr txBox="1"/>
          <p:nvPr/>
        </p:nvSpPr>
        <p:spPr>
          <a:xfrm>
            <a:off x="205031" y="5679607"/>
            <a:ext cx="8533615" cy="400110"/>
          </a:xfrm>
          <a:prstGeom prst="rect">
            <a:avLst/>
          </a:prstGeom>
          <a:noFill/>
        </p:spPr>
        <p:txBody>
          <a:bodyPr wrap="square">
            <a:spAutoFit/>
          </a:bodyPr>
          <a:lstStyle/>
          <a:p>
            <a:r>
              <a:rPr lang="en-US" sz="2000" b="1" i="0" u="none" strike="noStrike" baseline="0" dirty="0">
                <a:latin typeface="Arial" panose="020B0604020202020204" pitchFamily="34" charset="0"/>
                <a:cs typeface="Arial" panose="020B0604020202020204" pitchFamily="34" charset="0"/>
              </a:rPr>
              <a:t>Celsius</a:t>
            </a:r>
            <a:r>
              <a:rPr lang="en-US" sz="2000" b="0" i="0" u="none" strike="noStrike" baseline="0" dirty="0">
                <a:latin typeface="Arial" panose="020B0604020202020204" pitchFamily="34" charset="0"/>
                <a:cs typeface="Arial" panose="020B0604020202020204" pitchFamily="34" charset="0"/>
              </a:rPr>
              <a:t> is SI unit while </a:t>
            </a:r>
            <a:r>
              <a:rPr lang="en-US" sz="2000" b="1" i="0" u="none" strike="noStrike" baseline="0" dirty="0">
                <a:latin typeface="Arial" panose="020B0604020202020204" pitchFamily="34" charset="0"/>
                <a:cs typeface="Arial" panose="020B0604020202020204" pitchFamily="34" charset="0"/>
              </a:rPr>
              <a:t>Fahrenheit, Rankin</a:t>
            </a:r>
            <a:r>
              <a:rPr lang="en-US" sz="2000" b="0" i="0" u="none" strike="noStrike" baseline="0" dirty="0">
                <a:latin typeface="Arial" panose="020B0604020202020204" pitchFamily="34" charset="0"/>
                <a:cs typeface="Arial" panose="020B0604020202020204" pitchFamily="34" charset="0"/>
              </a:rPr>
              <a:t> &amp; </a:t>
            </a:r>
            <a:r>
              <a:rPr lang="en-US" sz="2000" b="1" i="0" u="none" strike="noStrike" baseline="0" dirty="0">
                <a:latin typeface="Arial" panose="020B0604020202020204" pitchFamily="34" charset="0"/>
                <a:cs typeface="Arial" panose="020B0604020202020204" pitchFamily="34" charset="0"/>
              </a:rPr>
              <a:t>Kelvin</a:t>
            </a:r>
            <a:r>
              <a:rPr lang="en-US" sz="2000" b="0" i="0" u="none" strike="noStrike" baseline="0" dirty="0">
                <a:latin typeface="Arial" panose="020B0604020202020204" pitchFamily="34" charset="0"/>
                <a:cs typeface="Arial" panose="020B0604020202020204" pitchFamily="34" charset="0"/>
              </a:rPr>
              <a:t> are English unit.</a:t>
            </a:r>
            <a:endParaRPr lang="en-US" sz="2000" dirty="0"/>
          </a:p>
        </p:txBody>
      </p:sp>
      <p:pic>
        <p:nvPicPr>
          <p:cNvPr id="7" name="Picture 6">
            <a:extLst>
              <a:ext uri="{FF2B5EF4-FFF2-40B4-BE49-F238E27FC236}">
                <a16:creationId xmlns:a16="http://schemas.microsoft.com/office/drawing/2014/main" id="{1A4EFF74-EABE-D042-B090-AFF8055714B4}"/>
              </a:ext>
            </a:extLst>
          </p:cNvPr>
          <p:cNvPicPr>
            <a:picLocks noChangeAspect="1"/>
          </p:cNvPicPr>
          <p:nvPr/>
        </p:nvPicPr>
        <p:blipFill>
          <a:blip r:embed="rId3"/>
          <a:stretch>
            <a:fillRect/>
          </a:stretch>
        </p:blipFill>
        <p:spPr>
          <a:xfrm>
            <a:off x="8097232" y="330740"/>
            <a:ext cx="4034672" cy="5770341"/>
          </a:xfrm>
          <a:prstGeom prst="rect">
            <a:avLst/>
          </a:prstGeom>
        </p:spPr>
      </p:pic>
    </p:spTree>
    <p:extLst>
      <p:ext uri="{BB962C8B-B14F-4D97-AF65-F5344CB8AC3E}">
        <p14:creationId xmlns:p14="http://schemas.microsoft.com/office/powerpoint/2010/main" val="325098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E50DD-1824-5E38-C45B-2FD0F8C192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9963D2F-27DE-9ED5-4A41-18E027577B81}"/>
              </a:ext>
            </a:extLst>
          </p:cNvPr>
          <p:cNvSpPr txBox="1"/>
          <p:nvPr/>
        </p:nvSpPr>
        <p:spPr>
          <a:xfrm>
            <a:off x="388853" y="380942"/>
            <a:ext cx="10989299" cy="523220"/>
          </a:xfrm>
          <a:prstGeom prst="rect">
            <a:avLst/>
          </a:prstGeom>
          <a:noFill/>
        </p:spPr>
        <p:txBody>
          <a:bodyPr wrap="square">
            <a:spAutoFit/>
          </a:bodyPr>
          <a:lstStyle/>
          <a:p>
            <a:r>
              <a:rPr lang="en-US" sz="2800" b="1" i="0" u="none" strike="noStrike" baseline="0" dirty="0">
                <a:solidFill>
                  <a:srgbClr val="001F5F"/>
                </a:solidFill>
                <a:latin typeface="Arial" panose="020B0604020202020204" pitchFamily="34" charset="0"/>
              </a:rPr>
              <a:t>How can we convert</a:t>
            </a:r>
            <a:r>
              <a:rPr lang="en-US" sz="2800" b="1" dirty="0">
                <a:solidFill>
                  <a:srgbClr val="001F5F"/>
                </a:solidFill>
                <a:latin typeface="Arial" panose="020B0604020202020204" pitchFamily="34" charset="0"/>
              </a:rPr>
              <a:t> </a:t>
            </a:r>
            <a:r>
              <a:rPr lang="en-US" sz="2800" b="1" i="0" u="none" strike="noStrike" baseline="0" dirty="0">
                <a:solidFill>
                  <a:srgbClr val="001F5F"/>
                </a:solidFill>
                <a:latin typeface="Arial" panose="020B0604020202020204" pitchFamily="34" charset="0"/>
              </a:rPr>
              <a:t>between different temperature scales? </a:t>
            </a:r>
            <a:endParaRPr lang="en-US" sz="2000" dirty="0"/>
          </a:p>
        </p:txBody>
      </p:sp>
      <p:pic>
        <p:nvPicPr>
          <p:cNvPr id="4098" name="Picture 2">
            <a:extLst>
              <a:ext uri="{FF2B5EF4-FFF2-40B4-BE49-F238E27FC236}">
                <a16:creationId xmlns:a16="http://schemas.microsoft.com/office/drawing/2014/main" id="{DDE2C4C7-A2F3-DD07-3BA7-DAE244652E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 t="24523" r="35203" b="-412"/>
          <a:stretch/>
        </p:blipFill>
        <p:spPr bwMode="auto">
          <a:xfrm>
            <a:off x="0" y="1461154"/>
            <a:ext cx="5458120" cy="5204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EB44BAE-080B-05AE-51BD-7BED92CB8ACE}"/>
              </a:ext>
            </a:extLst>
          </p:cNvPr>
          <p:cNvSpPr/>
          <p:nvPr/>
        </p:nvSpPr>
        <p:spPr>
          <a:xfrm>
            <a:off x="5986021" y="2507530"/>
            <a:ext cx="5599521" cy="74471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Q/ Find the temperature of iced water in Kelvin? </a:t>
            </a:r>
          </a:p>
        </p:txBody>
      </p:sp>
    </p:spTree>
    <p:extLst>
      <p:ext uri="{BB962C8B-B14F-4D97-AF65-F5344CB8AC3E}">
        <p14:creationId xmlns:p14="http://schemas.microsoft.com/office/powerpoint/2010/main" val="371199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D0CC7-6288-24EF-6F82-EBCEF33AC8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87FFD2-0D4F-6C16-2B8B-AC5801468947}"/>
              </a:ext>
            </a:extLst>
          </p:cNvPr>
          <p:cNvSpPr txBox="1"/>
          <p:nvPr/>
        </p:nvSpPr>
        <p:spPr>
          <a:xfrm>
            <a:off x="363051" y="1136957"/>
            <a:ext cx="11748939" cy="3539430"/>
          </a:xfrm>
          <a:prstGeom prst="rect">
            <a:avLst/>
          </a:prstGeom>
          <a:noFill/>
        </p:spPr>
        <p:txBody>
          <a:bodyPr wrap="square">
            <a:spAutoFit/>
          </a:bodyPr>
          <a:lstStyle/>
          <a:p>
            <a:pPr marL="457200" indent="-457200" algn="l">
              <a:buFont typeface="Wingdings" panose="05000000000000000000" pitchFamily="2" charset="2"/>
              <a:buChar char="Ø"/>
            </a:pPr>
            <a:r>
              <a:rPr lang="en-US" sz="2800" b="1" i="0" u="none" strike="noStrike" baseline="0" dirty="0">
                <a:solidFill>
                  <a:schemeClr val="accent2"/>
                </a:solidFill>
                <a:latin typeface="Arial" panose="020B0604020202020204" pitchFamily="34" charset="0"/>
                <a:cs typeface="Arial" panose="020B0604020202020204" pitchFamily="34" charset="0"/>
              </a:rPr>
              <a:t>Heat (q)</a:t>
            </a:r>
            <a:endParaRPr lang="en-US" sz="2800" b="1" dirty="0">
              <a:solidFill>
                <a:schemeClr val="accent2"/>
              </a:solidFill>
              <a:latin typeface="Arial" panose="020B0604020202020204" pitchFamily="34" charset="0"/>
              <a:cs typeface="Arial" panose="020B0604020202020204" pitchFamily="34" charset="0"/>
            </a:endParaRPr>
          </a:p>
          <a:p>
            <a:pPr algn="l"/>
            <a:endParaRPr lang="en-US" sz="2800" b="1" i="0" u="none" strike="noStrike" baseline="0" dirty="0">
              <a:latin typeface="Arial" panose="020B0604020202020204" pitchFamily="34" charset="0"/>
              <a:cs typeface="Arial" panose="020B0604020202020204" pitchFamily="34" charset="0"/>
            </a:endParaRPr>
          </a:p>
          <a:p>
            <a:pPr algn="l"/>
            <a:r>
              <a:rPr lang="en-US" sz="2800" dirty="0">
                <a:solidFill>
                  <a:schemeClr val="tx1">
                    <a:lumMod val="50000"/>
                    <a:lumOff val="50000"/>
                  </a:schemeClr>
                </a:solidFill>
                <a:latin typeface="Arial" panose="020B0604020202020204" pitchFamily="34" charset="0"/>
                <a:cs typeface="Arial" panose="020B0604020202020204" pitchFamily="34" charset="0"/>
              </a:rPr>
              <a:t>This term describes the thermal energy transferred </a:t>
            </a:r>
          </a:p>
          <a:p>
            <a:pPr algn="l"/>
            <a:r>
              <a:rPr lang="en-US" sz="2800" dirty="0">
                <a:solidFill>
                  <a:schemeClr val="tx1">
                    <a:lumMod val="50000"/>
                    <a:lumOff val="50000"/>
                  </a:schemeClr>
                </a:solidFill>
                <a:latin typeface="Arial" panose="020B0604020202020204" pitchFamily="34" charset="0"/>
                <a:cs typeface="Arial" panose="020B0604020202020204" pitchFamily="34" charset="0"/>
              </a:rPr>
              <a:t>into or out of the system.</a:t>
            </a:r>
            <a:endParaRPr lang="en-US" sz="2800" b="0" i="0" u="none" strike="noStrike" baseline="0" dirty="0">
              <a:latin typeface="Arial" panose="020B0604020202020204" pitchFamily="34" charset="0"/>
              <a:cs typeface="Arial" panose="020B0604020202020204" pitchFamily="34" charset="0"/>
            </a:endParaRPr>
          </a:p>
          <a:p>
            <a:pPr algn="l"/>
            <a:r>
              <a:rPr lang="en-US" sz="2800" i="0" u="none" strike="noStrike" baseline="0" dirty="0">
                <a:solidFill>
                  <a:schemeClr val="bg2">
                    <a:lumMod val="50000"/>
                  </a:schemeClr>
                </a:solidFill>
                <a:latin typeface="Arial" panose="020B0604020202020204" pitchFamily="34" charset="0"/>
                <a:cs typeface="Arial" panose="020B0604020202020204" pitchFamily="34" charset="0"/>
              </a:rPr>
              <a:t>When</a:t>
            </a:r>
            <a:r>
              <a:rPr lang="en-US" sz="2800" i="0" u="none" strike="noStrike" baseline="0" dirty="0">
                <a:solidFill>
                  <a:schemeClr val="accent2"/>
                </a:solidFill>
                <a:latin typeface="Arial" panose="020B0604020202020204" pitchFamily="34" charset="0"/>
                <a:cs typeface="Arial" panose="020B0604020202020204" pitchFamily="34" charset="0"/>
              </a:rPr>
              <a:t> q &gt; 0: system </a:t>
            </a:r>
            <a:r>
              <a:rPr lang="en-US" sz="2800" i="0" u="sng" strike="noStrike" baseline="0" dirty="0">
                <a:solidFill>
                  <a:schemeClr val="accent2"/>
                </a:solidFill>
                <a:latin typeface="Arial" panose="020B0604020202020204" pitchFamily="34" charset="0"/>
                <a:cs typeface="Arial" panose="020B0604020202020204" pitchFamily="34" charset="0"/>
              </a:rPr>
              <a:t>gains</a:t>
            </a:r>
            <a:r>
              <a:rPr lang="en-US" sz="2800" i="0" u="none" strike="noStrike" baseline="0" dirty="0">
                <a:solidFill>
                  <a:schemeClr val="accent2"/>
                </a:solidFill>
                <a:latin typeface="Arial" panose="020B0604020202020204" pitchFamily="34" charset="0"/>
                <a:cs typeface="Arial" panose="020B0604020202020204" pitchFamily="34" charset="0"/>
              </a:rPr>
              <a:t> (+) thermal energy. </a:t>
            </a:r>
            <a:endParaRPr lang="en-US" sz="2800" dirty="0">
              <a:latin typeface="Arial" panose="020B0604020202020204" pitchFamily="34" charset="0"/>
              <a:cs typeface="Arial" panose="020B0604020202020204" pitchFamily="34" charset="0"/>
            </a:endParaRPr>
          </a:p>
          <a:p>
            <a:pPr algn="l"/>
            <a:r>
              <a:rPr lang="en-US" sz="2800" b="0" i="0" u="none" strike="noStrike" baseline="0" dirty="0">
                <a:latin typeface="Arial" panose="020B0604020202020204" pitchFamily="34" charset="0"/>
                <a:cs typeface="Arial" panose="020B0604020202020204" pitchFamily="34" charset="0"/>
              </a:rPr>
              <a:t>          </a:t>
            </a:r>
            <a:r>
              <a:rPr lang="en-US" sz="2800" i="0" u="none" strike="noStrike" baseline="0" dirty="0">
                <a:solidFill>
                  <a:schemeClr val="accent2"/>
                </a:solidFill>
                <a:latin typeface="Arial" panose="020B0604020202020204" pitchFamily="34" charset="0"/>
                <a:cs typeface="Arial" panose="020B0604020202020204" pitchFamily="34" charset="0"/>
              </a:rPr>
              <a:t>q &lt; 0: system </a:t>
            </a:r>
            <a:r>
              <a:rPr lang="en-US" sz="2800" i="0" u="sng" strike="noStrike" baseline="0" dirty="0">
                <a:solidFill>
                  <a:schemeClr val="accent2"/>
                </a:solidFill>
                <a:latin typeface="Arial" panose="020B0604020202020204" pitchFamily="34" charset="0"/>
                <a:cs typeface="Arial" panose="020B0604020202020204" pitchFamily="34" charset="0"/>
              </a:rPr>
              <a:t>loss</a:t>
            </a:r>
            <a:r>
              <a:rPr lang="en-US" sz="2800" i="0" u="none" strike="noStrike" baseline="0" dirty="0">
                <a:solidFill>
                  <a:schemeClr val="accent2"/>
                </a:solidFill>
                <a:latin typeface="Arial" panose="020B0604020202020204" pitchFamily="34" charset="0"/>
                <a:cs typeface="Arial" panose="020B0604020202020204" pitchFamily="34" charset="0"/>
              </a:rPr>
              <a:t> (-) thermal energy.</a:t>
            </a:r>
            <a:endParaRPr lang="en-US" sz="2800" dirty="0">
              <a:latin typeface="Arial" panose="020B0604020202020204" pitchFamily="34" charset="0"/>
              <a:cs typeface="Arial" panose="020B0604020202020204" pitchFamily="34" charset="0"/>
            </a:endParaRPr>
          </a:p>
          <a:p>
            <a:pPr algn="l"/>
            <a:r>
              <a:rPr lang="en-US" sz="2800" b="0" i="0" u="none" strike="noStrike" baseline="0" dirty="0">
                <a:solidFill>
                  <a:schemeClr val="tx1">
                    <a:lumMod val="50000"/>
                    <a:lumOff val="50000"/>
                  </a:schemeClr>
                </a:solidFill>
                <a:latin typeface="Arial" panose="020B0604020202020204" pitchFamily="34" charset="0"/>
                <a:cs typeface="Arial" panose="020B0604020202020204" pitchFamily="34" charset="0"/>
              </a:rPr>
              <a:t>However, when the temperature of the systems are equal no heat transfer takes place between them (adiabatic </a:t>
            </a:r>
            <a:r>
              <a:rPr lang="en-US" sz="2800" b="0" i="0" u="none" strike="noStrike" baseline="0" dirty="0">
                <a:solidFill>
                  <a:schemeClr val="accent2"/>
                </a:solidFill>
                <a:latin typeface="Arial" panose="020B0604020202020204" pitchFamily="34" charset="0"/>
                <a:cs typeface="Arial" panose="020B0604020202020204" pitchFamily="34" charset="0"/>
              </a:rPr>
              <a:t>q </a:t>
            </a:r>
            <a:r>
              <a:rPr lang="en-US" sz="2800" b="0" i="0" u="none" strike="noStrike" baseline="0" dirty="0">
                <a:solidFill>
                  <a:schemeClr val="tx1">
                    <a:lumMod val="50000"/>
                    <a:lumOff val="50000"/>
                  </a:schemeClr>
                </a:solidFill>
                <a:latin typeface="Arial" panose="020B0604020202020204" pitchFamily="34" charset="0"/>
                <a:cs typeface="Arial" panose="020B0604020202020204" pitchFamily="34" charset="0"/>
              </a:rPr>
              <a:t>= 0).</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CC22120-DAD6-4D8D-939C-930CCE4A3B09}"/>
              </a:ext>
            </a:extLst>
          </p:cNvPr>
          <p:cNvSpPr txBox="1"/>
          <p:nvPr/>
        </p:nvSpPr>
        <p:spPr>
          <a:xfrm>
            <a:off x="443061" y="394555"/>
            <a:ext cx="6094428" cy="584775"/>
          </a:xfrm>
          <a:prstGeom prst="rect">
            <a:avLst/>
          </a:prstGeom>
          <a:noFill/>
        </p:spPr>
        <p:txBody>
          <a:bodyPr wrap="square">
            <a:spAutoFit/>
          </a:bodyPr>
          <a:lstStyle/>
          <a:p>
            <a:r>
              <a:rPr lang="en-US" sz="3200" b="1" i="0" u="sng" strike="noStrike" baseline="0" dirty="0">
                <a:solidFill>
                  <a:srgbClr val="001F5F"/>
                </a:solidFill>
                <a:latin typeface="Arial" panose="020B0604020202020204" pitchFamily="34" charset="0"/>
              </a:rPr>
              <a:t>Heat &amp; Work</a:t>
            </a:r>
            <a:endParaRPr lang="en-US" sz="2400" u="sng" dirty="0"/>
          </a:p>
        </p:txBody>
      </p:sp>
      <p:pic>
        <p:nvPicPr>
          <p:cNvPr id="8" name="Picture 7">
            <a:extLst>
              <a:ext uri="{FF2B5EF4-FFF2-40B4-BE49-F238E27FC236}">
                <a16:creationId xmlns:a16="http://schemas.microsoft.com/office/drawing/2014/main" id="{239AC3C3-04E5-FC4E-53B5-19B1CCE219B5}"/>
              </a:ext>
            </a:extLst>
          </p:cNvPr>
          <p:cNvPicPr>
            <a:picLocks noChangeAspect="1"/>
          </p:cNvPicPr>
          <p:nvPr/>
        </p:nvPicPr>
        <p:blipFill>
          <a:blip r:embed="rId3"/>
          <a:stretch>
            <a:fillRect/>
          </a:stretch>
        </p:blipFill>
        <p:spPr>
          <a:xfrm>
            <a:off x="8954301" y="394554"/>
            <a:ext cx="2794638" cy="2942373"/>
          </a:xfrm>
          <a:prstGeom prst="rect">
            <a:avLst/>
          </a:prstGeom>
        </p:spPr>
      </p:pic>
      <p:grpSp>
        <p:nvGrpSpPr>
          <p:cNvPr id="4" name="Group 3">
            <a:extLst>
              <a:ext uri="{FF2B5EF4-FFF2-40B4-BE49-F238E27FC236}">
                <a16:creationId xmlns:a16="http://schemas.microsoft.com/office/drawing/2014/main" id="{D6980738-277A-6D27-5319-226482792B4E}"/>
              </a:ext>
            </a:extLst>
          </p:cNvPr>
          <p:cNvGrpSpPr/>
          <p:nvPr/>
        </p:nvGrpSpPr>
        <p:grpSpPr>
          <a:xfrm>
            <a:off x="7250496" y="4572000"/>
            <a:ext cx="4861494" cy="2286000"/>
            <a:chOff x="7250496" y="4572000"/>
            <a:chExt cx="4861494" cy="2286000"/>
          </a:xfrm>
        </p:grpSpPr>
        <p:pic>
          <p:nvPicPr>
            <p:cNvPr id="10" name="Picture 9">
              <a:extLst>
                <a:ext uri="{FF2B5EF4-FFF2-40B4-BE49-F238E27FC236}">
                  <a16:creationId xmlns:a16="http://schemas.microsoft.com/office/drawing/2014/main" id="{D631487C-8AC1-1401-2A4A-61AFCDE1154C}"/>
                </a:ext>
              </a:extLst>
            </p:cNvPr>
            <p:cNvPicPr>
              <a:picLocks noChangeAspect="1"/>
            </p:cNvPicPr>
            <p:nvPr/>
          </p:nvPicPr>
          <p:blipFill>
            <a:blip r:embed="rId4"/>
            <a:stretch>
              <a:fillRect/>
            </a:stretch>
          </p:blipFill>
          <p:spPr>
            <a:xfrm>
              <a:off x="7250496" y="4572000"/>
              <a:ext cx="4861494" cy="2286000"/>
            </a:xfrm>
            <a:prstGeom prst="rect">
              <a:avLst/>
            </a:prstGeom>
          </p:spPr>
        </p:pic>
        <p:sp>
          <p:nvSpPr>
            <p:cNvPr id="2" name="Rectangle 1">
              <a:extLst>
                <a:ext uri="{FF2B5EF4-FFF2-40B4-BE49-F238E27FC236}">
                  <a16:creationId xmlns:a16="http://schemas.microsoft.com/office/drawing/2014/main" id="{FC727FD8-7874-9890-EB50-22B66F70CA9C}"/>
                </a:ext>
              </a:extLst>
            </p:cNvPr>
            <p:cNvSpPr/>
            <p:nvPr/>
          </p:nvSpPr>
          <p:spPr>
            <a:xfrm>
              <a:off x="10735734" y="5816600"/>
              <a:ext cx="186266" cy="287867"/>
            </a:xfrm>
            <a:prstGeom prst="rect">
              <a:avLst/>
            </a:prstGeom>
            <a:solidFill>
              <a:srgbClr val="F2EF6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D079A0A0-3B38-414B-EE58-DFDA518B75E9}"/>
              </a:ext>
            </a:extLst>
          </p:cNvPr>
          <p:cNvSpPr txBox="1"/>
          <p:nvPr/>
        </p:nvSpPr>
        <p:spPr>
          <a:xfrm>
            <a:off x="10683876" y="5732991"/>
            <a:ext cx="323850" cy="369332"/>
          </a:xfrm>
          <a:prstGeom prst="rect">
            <a:avLst/>
          </a:prstGeom>
          <a:noFill/>
        </p:spPr>
        <p:txBody>
          <a:bodyPr wrap="square">
            <a:spAutoFit/>
          </a:bodyPr>
          <a:lstStyle/>
          <a:p>
            <a:r>
              <a:rPr lang="en-US" sz="1800" b="0" i="0" u="none" strike="noStrike" baseline="0" dirty="0">
                <a:solidFill>
                  <a:schemeClr val="accent2"/>
                </a:solidFill>
                <a:latin typeface="Arial" panose="020B0604020202020204" pitchFamily="34" charset="0"/>
                <a:cs typeface="Arial" panose="020B0604020202020204" pitchFamily="34" charset="0"/>
              </a:rPr>
              <a:t>q</a:t>
            </a:r>
            <a:endParaRPr lang="en-US" dirty="0"/>
          </a:p>
        </p:txBody>
      </p:sp>
    </p:spTree>
    <p:extLst>
      <p:ext uri="{BB962C8B-B14F-4D97-AF65-F5344CB8AC3E}">
        <p14:creationId xmlns:p14="http://schemas.microsoft.com/office/powerpoint/2010/main" val="110663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7F121-7EC7-759F-0338-912AD706A1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E90007C-150F-864E-EDCE-BAF3D4EBDE45}"/>
              </a:ext>
            </a:extLst>
          </p:cNvPr>
          <p:cNvSpPr txBox="1"/>
          <p:nvPr/>
        </p:nvSpPr>
        <p:spPr>
          <a:xfrm>
            <a:off x="305867" y="469507"/>
            <a:ext cx="11748939" cy="1692771"/>
          </a:xfrm>
          <a:prstGeom prst="rect">
            <a:avLst/>
          </a:prstGeom>
          <a:noFill/>
        </p:spPr>
        <p:txBody>
          <a:bodyPr wrap="square">
            <a:spAutoFit/>
          </a:bodyPr>
          <a:lstStyle/>
          <a:p>
            <a:pPr marL="457200" indent="-457200" algn="l">
              <a:buFont typeface="Wingdings" panose="05000000000000000000" pitchFamily="2" charset="2"/>
              <a:buChar char="Ø"/>
            </a:pPr>
            <a:r>
              <a:rPr lang="en-US" sz="2800" b="1" i="0" u="none" strike="noStrike" baseline="0" dirty="0">
                <a:solidFill>
                  <a:schemeClr val="accent2"/>
                </a:solidFill>
                <a:latin typeface="Arial" panose="020B0604020202020204" pitchFamily="34" charset="0"/>
                <a:cs typeface="Arial" panose="020B0604020202020204" pitchFamily="34" charset="0"/>
              </a:rPr>
              <a:t>Work (w)</a:t>
            </a:r>
            <a:endParaRPr lang="en-US" sz="2800" b="1" dirty="0">
              <a:solidFill>
                <a:schemeClr val="accent2"/>
              </a:solidFill>
              <a:latin typeface="Arial" panose="020B0604020202020204" pitchFamily="34" charset="0"/>
              <a:cs typeface="Arial" panose="020B0604020202020204" pitchFamily="34" charset="0"/>
            </a:endParaRPr>
          </a:p>
          <a:p>
            <a:pPr algn="l"/>
            <a:endParaRPr lang="en-US" sz="2800" b="1" i="0" u="none" strike="noStrike" baseline="0" dirty="0">
              <a:latin typeface="Arial" panose="020B0604020202020204" pitchFamily="34" charset="0"/>
              <a:cs typeface="Arial" panose="020B0604020202020204" pitchFamily="34" charset="0"/>
            </a:endParaRPr>
          </a:p>
          <a:p>
            <a:pPr algn="l"/>
            <a:r>
              <a:rPr lang="en-US" sz="2400" b="0" i="0" u="none" strike="noStrike" baseline="0" dirty="0">
                <a:latin typeface="Arial" panose="020B0604020202020204" pitchFamily="34" charset="0"/>
                <a:cs typeface="Arial" panose="020B0604020202020204" pitchFamily="34" charset="0"/>
              </a:rPr>
              <a:t>It is the energy transfer associated with force acting through a distance. Its unit donated by Joule (J)</a:t>
            </a:r>
            <a:r>
              <a:rPr lang="en-US" sz="2400" dirty="0">
                <a:latin typeface="Arial" panose="020B0604020202020204" pitchFamily="34" charset="0"/>
                <a:cs typeface="Arial" panose="020B0604020202020204" pitchFamily="34" charset="0"/>
              </a:rPr>
              <a:t>.</a:t>
            </a:r>
            <a:endParaRPr lang="en-US" sz="2400" b="0" i="0" u="none" strike="noStrike" baseline="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D71A7E3-390C-F0B9-B223-E1CAB58E1C9A}"/>
              </a:ext>
            </a:extLst>
          </p:cNvPr>
          <p:cNvPicPr>
            <a:picLocks noChangeAspect="1"/>
          </p:cNvPicPr>
          <p:nvPr/>
        </p:nvPicPr>
        <p:blipFill>
          <a:blip r:embed="rId3"/>
          <a:stretch>
            <a:fillRect/>
          </a:stretch>
        </p:blipFill>
        <p:spPr>
          <a:xfrm>
            <a:off x="7619973" y="2071720"/>
            <a:ext cx="3289146" cy="4202051"/>
          </a:xfrm>
          <a:prstGeom prst="rect">
            <a:avLst/>
          </a:prstGeom>
        </p:spPr>
      </p:pic>
      <p:sp>
        <p:nvSpPr>
          <p:cNvPr id="7" name="TextBox 6">
            <a:extLst>
              <a:ext uri="{FF2B5EF4-FFF2-40B4-BE49-F238E27FC236}">
                <a16:creationId xmlns:a16="http://schemas.microsoft.com/office/drawing/2014/main" id="{BE3F17FD-17C0-89B4-4FE4-DDA2201F3FCE}"/>
              </a:ext>
            </a:extLst>
          </p:cNvPr>
          <p:cNvSpPr txBox="1"/>
          <p:nvPr/>
        </p:nvSpPr>
        <p:spPr>
          <a:xfrm>
            <a:off x="10043176" y="4172745"/>
            <a:ext cx="865943" cy="461665"/>
          </a:xfrm>
          <a:prstGeom prst="rect">
            <a:avLst/>
          </a:prstGeom>
          <a:noFill/>
        </p:spPr>
        <p:txBody>
          <a:bodyPr wrap="none" rtlCol="0">
            <a:spAutoFit/>
          </a:bodyPr>
          <a:lstStyle/>
          <a:p>
            <a:r>
              <a:rPr lang="ar-IQ" sz="2400" dirty="0"/>
              <a:t>المسافة</a:t>
            </a:r>
            <a:endParaRPr lang="en-US" sz="24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8B59DDD-D871-60EE-3D50-3A638A6C2DA3}"/>
                  </a:ext>
                </a:extLst>
              </p:cNvPr>
              <p:cNvSpPr txBox="1"/>
              <p:nvPr/>
            </p:nvSpPr>
            <p:spPr>
              <a:xfrm>
                <a:off x="305867" y="3864333"/>
                <a:ext cx="4342520" cy="13542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𝑤</m:t>
                      </m:r>
                      <m:r>
                        <a:rPr lang="en-US" sz="3200" i="0">
                          <a:latin typeface="Cambria Math" panose="02040503050406030204" pitchFamily="18" charset="0"/>
                        </a:rPr>
                        <m:t>=</m:t>
                      </m:r>
                      <m:r>
                        <m:rPr>
                          <m:sty m:val="p"/>
                        </m:rPr>
                        <a:rPr lang="en-US" sz="3200" b="0" i="0" smtClean="0">
                          <a:latin typeface="Cambria Math" panose="02040503050406030204" pitchFamily="18" charset="0"/>
                        </a:rPr>
                        <m:t>F</m:t>
                      </m:r>
                      <m:r>
                        <a:rPr lang="en-US" sz="3200" i="0" smtClean="0">
                          <a:latin typeface="Cambria Math" panose="02040503050406030204" pitchFamily="18" charset="0"/>
                        </a:rPr>
                        <m:t>×</m:t>
                      </m:r>
                      <m:r>
                        <m:rPr>
                          <m:sty m:val="p"/>
                        </m:rPr>
                        <a:rPr lang="en-US" sz="3200" i="0">
                          <a:latin typeface="Cambria Math" panose="02040503050406030204" pitchFamily="18" charset="0"/>
                        </a:rPr>
                        <m:t>Δ</m:t>
                      </m:r>
                      <m:r>
                        <a:rPr lang="en-US" sz="3200" i="1">
                          <a:latin typeface="Cambria Math" panose="02040503050406030204" pitchFamily="18" charset="0"/>
                        </a:rPr>
                        <m:t>𝑥</m:t>
                      </m:r>
                    </m:oMath>
                  </m:oMathPara>
                </a14:m>
                <a:endParaRPr lang="en-US" sz="2800" dirty="0"/>
              </a:p>
              <a:p>
                <a:r>
                  <a:rPr lang="en-US" sz="2800" dirty="0"/>
                  <a:t>                = (P x A) x </a:t>
                </a:r>
                <a14:m>
                  <m:oMath xmlns:m="http://schemas.openxmlformats.org/officeDocument/2006/math">
                    <m:r>
                      <m:rPr>
                        <m:sty m:val="p"/>
                      </m:rPr>
                      <a:rPr lang="en-US" sz="2800" i="0" smtClean="0">
                        <a:latin typeface="Cambria Math" panose="02040503050406030204" pitchFamily="18" charset="0"/>
                      </a:rPr>
                      <m:t>Δ</m:t>
                    </m:r>
                    <m:r>
                      <a:rPr lang="en-US" sz="2800" i="1">
                        <a:latin typeface="Cambria Math" panose="02040503050406030204" pitchFamily="18" charset="0"/>
                      </a:rPr>
                      <m:t>𝑥</m:t>
                    </m:r>
                  </m:oMath>
                </a14:m>
                <a:endParaRPr lang="en-US" sz="2800" dirty="0"/>
              </a:p>
              <a:p>
                <a:r>
                  <a:rPr lang="en-US" sz="2800" dirty="0"/>
                  <a:t>                =  P x </a:t>
                </a:r>
                <a14:m>
                  <m:oMath xmlns:m="http://schemas.openxmlformats.org/officeDocument/2006/math">
                    <m:r>
                      <m:rPr>
                        <m:sty m:val="p"/>
                      </m:rPr>
                      <a:rPr lang="en-US" sz="2800" i="0" smtClean="0">
                        <a:latin typeface="Cambria Math" panose="02040503050406030204" pitchFamily="18" charset="0"/>
                      </a:rPr>
                      <m:t>Δ</m:t>
                    </m:r>
                    <m:r>
                      <a:rPr lang="en-US" sz="2800" b="0" i="1" smtClean="0">
                        <a:latin typeface="Cambria Math" panose="02040503050406030204" pitchFamily="18" charset="0"/>
                      </a:rPr>
                      <m:t>𝑉</m:t>
                    </m:r>
                  </m:oMath>
                </a14:m>
                <a:endParaRPr lang="en-US" sz="2800" dirty="0"/>
              </a:p>
            </p:txBody>
          </p:sp>
        </mc:Choice>
        <mc:Fallback xmlns="">
          <p:sp>
            <p:nvSpPr>
              <p:cNvPr id="8" name="TextBox 7">
                <a:extLst>
                  <a:ext uri="{FF2B5EF4-FFF2-40B4-BE49-F238E27FC236}">
                    <a16:creationId xmlns:a16="http://schemas.microsoft.com/office/drawing/2014/main" id="{78B59DDD-D871-60EE-3D50-3A638A6C2DA3}"/>
                  </a:ext>
                </a:extLst>
              </p:cNvPr>
              <p:cNvSpPr txBox="1">
                <a:spLocks noRot="1" noChangeAspect="1" noMove="1" noResize="1" noEditPoints="1" noAdjustHandles="1" noChangeArrowheads="1" noChangeShapeType="1" noTextEdit="1"/>
              </p:cNvSpPr>
              <p:nvPr/>
            </p:nvSpPr>
            <p:spPr>
              <a:xfrm>
                <a:off x="305867" y="3864333"/>
                <a:ext cx="4342520" cy="1354217"/>
              </a:xfrm>
              <a:prstGeom prst="rect">
                <a:avLst/>
              </a:prstGeom>
              <a:blipFill>
                <a:blip r:embed="rId4"/>
                <a:stretch>
                  <a:fillRect b="-1531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6BF066-6061-DE3F-EBD8-86650A80C166}"/>
              </a:ext>
            </a:extLst>
          </p:cNvPr>
          <p:cNvSpPr txBox="1"/>
          <p:nvPr/>
        </p:nvSpPr>
        <p:spPr>
          <a:xfrm>
            <a:off x="130214" y="5335837"/>
            <a:ext cx="6903632"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So, there work is related to the pressure and volume change (P-V)</a:t>
            </a:r>
            <a:endParaRPr lang="en-US" sz="2000" dirty="0"/>
          </a:p>
        </p:txBody>
      </p:sp>
      <p:sp>
        <p:nvSpPr>
          <p:cNvPr id="12" name="TextBox 11">
            <a:extLst>
              <a:ext uri="{FF2B5EF4-FFF2-40B4-BE49-F238E27FC236}">
                <a16:creationId xmlns:a16="http://schemas.microsoft.com/office/drawing/2014/main" id="{DF9C3946-6C9E-6F0E-B92A-51B6E586B8AC}"/>
              </a:ext>
            </a:extLst>
          </p:cNvPr>
          <p:cNvSpPr txBox="1"/>
          <p:nvPr/>
        </p:nvSpPr>
        <p:spPr>
          <a:xfrm>
            <a:off x="305867" y="2613225"/>
            <a:ext cx="6094324" cy="1200329"/>
          </a:xfrm>
          <a:prstGeom prst="rect">
            <a:avLst/>
          </a:prstGeom>
          <a:noFill/>
        </p:spPr>
        <p:txBody>
          <a:bodyPr wrap="square">
            <a:spAutoFit/>
          </a:bodyPr>
          <a:lstStyle/>
          <a:p>
            <a:r>
              <a:rPr lang="en-US" sz="2400" b="0" i="0" u="none" strike="noStrike" baseline="0" dirty="0">
                <a:latin typeface="Arial" panose="020B0604020202020204" pitchFamily="34" charset="0"/>
                <a:cs typeface="Arial" panose="020B0604020202020204" pitchFamily="34" charset="0"/>
              </a:rPr>
              <a:t>Work done </a:t>
            </a:r>
            <a:r>
              <a:rPr lang="en-US" sz="2400" b="0" i="0" u="none" strike="noStrike" baseline="0" dirty="0">
                <a:solidFill>
                  <a:schemeClr val="accent2"/>
                </a:solidFill>
                <a:latin typeface="Arial" panose="020B0604020202020204" pitchFamily="34" charset="0"/>
                <a:cs typeface="Arial" panose="020B0604020202020204" pitchFamily="34" charset="0"/>
              </a:rPr>
              <a:t>by</a:t>
            </a:r>
            <a:r>
              <a:rPr lang="en-US" sz="2400" b="0" i="0" u="none" strike="noStrike" baseline="0" dirty="0">
                <a:latin typeface="Arial" panose="020B0604020202020204" pitchFamily="34" charset="0"/>
                <a:cs typeface="Arial" panose="020B0604020202020204" pitchFamily="34" charset="0"/>
              </a:rPr>
              <a:t> a system </a:t>
            </a:r>
            <a:r>
              <a:rPr lang="en-US" sz="2400" dirty="0">
                <a:latin typeface="Arial" panose="020B0604020202020204" pitchFamily="34" charset="0"/>
                <a:cs typeface="Arial" panose="020B0604020202020204" pitchFamily="34" charset="0"/>
              </a:rPr>
              <a:t>is positive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Work done </a:t>
            </a:r>
            <a:r>
              <a:rPr lang="en-US" sz="2400" dirty="0">
                <a:solidFill>
                  <a:schemeClr val="accent2"/>
                </a:solidFill>
                <a:latin typeface="Arial" panose="020B0604020202020204" pitchFamily="34" charset="0"/>
                <a:cs typeface="Arial" panose="020B0604020202020204" pitchFamily="34" charset="0"/>
              </a:rPr>
              <a:t>on</a:t>
            </a:r>
            <a:r>
              <a:rPr lang="en-US" sz="2400" dirty="0">
                <a:latin typeface="Arial" panose="020B0604020202020204" pitchFamily="34" charset="0"/>
                <a:cs typeface="Arial" panose="020B0604020202020204" pitchFamily="34" charset="0"/>
              </a:rPr>
              <a:t> a system is negative (-)</a:t>
            </a:r>
            <a:endParaRPr lang="en-US" sz="2400" dirty="0"/>
          </a:p>
        </p:txBody>
      </p:sp>
      <p:pic>
        <p:nvPicPr>
          <p:cNvPr id="4" name="Picture 3">
            <a:extLst>
              <a:ext uri="{FF2B5EF4-FFF2-40B4-BE49-F238E27FC236}">
                <a16:creationId xmlns:a16="http://schemas.microsoft.com/office/drawing/2014/main" id="{DBF28992-A413-0EC1-5C25-464CBCD296B8}"/>
              </a:ext>
            </a:extLst>
          </p:cNvPr>
          <p:cNvPicPr>
            <a:picLocks noChangeAspect="1"/>
          </p:cNvPicPr>
          <p:nvPr/>
        </p:nvPicPr>
        <p:blipFill>
          <a:blip r:embed="rId5"/>
          <a:stretch>
            <a:fillRect/>
          </a:stretch>
        </p:blipFill>
        <p:spPr>
          <a:xfrm>
            <a:off x="5657603" y="2613225"/>
            <a:ext cx="1798274" cy="611222"/>
          </a:xfrm>
          <a:prstGeom prst="rect">
            <a:avLst/>
          </a:prstGeom>
        </p:spPr>
      </p:pic>
      <p:pic>
        <p:nvPicPr>
          <p:cNvPr id="9" name="Picture 8">
            <a:extLst>
              <a:ext uri="{FF2B5EF4-FFF2-40B4-BE49-F238E27FC236}">
                <a16:creationId xmlns:a16="http://schemas.microsoft.com/office/drawing/2014/main" id="{F814E35B-2431-46F4-8B46-7C5CB6D0AFE4}"/>
              </a:ext>
            </a:extLst>
          </p:cNvPr>
          <p:cNvPicPr>
            <a:picLocks noChangeAspect="1"/>
          </p:cNvPicPr>
          <p:nvPr/>
        </p:nvPicPr>
        <p:blipFill>
          <a:blip r:embed="rId6"/>
          <a:stretch>
            <a:fillRect/>
          </a:stretch>
        </p:blipFill>
        <p:spPr>
          <a:xfrm>
            <a:off x="5575149" y="3235077"/>
            <a:ext cx="1798274" cy="629256"/>
          </a:xfrm>
          <a:prstGeom prst="rect">
            <a:avLst/>
          </a:prstGeom>
        </p:spPr>
      </p:pic>
      <p:sp>
        <p:nvSpPr>
          <p:cNvPr id="5" name="TextBox 4">
            <a:extLst>
              <a:ext uri="{FF2B5EF4-FFF2-40B4-BE49-F238E27FC236}">
                <a16:creationId xmlns:a16="http://schemas.microsoft.com/office/drawing/2014/main" id="{EC4CAED6-4C3E-7E67-064E-572906ED703E}"/>
              </a:ext>
            </a:extLst>
          </p:cNvPr>
          <p:cNvSpPr txBox="1"/>
          <p:nvPr/>
        </p:nvSpPr>
        <p:spPr>
          <a:xfrm>
            <a:off x="4172579" y="4364640"/>
            <a:ext cx="1695590" cy="523220"/>
          </a:xfrm>
          <a:prstGeom prst="rect">
            <a:avLst/>
          </a:prstGeom>
          <a:noFill/>
        </p:spPr>
        <p:txBody>
          <a:bodyPr wrap="square">
            <a:spAutoFit/>
          </a:bodyPr>
          <a:lstStyle/>
          <a:p>
            <a:r>
              <a:rPr lang="ar-IQ" sz="2800" dirty="0">
                <a:solidFill>
                  <a:srgbClr val="FF0000"/>
                </a:solidFill>
                <a:latin typeface="Arial" panose="020B0604020202020204" pitchFamily="34" charset="0"/>
                <a:cs typeface="Arial" panose="020B0604020202020204" pitchFamily="34" charset="0"/>
              </a:rPr>
              <a:t>قانون الشغل</a:t>
            </a:r>
            <a:endParaRPr lang="en-US" sz="2800" dirty="0">
              <a:solidFill>
                <a:srgbClr val="FF0000"/>
              </a:solidFill>
            </a:endParaRPr>
          </a:p>
        </p:txBody>
      </p:sp>
    </p:spTree>
    <p:extLst>
      <p:ext uri="{BB962C8B-B14F-4D97-AF65-F5344CB8AC3E}">
        <p14:creationId xmlns:p14="http://schemas.microsoft.com/office/powerpoint/2010/main" val="2899387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0A5C0-EB8F-1FD8-578A-5F2412203BB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D5DCB39-6905-7E1E-4EBC-691B2B5D0296}"/>
              </a:ext>
            </a:extLst>
          </p:cNvPr>
          <p:cNvSpPr txBox="1"/>
          <p:nvPr/>
        </p:nvSpPr>
        <p:spPr>
          <a:xfrm>
            <a:off x="222131" y="2339562"/>
            <a:ext cx="8732432" cy="1446550"/>
          </a:xfrm>
          <a:prstGeom prst="rect">
            <a:avLst/>
          </a:prstGeom>
          <a:noFill/>
        </p:spPr>
        <p:txBody>
          <a:bodyPr wrap="square">
            <a:spAutoFit/>
          </a:bodyPr>
          <a:lstStyle/>
          <a:p>
            <a:pPr algn="just"/>
            <a:r>
              <a:rPr lang="en-US" sz="2200" b="0" i="0" u="none" strike="noStrike" baseline="0" dirty="0">
                <a:latin typeface="Times New Roman" panose="02020603050405020304" pitchFamily="18" charset="0"/>
              </a:rPr>
              <a:t>In </a:t>
            </a:r>
            <a:r>
              <a:rPr lang="en-US" sz="2200" b="1" i="0" u="none" strike="noStrike" baseline="0" dirty="0">
                <a:latin typeface="Times New Roman" panose="02020603050405020304" pitchFamily="18" charset="0"/>
              </a:rPr>
              <a:t>Fig.1</a:t>
            </a:r>
            <a:r>
              <a:rPr lang="en-US" sz="2200" b="0" i="0" u="none" strike="noStrike" baseline="0" dirty="0">
                <a:latin typeface="Times New Roman" panose="02020603050405020304" pitchFamily="18" charset="0"/>
              </a:rPr>
              <a:t>, when the system is compressed by moving the piston inward, the pressure and temperature of the gas are increase, and hence the internal energy of the gas increase and it’s caused by the work done by the piston on the gas.</a:t>
            </a:r>
            <a:endParaRPr lang="en-US" sz="22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90F6037-8F2F-5071-EDE3-BF01D50889D7}"/>
                  </a:ext>
                </a:extLst>
              </p:cNvPr>
              <p:cNvSpPr txBox="1"/>
              <p:nvPr/>
            </p:nvSpPr>
            <p:spPr>
              <a:xfrm>
                <a:off x="484936" y="1184596"/>
                <a:ext cx="6094324" cy="830997"/>
              </a:xfrm>
              <a:prstGeom prst="rect">
                <a:avLst/>
              </a:prstGeom>
              <a:noFill/>
            </p:spPr>
            <p:txBody>
              <a:bodyPr wrap="square">
                <a:spAutoFit/>
              </a:bodyPr>
              <a:lstStyle/>
              <a:p>
                <a:r>
                  <a:rPr lang="ar-IQ" sz="2400" dirty="0">
                    <a:latin typeface="Arial" panose="020B0604020202020204" pitchFamily="34" charset="0"/>
                    <a:cs typeface="Arial" panose="020B0604020202020204" pitchFamily="34" charset="0"/>
                  </a:rPr>
                  <a:t>الطاقة الكلية او الداخلية للنظام = الشغل + الحرارة</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Internal energy </a:t>
                </a:r>
                <a14:m>
                  <m:oMath xmlns:m="http://schemas.openxmlformats.org/officeDocument/2006/math">
                    <m:r>
                      <m:rPr>
                        <m:sty m:val="p"/>
                      </m:rPr>
                      <a:rPr lang="en-US" sz="2400" i="0" smtClean="0">
                        <a:solidFill>
                          <a:srgbClr val="FF0000"/>
                        </a:solidFill>
                        <a:latin typeface="Cambria Math" panose="02040503050406030204" pitchFamily="18" charset="0"/>
                      </a:rPr>
                      <m:t>Δ</m:t>
                    </m:r>
                  </m:oMath>
                </a14:m>
                <a:r>
                  <a:rPr lang="en-US" sz="2400" dirty="0">
                    <a:solidFill>
                      <a:srgbClr val="FF0000"/>
                    </a:solidFill>
                  </a:rPr>
                  <a:t>U = ±w + ( ± q)</a:t>
                </a:r>
                <a:endParaRPr lang="en-US" sz="2400" dirty="0"/>
              </a:p>
            </p:txBody>
          </p:sp>
        </mc:Choice>
        <mc:Fallback xmlns="">
          <p:sp>
            <p:nvSpPr>
              <p:cNvPr id="12" name="TextBox 11">
                <a:extLst>
                  <a:ext uri="{FF2B5EF4-FFF2-40B4-BE49-F238E27FC236}">
                    <a16:creationId xmlns:a16="http://schemas.microsoft.com/office/drawing/2014/main" id="{690F6037-8F2F-5071-EDE3-BF01D50889D7}"/>
                  </a:ext>
                </a:extLst>
              </p:cNvPr>
              <p:cNvSpPr txBox="1">
                <a:spLocks noRot="1" noChangeAspect="1" noMove="1" noResize="1" noEditPoints="1" noAdjustHandles="1" noChangeArrowheads="1" noChangeShapeType="1" noTextEdit="1"/>
              </p:cNvSpPr>
              <p:nvPr/>
            </p:nvSpPr>
            <p:spPr>
              <a:xfrm>
                <a:off x="484936" y="1184596"/>
                <a:ext cx="6094324" cy="830997"/>
              </a:xfrm>
              <a:prstGeom prst="rect">
                <a:avLst/>
              </a:prstGeom>
              <a:blipFill>
                <a:blip r:embed="rId3"/>
                <a:stretch>
                  <a:fillRect l="-1702" t="-5109" b="-1532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73531967-676B-597E-A2E7-3DA0B8DD1595}"/>
              </a:ext>
            </a:extLst>
          </p:cNvPr>
          <p:cNvSpPr txBox="1"/>
          <p:nvPr/>
        </p:nvSpPr>
        <p:spPr>
          <a:xfrm>
            <a:off x="388853" y="380942"/>
            <a:ext cx="10989299" cy="523220"/>
          </a:xfrm>
          <a:prstGeom prst="rect">
            <a:avLst/>
          </a:prstGeom>
          <a:noFill/>
        </p:spPr>
        <p:txBody>
          <a:bodyPr wrap="square">
            <a:spAutoFit/>
          </a:bodyPr>
          <a:lstStyle/>
          <a:p>
            <a:r>
              <a:rPr lang="en-US" sz="2800" b="1" i="0" u="none" strike="noStrike" baseline="0" dirty="0">
                <a:solidFill>
                  <a:srgbClr val="001F5F"/>
                </a:solidFill>
                <a:latin typeface="Arial" panose="020B0604020202020204" pitchFamily="34" charset="0"/>
              </a:rPr>
              <a:t>How can we differentiate between heat and work? </a:t>
            </a:r>
            <a:endParaRPr lang="en-US" sz="2000" dirty="0"/>
          </a:p>
        </p:txBody>
      </p:sp>
      <p:pic>
        <p:nvPicPr>
          <p:cNvPr id="3" name="Picture 2">
            <a:extLst>
              <a:ext uri="{FF2B5EF4-FFF2-40B4-BE49-F238E27FC236}">
                <a16:creationId xmlns:a16="http://schemas.microsoft.com/office/drawing/2014/main" id="{EAF7905D-07B8-8E1C-AB07-034199DF343D}"/>
              </a:ext>
            </a:extLst>
          </p:cNvPr>
          <p:cNvPicPr>
            <a:picLocks noChangeAspect="1"/>
          </p:cNvPicPr>
          <p:nvPr/>
        </p:nvPicPr>
        <p:blipFill>
          <a:blip r:embed="rId4"/>
          <a:srcRect r="5312" b="19823"/>
          <a:stretch/>
        </p:blipFill>
        <p:spPr>
          <a:xfrm>
            <a:off x="9487329" y="273220"/>
            <a:ext cx="1632981" cy="2204842"/>
          </a:xfrm>
          <a:prstGeom prst="rect">
            <a:avLst/>
          </a:prstGeom>
        </p:spPr>
      </p:pic>
      <p:sp>
        <p:nvSpPr>
          <p:cNvPr id="5" name="TextBox 4">
            <a:extLst>
              <a:ext uri="{FF2B5EF4-FFF2-40B4-BE49-F238E27FC236}">
                <a16:creationId xmlns:a16="http://schemas.microsoft.com/office/drawing/2014/main" id="{8F0F86E6-7A49-B991-74EE-390A025E7DA7}"/>
              </a:ext>
            </a:extLst>
          </p:cNvPr>
          <p:cNvSpPr txBox="1"/>
          <p:nvPr/>
        </p:nvSpPr>
        <p:spPr>
          <a:xfrm>
            <a:off x="9117147" y="2994528"/>
            <a:ext cx="2373347"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Fig. 1 </a:t>
            </a:r>
            <a:r>
              <a:rPr lang="en-US" sz="1800" dirty="0">
                <a:latin typeface="Arial" panose="020B0604020202020204" pitchFamily="34" charset="0"/>
                <a:cs typeface="Arial" panose="020B0604020202020204" pitchFamily="34" charset="0"/>
              </a:rPr>
              <a:t>Work process</a:t>
            </a:r>
            <a:endParaRPr lang="en-US" dirty="0"/>
          </a:p>
        </p:txBody>
      </p:sp>
      <p:sp>
        <p:nvSpPr>
          <p:cNvPr id="14" name="TextBox 13">
            <a:extLst>
              <a:ext uri="{FF2B5EF4-FFF2-40B4-BE49-F238E27FC236}">
                <a16:creationId xmlns:a16="http://schemas.microsoft.com/office/drawing/2014/main" id="{88B389DE-94E1-938A-1FD6-4FF7C4AA1D0C}"/>
              </a:ext>
            </a:extLst>
          </p:cNvPr>
          <p:cNvSpPr txBox="1"/>
          <p:nvPr/>
        </p:nvSpPr>
        <p:spPr>
          <a:xfrm>
            <a:off x="9185881" y="6215448"/>
            <a:ext cx="2235882"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Fig. 2 </a:t>
            </a:r>
            <a:r>
              <a:rPr lang="en-US" sz="1800" dirty="0">
                <a:latin typeface="Arial" panose="020B0604020202020204" pitchFamily="34" charset="0"/>
                <a:cs typeface="Arial" panose="020B0604020202020204" pitchFamily="34" charset="0"/>
              </a:rPr>
              <a:t>Heat process</a:t>
            </a:r>
            <a:endParaRPr lang="en-US" dirty="0"/>
          </a:p>
        </p:txBody>
      </p:sp>
      <p:sp>
        <p:nvSpPr>
          <p:cNvPr id="15" name="TextBox 14">
            <a:extLst>
              <a:ext uri="{FF2B5EF4-FFF2-40B4-BE49-F238E27FC236}">
                <a16:creationId xmlns:a16="http://schemas.microsoft.com/office/drawing/2014/main" id="{EAF6138D-FD7D-FA3F-929B-87BB4A035F9B}"/>
              </a:ext>
            </a:extLst>
          </p:cNvPr>
          <p:cNvSpPr txBox="1"/>
          <p:nvPr/>
        </p:nvSpPr>
        <p:spPr>
          <a:xfrm>
            <a:off x="222131" y="4371003"/>
            <a:ext cx="8732432" cy="1785104"/>
          </a:xfrm>
          <a:prstGeom prst="rect">
            <a:avLst/>
          </a:prstGeom>
          <a:noFill/>
        </p:spPr>
        <p:txBody>
          <a:bodyPr wrap="square">
            <a:spAutoFit/>
          </a:bodyPr>
          <a:lstStyle/>
          <a:p>
            <a:pPr algn="just"/>
            <a:r>
              <a:rPr lang="en-US" sz="2200" b="0" i="0" u="none" strike="noStrike" baseline="0" dirty="0">
                <a:latin typeface="Times New Roman" panose="02020603050405020304" pitchFamily="18" charset="0"/>
              </a:rPr>
              <a:t>In </a:t>
            </a:r>
            <a:r>
              <a:rPr lang="en-US" sz="2200" b="1" i="0" u="none" strike="noStrike" baseline="0" dirty="0">
                <a:latin typeface="Times New Roman" panose="02020603050405020304" pitchFamily="18" charset="0"/>
              </a:rPr>
              <a:t>Fig.2</a:t>
            </a:r>
            <a:r>
              <a:rPr lang="en-US" sz="2200" b="0" i="0" u="none" strike="noStrike" baseline="0" dirty="0">
                <a:latin typeface="Times New Roman" panose="02020603050405020304" pitchFamily="18" charset="0"/>
              </a:rPr>
              <a:t>, when a rigid containing is heated and since the boundaries of the system are fixed, there is no work done by or on the system. The pressure and the temperature of the gas increase, and hence the internal energy of the gas will increase. The increase in internal energy has been caused by the heat added to the system.</a:t>
            </a:r>
            <a:endParaRPr lang="en-US" sz="2200" dirty="0"/>
          </a:p>
        </p:txBody>
      </p:sp>
      <p:pic>
        <p:nvPicPr>
          <p:cNvPr id="2" name="Picture 1">
            <a:extLst>
              <a:ext uri="{FF2B5EF4-FFF2-40B4-BE49-F238E27FC236}">
                <a16:creationId xmlns:a16="http://schemas.microsoft.com/office/drawing/2014/main" id="{2B480DEE-CE13-5222-B291-2A5BB2A46070}"/>
              </a:ext>
            </a:extLst>
          </p:cNvPr>
          <p:cNvPicPr>
            <a:picLocks noChangeAspect="1"/>
          </p:cNvPicPr>
          <p:nvPr/>
        </p:nvPicPr>
        <p:blipFill>
          <a:blip r:embed="rId5"/>
          <a:stretch>
            <a:fillRect/>
          </a:stretch>
        </p:blipFill>
        <p:spPr>
          <a:xfrm>
            <a:off x="9472483" y="3429000"/>
            <a:ext cx="2028285" cy="2814343"/>
          </a:xfrm>
          <a:prstGeom prst="rect">
            <a:avLst/>
          </a:prstGeom>
        </p:spPr>
      </p:pic>
    </p:spTree>
    <p:extLst>
      <p:ext uri="{BB962C8B-B14F-4D97-AF65-F5344CB8AC3E}">
        <p14:creationId xmlns:p14="http://schemas.microsoft.com/office/powerpoint/2010/main" val="2558135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7090D-040C-09E2-550F-8ACFD35B024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8ED5248-2015-5160-D594-D5DD01E29631}"/>
              </a:ext>
            </a:extLst>
          </p:cNvPr>
          <p:cNvPicPr>
            <a:picLocks noChangeAspect="1"/>
          </p:cNvPicPr>
          <p:nvPr/>
        </p:nvPicPr>
        <p:blipFill>
          <a:blip r:embed="rId3"/>
          <a:stretch>
            <a:fillRect/>
          </a:stretch>
        </p:blipFill>
        <p:spPr>
          <a:xfrm>
            <a:off x="1156598" y="1066470"/>
            <a:ext cx="9878804" cy="472505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B7B3B5-9726-7164-5DB8-402DD69FF434}"/>
                  </a:ext>
                </a:extLst>
              </p:cNvPr>
              <p:cNvSpPr txBox="1"/>
              <p:nvPr/>
            </p:nvSpPr>
            <p:spPr>
              <a:xfrm>
                <a:off x="763675" y="482321"/>
                <a:ext cx="10923631"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Table 1 shows brief description of the behavior of </a:t>
                </a:r>
                <a:r>
                  <a:rPr lang="en-US" sz="2000" dirty="0">
                    <a:solidFill>
                      <a:schemeClr val="accent2"/>
                    </a:solidFill>
                    <a:latin typeface="Arial" panose="020B0604020202020204" pitchFamily="34" charset="0"/>
                    <a:cs typeface="Arial" panose="020B0604020202020204" pitchFamily="34" charset="0"/>
                  </a:rPr>
                  <a:t>Heat</a:t>
                </a:r>
                <a:r>
                  <a:rPr lang="en-US" sz="2000" dirty="0">
                    <a:latin typeface="Arial" panose="020B0604020202020204" pitchFamily="34" charset="0"/>
                    <a:cs typeface="Arial" panose="020B0604020202020204" pitchFamily="34" charset="0"/>
                  </a:rPr>
                  <a:t> (q), </a:t>
                </a:r>
                <a:r>
                  <a:rPr lang="en-US" sz="2000" dirty="0">
                    <a:solidFill>
                      <a:schemeClr val="accent2"/>
                    </a:solidFill>
                    <a:latin typeface="Arial" panose="020B0604020202020204" pitchFamily="34" charset="0"/>
                    <a:cs typeface="Arial" panose="020B0604020202020204" pitchFamily="34" charset="0"/>
                  </a:rPr>
                  <a:t>Work</a:t>
                </a:r>
                <a:r>
                  <a:rPr lang="en-US" sz="2000" dirty="0">
                    <a:latin typeface="Arial" panose="020B0604020202020204" pitchFamily="34" charset="0"/>
                    <a:cs typeface="Arial" panose="020B0604020202020204" pitchFamily="34" charset="0"/>
                  </a:rPr>
                  <a:t> (w), and </a:t>
                </a:r>
                <a:r>
                  <a:rPr lang="en-US" sz="2000" dirty="0">
                    <a:solidFill>
                      <a:schemeClr val="accent2"/>
                    </a:solidFill>
                    <a:latin typeface="Arial" panose="020B0604020202020204" pitchFamily="34" charset="0"/>
                    <a:cs typeface="Arial" panose="020B0604020202020204" pitchFamily="34" charset="0"/>
                  </a:rPr>
                  <a:t>Internal energy </a:t>
                </a:r>
                <a:r>
                  <a:rPr lang="en-US" sz="2000" dirty="0">
                    <a:solidFill>
                      <a:schemeClr val="tx1"/>
                    </a:solidFill>
                    <a:latin typeface="Arial" panose="020B0604020202020204" pitchFamily="34" charset="0"/>
                    <a:cs typeface="Arial" panose="020B0604020202020204" pitchFamily="34" charset="0"/>
                  </a:rPr>
                  <a:t>(</a:t>
                </a:r>
                <a14:m>
                  <m:oMath xmlns:m="http://schemas.openxmlformats.org/officeDocument/2006/math">
                    <m:r>
                      <m:rPr>
                        <m:sty m:val="p"/>
                      </m:rPr>
                      <a:rPr lang="en-US" sz="2000" i="0" smtClean="0">
                        <a:solidFill>
                          <a:schemeClr val="tx1"/>
                        </a:solidFill>
                        <a:latin typeface="Cambria Math" panose="02040503050406030204" pitchFamily="18" charset="0"/>
                      </a:rPr>
                      <m:t>Δ</m:t>
                    </m:r>
                  </m:oMath>
                </a14:m>
                <a:r>
                  <a:rPr lang="en-US" sz="2000" dirty="0">
                    <a:solidFill>
                      <a:schemeClr val="tx1"/>
                    </a:solidFill>
                    <a:latin typeface="Arial" panose="020B0604020202020204" pitchFamily="34" charset="0"/>
                    <a:cs typeface="Arial" panose="020B0604020202020204" pitchFamily="34" charset="0"/>
                  </a:rPr>
                  <a:t>U )</a:t>
                </a:r>
                <a:endParaRPr lang="en-US" sz="20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0AB7B3B5-9726-7164-5DB8-402DD69FF434}"/>
                  </a:ext>
                </a:extLst>
              </p:cNvPr>
              <p:cNvSpPr txBox="1">
                <a:spLocks noRot="1" noChangeAspect="1" noMove="1" noResize="1" noEditPoints="1" noAdjustHandles="1" noChangeArrowheads="1" noChangeShapeType="1" noTextEdit="1"/>
              </p:cNvSpPr>
              <p:nvPr/>
            </p:nvSpPr>
            <p:spPr>
              <a:xfrm>
                <a:off x="763675" y="482321"/>
                <a:ext cx="10923631" cy="400110"/>
              </a:xfrm>
              <a:prstGeom prst="rect">
                <a:avLst/>
              </a:prstGeom>
              <a:blipFill>
                <a:blip r:embed="rId4"/>
                <a:stretch>
                  <a:fillRect l="-558"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197072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132BB-D965-C2E3-17FA-69494B4E3E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8EBD2C4-417F-C0F3-8A70-ED30C4B3778E}"/>
              </a:ext>
            </a:extLst>
          </p:cNvPr>
          <p:cNvSpPr txBox="1"/>
          <p:nvPr/>
        </p:nvSpPr>
        <p:spPr>
          <a:xfrm>
            <a:off x="351692" y="468713"/>
            <a:ext cx="6094428" cy="584775"/>
          </a:xfrm>
          <a:prstGeom prst="rect">
            <a:avLst/>
          </a:prstGeom>
          <a:noFill/>
        </p:spPr>
        <p:txBody>
          <a:bodyPr wrap="square">
            <a:spAutoFit/>
          </a:bodyPr>
          <a:lstStyle/>
          <a:p>
            <a:r>
              <a:rPr lang="en-US" sz="3200" b="1" i="0" u="sng" strike="noStrike" baseline="0" dirty="0">
                <a:solidFill>
                  <a:srgbClr val="001F5F"/>
                </a:solidFill>
                <a:latin typeface="Arial" panose="020B0604020202020204" pitchFamily="34" charset="0"/>
              </a:rPr>
              <a:t>Energy</a:t>
            </a:r>
            <a:endParaRPr lang="en-US" sz="2400" u="sng" dirty="0"/>
          </a:p>
        </p:txBody>
      </p:sp>
      <p:sp>
        <p:nvSpPr>
          <p:cNvPr id="3" name="TextBox 2">
            <a:extLst>
              <a:ext uri="{FF2B5EF4-FFF2-40B4-BE49-F238E27FC236}">
                <a16:creationId xmlns:a16="http://schemas.microsoft.com/office/drawing/2014/main" id="{BDE496F3-F6B4-27BD-9F06-356C791329AA}"/>
              </a:ext>
            </a:extLst>
          </p:cNvPr>
          <p:cNvSpPr txBox="1"/>
          <p:nvPr/>
        </p:nvSpPr>
        <p:spPr>
          <a:xfrm>
            <a:off x="351692" y="1266091"/>
            <a:ext cx="11391260" cy="830997"/>
          </a:xfrm>
          <a:prstGeom prst="rect">
            <a:avLst/>
          </a:prstGeom>
          <a:noFill/>
        </p:spPr>
        <p:txBody>
          <a:bodyPr wrap="none" rtlCol="0">
            <a:spAutoFit/>
          </a:bodyPr>
          <a:lstStyle/>
          <a:p>
            <a:r>
              <a:rPr lang="en-US" sz="2400" dirty="0">
                <a:solidFill>
                  <a:schemeClr val="bg2">
                    <a:lumMod val="50000"/>
                  </a:schemeClr>
                </a:solidFill>
                <a:latin typeface="Arial" panose="020B0604020202020204" pitchFamily="34" charset="0"/>
                <a:cs typeface="Arial" panose="020B0604020202020204" pitchFamily="34" charset="0"/>
              </a:rPr>
              <a:t>In plain words, energy </a:t>
            </a:r>
            <a:r>
              <a:rPr lang="en-US" sz="2400" i="0" dirty="0">
                <a:solidFill>
                  <a:schemeClr val="bg2">
                    <a:lumMod val="50000"/>
                  </a:schemeClr>
                </a:solidFill>
                <a:effectLst/>
                <a:latin typeface="Arial" panose="020B0604020202020204" pitchFamily="34" charset="0"/>
                <a:cs typeface="Arial" panose="020B0604020202020204" pitchFamily="34" charset="0"/>
              </a:rPr>
              <a:t> is the ability to do </a:t>
            </a:r>
            <a:r>
              <a:rPr lang="en-US" sz="2400" i="0" dirty="0">
                <a:solidFill>
                  <a:schemeClr val="accent2"/>
                </a:solidFill>
                <a:effectLst/>
                <a:latin typeface="Arial" panose="020B0604020202020204" pitchFamily="34" charset="0"/>
                <a:cs typeface="Arial" panose="020B0604020202020204" pitchFamily="34" charset="0"/>
              </a:rPr>
              <a:t>work</a:t>
            </a:r>
            <a:r>
              <a:rPr lang="en-US" sz="2400" i="0" dirty="0">
                <a:solidFill>
                  <a:schemeClr val="bg2">
                    <a:lumMod val="50000"/>
                  </a:schemeClr>
                </a:solidFill>
                <a:effectLst/>
                <a:latin typeface="Arial" panose="020B0604020202020204" pitchFamily="34" charset="0"/>
                <a:cs typeface="Arial" panose="020B0604020202020204" pitchFamily="34" charset="0"/>
              </a:rPr>
              <a:t> or create change. It can take many </a:t>
            </a:r>
          </a:p>
          <a:p>
            <a:r>
              <a:rPr lang="en-US" sz="2400" i="0" dirty="0">
                <a:solidFill>
                  <a:schemeClr val="bg2">
                    <a:lumMod val="50000"/>
                  </a:schemeClr>
                </a:solidFill>
                <a:effectLst/>
                <a:latin typeface="Arial" panose="020B0604020202020204" pitchFamily="34" charset="0"/>
                <a:cs typeface="Arial" panose="020B0604020202020204" pitchFamily="34" charset="0"/>
              </a:rPr>
              <a:t>forms such as kinetic energy, potential energy, electric energy, nuclear energy, etc. </a:t>
            </a:r>
            <a:endParaRPr lang="en-US" sz="2400" dirty="0">
              <a:solidFill>
                <a:schemeClr val="bg2">
                  <a:lumMod val="50000"/>
                </a:schemeClr>
              </a:solidFill>
              <a:latin typeface="Arial" panose="020B0604020202020204" pitchFamily="34" charset="0"/>
              <a:cs typeface="Arial" panose="020B0604020202020204" pitchFamily="34" charset="0"/>
            </a:endParaRPr>
          </a:p>
        </p:txBody>
      </p:sp>
      <p:pic>
        <p:nvPicPr>
          <p:cNvPr id="5122" name="Picture 2" descr="Kinetic and Potential Energy - Lincoln 8th Grade Science">
            <a:extLst>
              <a:ext uri="{FF2B5EF4-FFF2-40B4-BE49-F238E27FC236}">
                <a16:creationId xmlns:a16="http://schemas.microsoft.com/office/drawing/2014/main" id="{064DB902-363E-F40C-EC72-7981F980BB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37" t="2235" r="30073"/>
          <a:stretch/>
        </p:blipFill>
        <p:spPr bwMode="auto">
          <a:xfrm>
            <a:off x="6722348" y="3002870"/>
            <a:ext cx="4612194" cy="317922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2B0AE4DA-A2FD-CEA4-DDC7-E78A54FB9798}"/>
              </a:ext>
            </a:extLst>
          </p:cNvPr>
          <p:cNvCxnSpPr/>
          <p:nvPr/>
        </p:nvCxnSpPr>
        <p:spPr>
          <a:xfrm>
            <a:off x="9028445" y="4052193"/>
            <a:ext cx="0" cy="1858945"/>
          </a:xfrm>
          <a:prstGeom prst="straightConnector1">
            <a:avLst/>
          </a:prstGeom>
          <a:ln w="38100" cap="flat" cmpd="sng" algn="ctr">
            <a:solidFill>
              <a:schemeClr val="accent2">
                <a:lumMod val="20000"/>
                <a:lumOff val="8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A9A7E3B-40ED-2D4D-461C-3D2A6FD52C82}"/>
                  </a:ext>
                </a:extLst>
              </p:cNvPr>
              <p:cNvSpPr txBox="1"/>
              <p:nvPr/>
            </p:nvSpPr>
            <p:spPr>
              <a:xfrm>
                <a:off x="460552" y="3682861"/>
                <a:ext cx="6094324" cy="461665"/>
              </a:xfrm>
              <a:prstGeom prst="rect">
                <a:avLst/>
              </a:prstGeom>
              <a:noFill/>
            </p:spPr>
            <p:txBody>
              <a:bodyPr wrap="square">
                <a:spAutoFit/>
              </a:bodyPr>
              <a:lstStyle/>
              <a:p>
                <a14:m>
                  <m:oMath xmlns:m="http://schemas.openxmlformats.org/officeDocument/2006/math">
                    <m:r>
                      <m:rPr>
                        <m:sty m:val="p"/>
                      </m:rPr>
                      <a:rPr lang="en-US" sz="2400" i="0" smtClean="0">
                        <a:solidFill>
                          <a:srgbClr val="FF0000"/>
                        </a:solidFill>
                        <a:latin typeface="Cambria Math" panose="02040503050406030204" pitchFamily="18" charset="0"/>
                      </a:rPr>
                      <m:t>Δ</m:t>
                    </m:r>
                  </m:oMath>
                </a14:m>
                <a:r>
                  <a:rPr lang="en-US" sz="2400" dirty="0">
                    <a:solidFill>
                      <a:srgbClr val="FF0000"/>
                    </a:solidFill>
                  </a:rPr>
                  <a:t>U = </a:t>
                </a:r>
                <a:r>
                  <a:rPr lang="en-US" sz="2400" kern="100" dirty="0">
                    <a:solidFill>
                      <a:srgbClr val="FF0000"/>
                    </a:solidFill>
                    <a:latin typeface="Arial" panose="020B0604020202020204" pitchFamily="34" charset="0"/>
                    <a:ea typeface="Calibri" panose="020F0502020204030204" pitchFamily="34" charset="0"/>
                    <a:cs typeface="Arial" panose="020B0604020202020204" pitchFamily="34" charset="0"/>
                  </a:rPr>
                  <a:t>E</a:t>
                </a:r>
                <a:r>
                  <a:rPr lang="en-US" sz="2400" kern="100" baseline="-25000" dirty="0">
                    <a:solidFill>
                      <a:srgbClr val="FF0000"/>
                    </a:solidFill>
                    <a:latin typeface="Arial" panose="020B0604020202020204" pitchFamily="34" charset="0"/>
                    <a:ea typeface="Calibri" panose="020F0502020204030204" pitchFamily="34" charset="0"/>
                    <a:cs typeface="Arial" panose="020B0604020202020204" pitchFamily="34" charset="0"/>
                  </a:rPr>
                  <a:t>k</a:t>
                </a:r>
                <a:r>
                  <a:rPr lang="en-US" sz="2400" dirty="0">
                    <a:solidFill>
                      <a:srgbClr val="FF0000"/>
                    </a:solidFill>
                  </a:rPr>
                  <a:t> + </a:t>
                </a:r>
                <a:r>
                  <a:rPr lang="en-US" sz="2400" kern="100" dirty="0">
                    <a:solidFill>
                      <a:srgbClr val="FF0000"/>
                    </a:solidFill>
                    <a:latin typeface="Arial" panose="020B0604020202020204" pitchFamily="34" charset="0"/>
                    <a:ea typeface="Calibri" panose="020F0502020204030204" pitchFamily="34" charset="0"/>
                    <a:cs typeface="Arial" panose="020B0604020202020204" pitchFamily="34" charset="0"/>
                  </a:rPr>
                  <a:t>E</a:t>
                </a:r>
                <a:r>
                  <a:rPr lang="en-US" sz="2400" kern="100" baseline="-25000" dirty="0">
                    <a:solidFill>
                      <a:srgbClr val="FF0000"/>
                    </a:solidFill>
                    <a:latin typeface="Arial" panose="020B0604020202020204" pitchFamily="34" charset="0"/>
                    <a:ea typeface="Calibri" panose="020F0502020204030204" pitchFamily="34" charset="0"/>
                    <a:cs typeface="Arial" panose="020B0604020202020204" pitchFamily="34" charset="0"/>
                  </a:rPr>
                  <a:t>p</a:t>
                </a:r>
                <a:endParaRPr lang="en-US" sz="2400" dirty="0">
                  <a:solidFill>
                    <a:srgbClr val="FF0000"/>
                  </a:solidFill>
                </a:endParaRPr>
              </a:p>
            </p:txBody>
          </p:sp>
        </mc:Choice>
        <mc:Fallback xmlns="">
          <p:sp>
            <p:nvSpPr>
              <p:cNvPr id="9" name="TextBox 8">
                <a:extLst>
                  <a:ext uri="{FF2B5EF4-FFF2-40B4-BE49-F238E27FC236}">
                    <a16:creationId xmlns:a16="http://schemas.microsoft.com/office/drawing/2014/main" id="{5A9A7E3B-40ED-2D4D-461C-3D2A6FD52C82}"/>
                  </a:ext>
                </a:extLst>
              </p:cNvPr>
              <p:cNvSpPr txBox="1">
                <a:spLocks noRot="1" noChangeAspect="1" noMove="1" noResize="1" noEditPoints="1" noAdjustHandles="1" noChangeArrowheads="1" noChangeShapeType="1" noTextEdit="1"/>
              </p:cNvSpPr>
              <p:nvPr/>
            </p:nvSpPr>
            <p:spPr>
              <a:xfrm>
                <a:off x="460552" y="3682861"/>
                <a:ext cx="6094324" cy="461665"/>
              </a:xfrm>
              <a:prstGeom prst="rect">
                <a:avLst/>
              </a:prstGeom>
              <a:blipFill>
                <a:blip r:embed="rId4"/>
                <a:stretch>
                  <a:fillRect l="-300" t="-11842" b="-2894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38270E7-CFC1-75E1-E8B2-268B61666217}"/>
              </a:ext>
            </a:extLst>
          </p:cNvPr>
          <p:cNvSpPr txBox="1"/>
          <p:nvPr/>
        </p:nvSpPr>
        <p:spPr>
          <a:xfrm>
            <a:off x="298001" y="2606899"/>
            <a:ext cx="6340611" cy="830997"/>
          </a:xfrm>
          <a:prstGeom prst="rect">
            <a:avLst/>
          </a:prstGeom>
          <a:noFill/>
        </p:spPr>
        <p:txBody>
          <a:bodyPr wrap="square">
            <a:spAutoFit/>
          </a:bodyPr>
          <a:lstStyle/>
          <a:p>
            <a:r>
              <a:rPr lang="en-US" sz="2400" dirty="0">
                <a:solidFill>
                  <a:srgbClr val="7030A0"/>
                </a:solidFill>
                <a:latin typeface="Arial" panose="020B0604020202020204" pitchFamily="34" charset="0"/>
                <a:cs typeface="Arial" panose="020B0604020202020204" pitchFamily="34" charset="0"/>
              </a:rPr>
              <a:t>The kinetic (</a:t>
            </a:r>
            <a:r>
              <a:rPr lang="en-US" sz="2400" kern="100" dirty="0">
                <a:solidFill>
                  <a:srgbClr val="FF0000"/>
                </a:solidFill>
                <a:latin typeface="Arial" panose="020B0604020202020204" pitchFamily="34" charset="0"/>
                <a:ea typeface="Calibri" panose="020F0502020204030204" pitchFamily="34" charset="0"/>
                <a:cs typeface="Arial" panose="020B0604020202020204" pitchFamily="34" charset="0"/>
              </a:rPr>
              <a:t>E</a:t>
            </a:r>
            <a:r>
              <a:rPr lang="en-US" sz="2400" kern="100" baseline="-25000" dirty="0">
                <a:solidFill>
                  <a:srgbClr val="FF0000"/>
                </a:solidFill>
                <a:latin typeface="Arial" panose="020B0604020202020204" pitchFamily="34" charset="0"/>
                <a:ea typeface="Calibri" panose="020F0502020204030204" pitchFamily="34" charset="0"/>
                <a:cs typeface="Arial" panose="020B0604020202020204" pitchFamily="34" charset="0"/>
              </a:rPr>
              <a:t>k</a:t>
            </a:r>
            <a:r>
              <a:rPr lang="en-US" sz="2400" dirty="0">
                <a:solidFill>
                  <a:srgbClr val="7030A0"/>
                </a:solidFill>
                <a:latin typeface="Arial" panose="020B0604020202020204" pitchFamily="34" charset="0"/>
                <a:cs typeface="Arial" panose="020B0604020202020204" pitchFamily="34" charset="0"/>
              </a:rPr>
              <a:t>) and potential (</a:t>
            </a:r>
            <a:r>
              <a:rPr lang="en-US" sz="2400" kern="100" dirty="0">
                <a:solidFill>
                  <a:srgbClr val="FF0000"/>
                </a:solidFill>
                <a:latin typeface="Arial" panose="020B0604020202020204" pitchFamily="34" charset="0"/>
                <a:ea typeface="Calibri" panose="020F0502020204030204" pitchFamily="34" charset="0"/>
                <a:cs typeface="Arial" panose="020B0604020202020204" pitchFamily="34" charset="0"/>
              </a:rPr>
              <a:t>E</a:t>
            </a:r>
            <a:r>
              <a:rPr lang="en-US" sz="2400" kern="100" baseline="-25000" dirty="0">
                <a:solidFill>
                  <a:srgbClr val="FF0000"/>
                </a:solidFill>
                <a:latin typeface="Arial" panose="020B0604020202020204" pitchFamily="34" charset="0"/>
                <a:ea typeface="Calibri" panose="020F0502020204030204" pitchFamily="34" charset="0"/>
                <a:cs typeface="Arial" panose="020B0604020202020204" pitchFamily="34" charset="0"/>
              </a:rPr>
              <a:t>p</a:t>
            </a:r>
            <a:r>
              <a:rPr lang="en-US" sz="2400" dirty="0">
                <a:solidFill>
                  <a:srgbClr val="7030A0"/>
                </a:solidFill>
                <a:latin typeface="Arial" panose="020B0604020202020204" pitchFamily="34" charset="0"/>
                <a:cs typeface="Arial" panose="020B0604020202020204" pitchFamily="34" charset="0"/>
              </a:rPr>
              <a:t>) energies are the most important forms of energy.</a:t>
            </a:r>
          </a:p>
        </p:txBody>
      </p:sp>
      <p:sp>
        <p:nvSpPr>
          <p:cNvPr id="13" name="TextBox 12">
            <a:extLst>
              <a:ext uri="{FF2B5EF4-FFF2-40B4-BE49-F238E27FC236}">
                <a16:creationId xmlns:a16="http://schemas.microsoft.com/office/drawing/2014/main" id="{0BFD5541-E286-30F4-FA7C-E3B9491B353F}"/>
              </a:ext>
            </a:extLst>
          </p:cNvPr>
          <p:cNvSpPr txBox="1"/>
          <p:nvPr/>
        </p:nvSpPr>
        <p:spPr>
          <a:xfrm>
            <a:off x="228651" y="4273779"/>
            <a:ext cx="6094324" cy="861774"/>
          </a:xfrm>
          <a:prstGeom prst="rect">
            <a:avLst/>
          </a:prstGeom>
          <a:noFill/>
        </p:spPr>
        <p:txBody>
          <a:bodyPr wrap="square">
            <a:spAutoFit/>
          </a:bodyPr>
          <a:lstStyle/>
          <a:p>
            <a:pPr>
              <a:lnSpc>
                <a:spcPct val="150000"/>
              </a:lnSpc>
            </a:pPr>
            <a:r>
              <a:rPr lang="en-US"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E</a:t>
            </a:r>
            <a:r>
              <a:rPr lang="en-US" sz="2000" kern="100" baseline="-25000" dirty="0">
                <a:solidFill>
                  <a:srgbClr val="FF0000"/>
                </a:solidFill>
                <a:latin typeface="Arial" panose="020B0604020202020204" pitchFamily="34" charset="0"/>
                <a:ea typeface="Calibri" panose="020F0502020204030204" pitchFamily="34" charset="0"/>
                <a:cs typeface="Arial" panose="020B0604020202020204" pitchFamily="34" charset="0"/>
              </a:rPr>
              <a:t>k</a:t>
            </a:r>
            <a:r>
              <a:rPr lang="en-US" sz="2000" dirty="0">
                <a:solidFill>
                  <a:srgbClr val="7030A0"/>
                </a:solidFill>
                <a:latin typeface="Arial" panose="020B0604020202020204" pitchFamily="34" charset="0"/>
                <a:cs typeface="Arial" panose="020B0604020202020204" pitchFamily="34" charset="0"/>
              </a:rPr>
              <a:t> depends on the speed of the object.</a:t>
            </a:r>
          </a:p>
          <a:p>
            <a:r>
              <a:rPr lang="en-US"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E</a:t>
            </a:r>
            <a:r>
              <a:rPr lang="en-US" sz="2000" kern="100" baseline="-25000" dirty="0">
                <a:solidFill>
                  <a:srgbClr val="FF0000"/>
                </a:solidFill>
                <a:latin typeface="Arial" panose="020B0604020202020204" pitchFamily="34" charset="0"/>
                <a:ea typeface="Calibri" panose="020F0502020204030204" pitchFamily="34" charset="0"/>
                <a:cs typeface="Arial" panose="020B0604020202020204" pitchFamily="34" charset="0"/>
              </a:rPr>
              <a:t>p</a:t>
            </a:r>
            <a:r>
              <a:rPr lang="en-US" sz="2000" dirty="0">
                <a:solidFill>
                  <a:srgbClr val="7030A0"/>
                </a:solidFill>
                <a:latin typeface="Arial" panose="020B0604020202020204" pitchFamily="34" charset="0"/>
                <a:cs typeface="Arial" panose="020B0604020202020204" pitchFamily="34" charset="0"/>
              </a:rPr>
              <a:t> depends on the position (height) of the object.</a:t>
            </a:r>
            <a:endParaRPr lang="en-US" sz="2000" dirty="0"/>
          </a:p>
        </p:txBody>
      </p:sp>
      <p:sp>
        <p:nvSpPr>
          <p:cNvPr id="14" name="TextBox 13">
            <a:extLst>
              <a:ext uri="{FF2B5EF4-FFF2-40B4-BE49-F238E27FC236}">
                <a16:creationId xmlns:a16="http://schemas.microsoft.com/office/drawing/2014/main" id="{3D9279D6-85D8-EAE8-C6BF-0D1D5FA7C0C5}"/>
              </a:ext>
            </a:extLst>
          </p:cNvPr>
          <p:cNvSpPr txBox="1"/>
          <p:nvPr/>
        </p:nvSpPr>
        <p:spPr>
          <a:xfrm>
            <a:off x="9141008" y="4781610"/>
            <a:ext cx="327334"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h</a:t>
            </a:r>
          </a:p>
        </p:txBody>
      </p:sp>
      <p:sp>
        <p:nvSpPr>
          <p:cNvPr id="16" name="TextBox 15">
            <a:extLst>
              <a:ext uri="{FF2B5EF4-FFF2-40B4-BE49-F238E27FC236}">
                <a16:creationId xmlns:a16="http://schemas.microsoft.com/office/drawing/2014/main" id="{FAB37ACB-FC9D-69A5-359E-BC46BA966DB1}"/>
              </a:ext>
            </a:extLst>
          </p:cNvPr>
          <p:cNvSpPr txBox="1"/>
          <p:nvPr/>
        </p:nvSpPr>
        <p:spPr>
          <a:xfrm>
            <a:off x="271360" y="5231053"/>
            <a:ext cx="6472708" cy="1015663"/>
          </a:xfrm>
          <a:prstGeom prst="rect">
            <a:avLst/>
          </a:prstGeom>
          <a:noFill/>
        </p:spPr>
        <p:txBody>
          <a:bodyPr wrap="square">
            <a:spAutoFit/>
          </a:bodyPr>
          <a:lstStyle/>
          <a:p>
            <a:r>
              <a:rPr lang="en-US" sz="2000" i="0" dirty="0">
                <a:solidFill>
                  <a:schemeClr val="accent2"/>
                </a:solidFill>
                <a:effectLst/>
                <a:latin typeface="Arial" panose="020B0604020202020204" pitchFamily="34" charset="0"/>
                <a:cs typeface="Arial" panose="020B0604020202020204" pitchFamily="34" charset="0"/>
              </a:rPr>
              <a:t>Heat</a:t>
            </a:r>
            <a:r>
              <a:rPr lang="en-US" sz="2000" i="0" dirty="0">
                <a:solidFill>
                  <a:schemeClr val="bg2">
                    <a:lumMod val="50000"/>
                  </a:schemeClr>
                </a:solidFill>
                <a:effectLst/>
                <a:latin typeface="Arial" panose="020B0604020202020204" pitchFamily="34" charset="0"/>
                <a:cs typeface="Arial" panose="020B0604020202020204" pitchFamily="34" charset="0"/>
              </a:rPr>
              <a:t> is the most convenient way to measure energy because most of the energy forms are converted into heat.</a:t>
            </a:r>
            <a:endParaRPr lang="en-US" sz="2000" dirty="0"/>
          </a:p>
        </p:txBody>
      </p:sp>
    </p:spTree>
    <p:extLst>
      <p:ext uri="{BB962C8B-B14F-4D97-AF65-F5344CB8AC3E}">
        <p14:creationId xmlns:p14="http://schemas.microsoft.com/office/powerpoint/2010/main" val="182397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EAFA1E-98D1-14E0-9668-460B3AC3F5F6}"/>
              </a:ext>
            </a:extLst>
          </p:cNvPr>
          <p:cNvSpPr txBox="1"/>
          <p:nvPr/>
        </p:nvSpPr>
        <p:spPr>
          <a:xfrm>
            <a:off x="372255" y="4833128"/>
            <a:ext cx="11447490" cy="1754326"/>
          </a:xfrm>
          <a:prstGeom prst="rect">
            <a:avLst/>
          </a:prstGeom>
          <a:noFill/>
        </p:spPr>
        <p:txBody>
          <a:bodyPr wrap="square">
            <a:spAutoFit/>
          </a:bodyPr>
          <a:lstStyle/>
          <a:p>
            <a:pPr algn="l"/>
            <a:r>
              <a:rPr lang="en-US" sz="1800" b="1" i="0" u="none" strike="noStrike" baseline="0" dirty="0">
                <a:solidFill>
                  <a:srgbClr val="212121"/>
                </a:solidFill>
                <a:latin typeface="Arial" panose="020B0604020202020204" pitchFamily="34" charset="0"/>
                <a:cs typeface="Arial" panose="020B0604020202020204" pitchFamily="34" charset="0"/>
              </a:rPr>
              <a:t>1- </a:t>
            </a:r>
            <a:r>
              <a:rPr lang="en-US" sz="1800" b="1" i="0" u="none" strike="noStrike" baseline="0" dirty="0" err="1">
                <a:solidFill>
                  <a:srgbClr val="212121"/>
                </a:solidFill>
                <a:latin typeface="Arial" panose="020B0604020202020204" pitchFamily="34" charset="0"/>
                <a:cs typeface="Arial" panose="020B0604020202020204" pitchFamily="34" charset="0"/>
              </a:rPr>
              <a:t>Borgnakke</a:t>
            </a:r>
            <a:r>
              <a:rPr lang="en-US" sz="1800" b="1" i="0" u="none" strike="noStrike" baseline="0" dirty="0">
                <a:solidFill>
                  <a:srgbClr val="212121"/>
                </a:solidFill>
                <a:latin typeface="Arial" panose="020B0604020202020204" pitchFamily="34" charset="0"/>
                <a:cs typeface="Arial" panose="020B0604020202020204" pitchFamily="34" charset="0"/>
              </a:rPr>
              <a:t>, C. and Sonntag, R.E., 2022. </a:t>
            </a:r>
            <a:r>
              <a:rPr lang="en-US" sz="1800" b="1" i="1" u="none" strike="noStrike" baseline="0" dirty="0">
                <a:solidFill>
                  <a:srgbClr val="212121"/>
                </a:solidFill>
                <a:latin typeface="Arial" panose="020B0604020202020204" pitchFamily="34" charset="0"/>
                <a:cs typeface="Arial" panose="020B0604020202020204" pitchFamily="34" charset="0"/>
              </a:rPr>
              <a:t>Fundamentals of thermodynamics</a:t>
            </a:r>
            <a:r>
              <a:rPr lang="en-US" sz="1800" b="1" i="0" u="none" strike="noStrike" baseline="0" dirty="0">
                <a:solidFill>
                  <a:srgbClr val="212121"/>
                </a:solidFill>
                <a:latin typeface="Arial" panose="020B0604020202020204" pitchFamily="34" charset="0"/>
                <a:cs typeface="Arial" panose="020B0604020202020204" pitchFamily="34" charset="0"/>
              </a:rPr>
              <a:t>. John Wiley &amp; Sons. </a:t>
            </a:r>
          </a:p>
          <a:p>
            <a:pPr algn="l"/>
            <a:endParaRPr lang="en-US" sz="1800" b="1" i="0" u="none" strike="noStrike" baseline="0" dirty="0">
              <a:solidFill>
                <a:srgbClr val="212121"/>
              </a:solidFill>
              <a:latin typeface="Arial" panose="020B0604020202020204" pitchFamily="34" charset="0"/>
              <a:cs typeface="Arial" panose="020B0604020202020204" pitchFamily="34" charset="0"/>
            </a:endParaRPr>
          </a:p>
          <a:p>
            <a:pPr algn="l"/>
            <a:r>
              <a:rPr lang="en-US" sz="1800" b="1" i="0" u="none" strike="noStrike" baseline="0" dirty="0">
                <a:solidFill>
                  <a:srgbClr val="212121"/>
                </a:solidFill>
                <a:latin typeface="Arial" panose="020B0604020202020204" pitchFamily="34" charset="0"/>
                <a:cs typeface="Arial" panose="020B0604020202020204" pitchFamily="34" charset="0"/>
              </a:rPr>
              <a:t>2- </a:t>
            </a:r>
            <a:r>
              <a:rPr lang="en-US" sz="1800" b="1" i="0" u="none" strike="noStrike" baseline="0" dirty="0" err="1">
                <a:solidFill>
                  <a:srgbClr val="212121"/>
                </a:solidFill>
                <a:latin typeface="Arial" panose="020B0604020202020204" pitchFamily="34" charset="0"/>
                <a:cs typeface="Arial" panose="020B0604020202020204" pitchFamily="34" charset="0"/>
              </a:rPr>
              <a:t>Cengel</a:t>
            </a:r>
            <a:r>
              <a:rPr lang="en-US" sz="1800" b="1" i="0" u="none" strike="noStrike" baseline="0" dirty="0">
                <a:solidFill>
                  <a:srgbClr val="212121"/>
                </a:solidFill>
                <a:latin typeface="Arial" panose="020B0604020202020204" pitchFamily="34" charset="0"/>
                <a:cs typeface="Arial" panose="020B0604020202020204" pitchFamily="34" charset="0"/>
              </a:rPr>
              <a:t>, Y.A., Boles, M.A. and </a:t>
            </a:r>
            <a:r>
              <a:rPr lang="en-US" sz="1800" b="1" i="0" u="none" strike="noStrike" baseline="0" dirty="0" err="1">
                <a:solidFill>
                  <a:srgbClr val="212121"/>
                </a:solidFill>
                <a:latin typeface="Arial" panose="020B0604020202020204" pitchFamily="34" charset="0"/>
                <a:cs typeface="Arial" panose="020B0604020202020204" pitchFamily="34" charset="0"/>
              </a:rPr>
              <a:t>Kanoğlu</a:t>
            </a:r>
            <a:r>
              <a:rPr lang="en-US" sz="1800" b="1" i="0" u="none" strike="noStrike" baseline="0" dirty="0">
                <a:solidFill>
                  <a:srgbClr val="212121"/>
                </a:solidFill>
                <a:latin typeface="Arial" panose="020B0604020202020204" pitchFamily="34" charset="0"/>
                <a:cs typeface="Arial" panose="020B0604020202020204" pitchFamily="34" charset="0"/>
              </a:rPr>
              <a:t>, M., 2011. </a:t>
            </a:r>
            <a:r>
              <a:rPr lang="en-US" sz="1800" b="1" i="1" u="none" strike="noStrike" baseline="0" dirty="0">
                <a:solidFill>
                  <a:srgbClr val="212121"/>
                </a:solidFill>
                <a:latin typeface="Arial" panose="020B0604020202020204" pitchFamily="34" charset="0"/>
                <a:cs typeface="Arial" panose="020B0604020202020204" pitchFamily="34" charset="0"/>
              </a:rPr>
              <a:t>Thermodynamics: an engineering approach</a:t>
            </a:r>
            <a:r>
              <a:rPr lang="en-US" sz="1800" b="1" i="0" u="none" strike="noStrike" baseline="0" dirty="0">
                <a:solidFill>
                  <a:srgbClr val="212121"/>
                </a:solidFill>
                <a:latin typeface="Arial" panose="020B0604020202020204" pitchFamily="34" charset="0"/>
                <a:cs typeface="Arial" panose="020B0604020202020204" pitchFamily="34" charset="0"/>
              </a:rPr>
              <a:t>. New       York: </a:t>
            </a:r>
            <a:r>
              <a:rPr lang="en-US" sz="1800" b="1" i="0" u="none" strike="noStrike" baseline="0" dirty="0" err="1">
                <a:solidFill>
                  <a:srgbClr val="212121"/>
                </a:solidFill>
                <a:latin typeface="Arial" panose="020B0604020202020204" pitchFamily="34" charset="0"/>
                <a:cs typeface="Arial" panose="020B0604020202020204" pitchFamily="34" charset="0"/>
              </a:rPr>
              <a:t>McGraw-hill</a:t>
            </a:r>
            <a:r>
              <a:rPr lang="en-US" sz="1800" b="1" i="0" u="none" strike="noStrike" baseline="0" dirty="0">
                <a:solidFill>
                  <a:srgbClr val="212121"/>
                </a:solidFill>
                <a:latin typeface="Arial" panose="020B0604020202020204" pitchFamily="34" charset="0"/>
                <a:cs typeface="Arial" panose="020B0604020202020204" pitchFamily="34" charset="0"/>
              </a:rPr>
              <a:t>. </a:t>
            </a:r>
          </a:p>
          <a:p>
            <a:pPr algn="l"/>
            <a:endParaRPr lang="en-US" sz="1800" b="1" i="0" u="none" strike="noStrike" baseline="0" dirty="0">
              <a:solidFill>
                <a:srgbClr val="212121"/>
              </a:solidFill>
              <a:latin typeface="Arial" panose="020B0604020202020204" pitchFamily="34" charset="0"/>
              <a:cs typeface="Arial" panose="020B0604020202020204" pitchFamily="34" charset="0"/>
            </a:endParaRPr>
          </a:p>
          <a:p>
            <a:pPr algn="l"/>
            <a:r>
              <a:rPr lang="en-US" b="1" dirty="0">
                <a:solidFill>
                  <a:srgbClr val="212121"/>
                </a:solidFill>
                <a:latin typeface="Arial" panose="020B0604020202020204" pitchFamily="34" charset="0"/>
                <a:cs typeface="Arial" panose="020B0604020202020204" pitchFamily="34" charset="0"/>
              </a:rPr>
              <a:t>3- </a:t>
            </a:r>
            <a:r>
              <a:rPr lang="en-US" sz="1800" b="1" i="0" u="none" strike="noStrike" baseline="0" dirty="0">
                <a:solidFill>
                  <a:srgbClr val="212121"/>
                </a:solidFill>
                <a:latin typeface="Arial" panose="020B0604020202020204" pitchFamily="34" charset="0"/>
                <a:cs typeface="Arial" panose="020B0604020202020204" pitchFamily="34" charset="0"/>
              </a:rPr>
              <a:t>Rajput, R.K., 2005. </a:t>
            </a:r>
            <a:r>
              <a:rPr lang="en-US" sz="1800" b="1" i="1" u="none" strike="noStrike" baseline="0" dirty="0">
                <a:solidFill>
                  <a:srgbClr val="212121"/>
                </a:solidFill>
                <a:latin typeface="Arial" panose="020B0604020202020204" pitchFamily="34" charset="0"/>
                <a:cs typeface="Arial" panose="020B0604020202020204" pitchFamily="34" charset="0"/>
              </a:rPr>
              <a:t>A textbook of engineering thermodynamics</a:t>
            </a:r>
            <a:r>
              <a:rPr lang="en-US" sz="1800" b="1" i="0" u="none" strike="noStrike" baseline="0" dirty="0">
                <a:solidFill>
                  <a:srgbClr val="212121"/>
                </a:solidFill>
                <a:latin typeface="Arial" panose="020B0604020202020204" pitchFamily="34" charset="0"/>
                <a:cs typeface="Arial" panose="020B0604020202020204" pitchFamily="34" charset="0"/>
              </a:rPr>
              <a:t>. Laxmi Publications.</a:t>
            </a:r>
            <a:endParaRPr lang="en-US" b="1"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D5A3E8EE-F282-540B-9CC3-295D7983C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45" y="798875"/>
            <a:ext cx="3074670" cy="3843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5CE5DC8-4988-F75B-9F79-8ABEFD7B6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928" y="832726"/>
            <a:ext cx="2934144" cy="3775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47D50A9-4403-C062-492F-559D4542FE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9685" y="798875"/>
            <a:ext cx="2609407" cy="37675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57E1F3-F434-55D1-05F4-940085BB72FC}"/>
              </a:ext>
            </a:extLst>
          </p:cNvPr>
          <p:cNvSpPr txBox="1"/>
          <p:nvPr/>
        </p:nvSpPr>
        <p:spPr>
          <a:xfrm>
            <a:off x="367645" y="126879"/>
            <a:ext cx="2279791" cy="584775"/>
          </a:xfrm>
          <a:prstGeom prst="rect">
            <a:avLst/>
          </a:prstGeom>
          <a:noFill/>
        </p:spPr>
        <p:txBody>
          <a:bodyPr wrap="none" rtlCol="0">
            <a:spAutoFit/>
          </a:bodyPr>
          <a:lstStyle/>
          <a:p>
            <a:r>
              <a:rPr lang="en-US" sz="3200" u="sng" dirty="0">
                <a:solidFill>
                  <a:srgbClr val="7030A0"/>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3160934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2AAA-5ADE-0D9A-F98C-BC2C180984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3242FF-8C6A-AC46-FBC8-B55E0B085408}"/>
              </a:ext>
            </a:extLst>
          </p:cNvPr>
          <p:cNvSpPr txBox="1"/>
          <p:nvPr/>
        </p:nvSpPr>
        <p:spPr>
          <a:xfrm>
            <a:off x="351692" y="257698"/>
            <a:ext cx="6094428" cy="584775"/>
          </a:xfrm>
          <a:prstGeom prst="rect">
            <a:avLst/>
          </a:prstGeom>
          <a:noFill/>
        </p:spPr>
        <p:txBody>
          <a:bodyPr wrap="square">
            <a:spAutoFit/>
          </a:bodyPr>
          <a:lstStyle/>
          <a:p>
            <a:r>
              <a:rPr lang="en-US" sz="3200" b="1" i="0" u="sng" strike="noStrike" baseline="0" dirty="0">
                <a:solidFill>
                  <a:srgbClr val="001F5F"/>
                </a:solidFill>
                <a:latin typeface="Arial" panose="020B0604020202020204" pitchFamily="34" charset="0"/>
              </a:rPr>
              <a:t>Types of Energy</a:t>
            </a:r>
            <a:endParaRPr lang="en-US" sz="2400" u="sng" dirty="0"/>
          </a:p>
        </p:txBody>
      </p:sp>
      <p:sp>
        <p:nvSpPr>
          <p:cNvPr id="6" name="TextBox 5">
            <a:extLst>
              <a:ext uri="{FF2B5EF4-FFF2-40B4-BE49-F238E27FC236}">
                <a16:creationId xmlns:a16="http://schemas.microsoft.com/office/drawing/2014/main" id="{436CFFB9-A166-905A-C426-02E5F6835A9A}"/>
              </a:ext>
            </a:extLst>
          </p:cNvPr>
          <p:cNvSpPr txBox="1"/>
          <p:nvPr/>
        </p:nvSpPr>
        <p:spPr>
          <a:xfrm>
            <a:off x="575268" y="842473"/>
            <a:ext cx="8217039" cy="372864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sz="2000" b="0" u="none" strike="noStrike" baseline="0" dirty="0">
                <a:solidFill>
                  <a:schemeClr val="accent2"/>
                </a:solidFill>
                <a:latin typeface="Arial" panose="020B0604020202020204" pitchFamily="34" charset="0"/>
              </a:rPr>
              <a:t>Radiant energy </a:t>
            </a:r>
            <a:r>
              <a:rPr lang="en-US" sz="2000" b="0" u="none" strike="noStrike" baseline="0" dirty="0">
                <a:latin typeface="Arial" panose="020B0604020202020204" pitchFamily="34" charset="0"/>
              </a:rPr>
              <a:t>comes from the sun and is earth’s primary energy source. </a:t>
            </a:r>
          </a:p>
          <a:p>
            <a:pPr marL="285750" indent="-285750">
              <a:buFont typeface="Wingdings" panose="05000000000000000000" pitchFamily="2" charset="2"/>
              <a:buChar char="Ø"/>
            </a:pPr>
            <a:r>
              <a:rPr lang="en-US" sz="2000" b="0" u="none" strike="noStrike" baseline="0" dirty="0">
                <a:solidFill>
                  <a:schemeClr val="accent2"/>
                </a:solidFill>
                <a:latin typeface="Arial" panose="020B0604020202020204" pitchFamily="34" charset="0"/>
              </a:rPr>
              <a:t>Thermal energy </a:t>
            </a:r>
            <a:r>
              <a:rPr lang="en-US" sz="2000" b="0" u="none" strike="noStrike" baseline="0" dirty="0">
                <a:latin typeface="Arial" panose="020B0604020202020204" pitchFamily="34" charset="0"/>
              </a:rPr>
              <a:t>is the energy associated with the random motion of atoms and molecules. </a:t>
            </a:r>
            <a:r>
              <a:rPr lang="en-US" sz="2000" b="0" i="0" dirty="0">
                <a:solidFill>
                  <a:schemeClr val="tx1">
                    <a:lumMod val="75000"/>
                    <a:lumOff val="25000"/>
                  </a:schemeClr>
                </a:solidFill>
                <a:effectLst/>
                <a:latin typeface="Arial" panose="020B0604020202020204" pitchFamily="34" charset="0"/>
                <a:cs typeface="Arial" panose="020B0604020202020204" pitchFamily="34" charset="0"/>
              </a:rPr>
              <a:t>Geothermal energy is the form of the thermal energy.</a:t>
            </a:r>
            <a:endParaRPr lang="en-US" sz="2000" b="0" u="none" strike="noStrike" baseline="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US" sz="2000" b="0" u="none" strike="noStrike" baseline="0" dirty="0">
                <a:solidFill>
                  <a:schemeClr val="accent2"/>
                </a:solidFill>
                <a:latin typeface="Arial" panose="020B0604020202020204" pitchFamily="34" charset="0"/>
              </a:rPr>
              <a:t>Chemical energy </a:t>
            </a:r>
            <a:r>
              <a:rPr lang="en-US" sz="2000" b="0" u="none" strike="noStrike" baseline="0" dirty="0">
                <a:latin typeface="Arial" panose="020B0604020202020204" pitchFamily="34" charset="0"/>
              </a:rPr>
              <a:t>is the energy stored within the bonds of chemical substances. For example, “battery cell” </a:t>
            </a:r>
          </a:p>
          <a:p>
            <a:pPr marL="285750" indent="-285750">
              <a:lnSpc>
                <a:spcPct val="150000"/>
              </a:lnSpc>
              <a:buFont typeface="Wingdings" panose="05000000000000000000" pitchFamily="2" charset="2"/>
              <a:buChar char="Ø"/>
            </a:pPr>
            <a:r>
              <a:rPr lang="en-US" sz="2000" b="0" u="none" strike="noStrike" baseline="0" dirty="0">
                <a:solidFill>
                  <a:schemeClr val="accent2"/>
                </a:solidFill>
                <a:latin typeface="Arial" panose="020B0604020202020204" pitchFamily="34" charset="0"/>
              </a:rPr>
              <a:t>Nuclear energy </a:t>
            </a:r>
            <a:r>
              <a:rPr lang="en-US" sz="2000" b="0" u="none" strike="noStrike" baseline="0" dirty="0">
                <a:latin typeface="Arial" panose="020B0604020202020204" pitchFamily="34" charset="0"/>
              </a:rPr>
              <a:t>is the energy stored within the </a:t>
            </a:r>
          </a:p>
          <a:p>
            <a:pPr>
              <a:lnSpc>
                <a:spcPct val="150000"/>
              </a:lnSpc>
            </a:pPr>
            <a:r>
              <a:rPr lang="en-US" sz="2000" b="0" u="none" strike="noStrike" baseline="0" dirty="0">
                <a:latin typeface="Arial" panose="020B0604020202020204" pitchFamily="34" charset="0"/>
              </a:rPr>
              <a:t>collection of neutrons and protons in the atom. </a:t>
            </a:r>
          </a:p>
        </p:txBody>
      </p:sp>
      <p:pic>
        <p:nvPicPr>
          <p:cNvPr id="8194" name="Picture 2" descr="What is Energy - Definition, Types, Examples, Work Energy Theorem">
            <a:extLst>
              <a:ext uri="{FF2B5EF4-FFF2-40B4-BE49-F238E27FC236}">
                <a16:creationId xmlns:a16="http://schemas.microsoft.com/office/drawing/2014/main" id="{66B5766A-BFAC-1C02-CC1E-D493D48D7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712" y="3353143"/>
            <a:ext cx="5715000" cy="324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04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9ED18-E915-E9F7-2206-0A72F043FFB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3E5B65-9258-9232-70DD-907B9E489CF0}"/>
              </a:ext>
            </a:extLst>
          </p:cNvPr>
          <p:cNvSpPr txBox="1"/>
          <p:nvPr/>
        </p:nvSpPr>
        <p:spPr>
          <a:xfrm>
            <a:off x="351692" y="217394"/>
            <a:ext cx="6094428" cy="584775"/>
          </a:xfrm>
          <a:prstGeom prst="rect">
            <a:avLst/>
          </a:prstGeom>
          <a:noFill/>
        </p:spPr>
        <p:txBody>
          <a:bodyPr wrap="square">
            <a:spAutoFit/>
          </a:bodyPr>
          <a:lstStyle/>
          <a:p>
            <a:r>
              <a:rPr lang="en-US" sz="3200" b="1" i="0" u="sng" strike="noStrike" baseline="0" dirty="0">
                <a:solidFill>
                  <a:srgbClr val="001F5F"/>
                </a:solidFill>
                <a:latin typeface="Arial" panose="020B0604020202020204" pitchFamily="34" charset="0"/>
              </a:rPr>
              <a:t>Enthalpy</a:t>
            </a:r>
            <a:endParaRPr lang="en-US" sz="2400" u="sng" dirty="0"/>
          </a:p>
        </p:txBody>
      </p:sp>
      <p:sp>
        <p:nvSpPr>
          <p:cNvPr id="6" name="TextBox 5">
            <a:extLst>
              <a:ext uri="{FF2B5EF4-FFF2-40B4-BE49-F238E27FC236}">
                <a16:creationId xmlns:a16="http://schemas.microsoft.com/office/drawing/2014/main" id="{65E3C374-BDC9-1A70-2918-94E09E9AFA36}"/>
              </a:ext>
            </a:extLst>
          </p:cNvPr>
          <p:cNvSpPr txBox="1"/>
          <p:nvPr/>
        </p:nvSpPr>
        <p:spPr>
          <a:xfrm>
            <a:off x="724839" y="765961"/>
            <a:ext cx="11442561" cy="1685846"/>
          </a:xfrm>
          <a:prstGeom prst="rect">
            <a:avLst/>
          </a:prstGeom>
          <a:noFill/>
        </p:spPr>
        <p:txBody>
          <a:bodyPr wrap="square">
            <a:spAutoFit/>
          </a:bodyPr>
          <a:lstStyle/>
          <a:p>
            <a:pPr>
              <a:lnSpc>
                <a:spcPct val="150000"/>
              </a:lnSpc>
            </a:pPr>
            <a:r>
              <a:rPr lang="en-US" sz="2400" b="0" u="none" strike="noStrike" baseline="0" dirty="0">
                <a:latin typeface="Arial" panose="020B0604020202020204" pitchFamily="34" charset="0"/>
              </a:rPr>
              <a:t>It is the amount of heat (energy) absorbed by the system to cause a change in the system, or the amount of heat expelled by the system as a result of change in the system.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D388849-C217-7BFC-0182-D20A82832794}"/>
                  </a:ext>
                </a:extLst>
              </p:cNvPr>
              <p:cNvSpPr txBox="1"/>
              <p:nvPr/>
            </p:nvSpPr>
            <p:spPr>
              <a:xfrm>
                <a:off x="575268" y="2434463"/>
                <a:ext cx="2509576" cy="523220"/>
              </a:xfrm>
              <a:prstGeom prst="rect">
                <a:avLst/>
              </a:prstGeom>
              <a:noFill/>
            </p:spPr>
            <p:txBody>
              <a:bodyPr wrap="square">
                <a:spAutoFit/>
              </a:bodyPr>
              <a:lstStyle/>
              <a:p>
                <a14:m>
                  <m:oMath xmlns:m="http://schemas.openxmlformats.org/officeDocument/2006/math">
                    <m:r>
                      <m:rPr>
                        <m:sty m:val="p"/>
                      </m:rPr>
                      <a:rPr lang="en-US" sz="2800" i="0" smtClean="0">
                        <a:solidFill>
                          <a:srgbClr val="FF0000"/>
                        </a:solidFill>
                        <a:latin typeface="Cambria Math" panose="02040503050406030204" pitchFamily="18" charset="0"/>
                      </a:rPr>
                      <m:t>Δ</m:t>
                    </m:r>
                  </m:oMath>
                </a14:m>
                <a:r>
                  <a:rPr lang="en-US" sz="2800" dirty="0">
                    <a:solidFill>
                      <a:srgbClr val="FF0000"/>
                    </a:solidFill>
                  </a:rPr>
                  <a:t>H = </a:t>
                </a:r>
                <a14:m>
                  <m:oMath xmlns:m="http://schemas.openxmlformats.org/officeDocument/2006/math">
                    <m:r>
                      <m:rPr>
                        <m:sty m:val="p"/>
                      </m:rPr>
                      <a:rPr lang="en-US" sz="2800" i="0" smtClean="0">
                        <a:solidFill>
                          <a:srgbClr val="FF0000"/>
                        </a:solidFill>
                        <a:latin typeface="Cambria Math" panose="02040503050406030204" pitchFamily="18" charset="0"/>
                      </a:rPr>
                      <m:t>Δ</m:t>
                    </m:r>
                  </m:oMath>
                </a14:m>
                <a:r>
                  <a:rPr lang="en-US" sz="2800" dirty="0">
                    <a:solidFill>
                      <a:srgbClr val="FF0000"/>
                    </a:solidFill>
                  </a:rPr>
                  <a:t>U + p</a:t>
                </a:r>
                <a14:m>
                  <m:oMath xmlns:m="http://schemas.openxmlformats.org/officeDocument/2006/math">
                    <m:r>
                      <m:rPr>
                        <m:sty m:val="p"/>
                      </m:rPr>
                      <a:rPr lang="en-US" sz="2800" i="0" smtClean="0">
                        <a:solidFill>
                          <a:srgbClr val="FF0000"/>
                        </a:solidFill>
                        <a:latin typeface="Cambria Math" panose="02040503050406030204" pitchFamily="18" charset="0"/>
                      </a:rPr>
                      <m:t>Δ</m:t>
                    </m:r>
                    <m:r>
                      <m:rPr>
                        <m:sty m:val="p"/>
                      </m:rPr>
                      <a:rPr lang="en-US" sz="2800" b="0" i="0" smtClean="0">
                        <a:solidFill>
                          <a:srgbClr val="FF0000"/>
                        </a:solidFill>
                        <a:latin typeface="Cambria Math" panose="02040503050406030204" pitchFamily="18" charset="0"/>
                      </a:rPr>
                      <m:t>V</m:t>
                    </m:r>
                  </m:oMath>
                </a14:m>
                <a:endParaRPr lang="en-US" sz="2800" dirty="0"/>
              </a:p>
            </p:txBody>
          </p:sp>
        </mc:Choice>
        <mc:Fallback xmlns="">
          <p:sp>
            <p:nvSpPr>
              <p:cNvPr id="3" name="TextBox 2">
                <a:extLst>
                  <a:ext uri="{FF2B5EF4-FFF2-40B4-BE49-F238E27FC236}">
                    <a16:creationId xmlns:a16="http://schemas.microsoft.com/office/drawing/2014/main" id="{DD388849-C217-7BFC-0182-D20A82832794}"/>
                  </a:ext>
                </a:extLst>
              </p:cNvPr>
              <p:cNvSpPr txBox="1">
                <a:spLocks noRot="1" noChangeAspect="1" noMove="1" noResize="1" noEditPoints="1" noAdjustHandles="1" noChangeArrowheads="1" noChangeShapeType="1" noTextEdit="1"/>
              </p:cNvSpPr>
              <p:nvPr/>
            </p:nvSpPr>
            <p:spPr>
              <a:xfrm>
                <a:off x="575268" y="2434463"/>
                <a:ext cx="2509576" cy="523220"/>
              </a:xfrm>
              <a:prstGeom prst="rect">
                <a:avLst/>
              </a:prstGeom>
              <a:blipFill>
                <a:blip r:embed="rId3"/>
                <a:stretch>
                  <a:fillRect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3B6FF7F-3916-49A2-4229-392EBED9657F}"/>
                  </a:ext>
                </a:extLst>
              </p:cNvPr>
              <p:cNvSpPr txBox="1"/>
              <p:nvPr/>
            </p:nvSpPr>
            <p:spPr>
              <a:xfrm>
                <a:off x="3398906" y="2385908"/>
                <a:ext cx="794824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Under constant pressure and by using equals to </a:t>
                </a:r>
                <a:endParaRPr lang="en-US" sz="2400" i="0" dirty="0">
                  <a:solidFill>
                    <a:srgbClr val="FF0000"/>
                  </a:solidFill>
                  <a:latin typeface="Cambria Math" panose="02040503050406030204" pitchFamily="18" charset="0"/>
                </a:endParaRPr>
              </a:p>
              <a:p>
                <a14:m>
                  <m:oMath xmlns:m="http://schemas.openxmlformats.org/officeDocument/2006/math">
                    <m:r>
                      <m:rPr>
                        <m:sty m:val="p"/>
                      </m:rPr>
                      <a:rPr lang="en-US" sz="2400" i="0" smtClean="0">
                        <a:solidFill>
                          <a:srgbClr val="FF0000"/>
                        </a:solidFill>
                        <a:latin typeface="Cambria Math" panose="02040503050406030204" pitchFamily="18" charset="0"/>
                      </a:rPr>
                      <m:t>Δ</m:t>
                    </m:r>
                  </m:oMath>
                </a14:m>
                <a:r>
                  <a:rPr lang="en-US" sz="2400" dirty="0">
                    <a:solidFill>
                      <a:srgbClr val="FF0000"/>
                    </a:solidFill>
                    <a:latin typeface="Arial" panose="020B0604020202020204" pitchFamily="34" charset="0"/>
                    <a:cs typeface="Arial" panose="020B0604020202020204" pitchFamily="34" charset="0"/>
                  </a:rPr>
                  <a:t>U = q + w</a:t>
                </a:r>
                <a:r>
                  <a:rPr lang="en-US" sz="2400" dirty="0">
                    <a:latin typeface="Arial" panose="020B0604020202020204" pitchFamily="34" charset="0"/>
                    <a:cs typeface="Arial" panose="020B0604020202020204" pitchFamily="34" charset="0"/>
                  </a:rPr>
                  <a:t>, with </a:t>
                </a:r>
                <a:r>
                  <a:rPr lang="en-US" sz="2400" dirty="0">
                    <a:solidFill>
                      <a:srgbClr val="FF0000"/>
                    </a:solidFill>
                    <a:latin typeface="Arial" panose="020B0604020202020204" pitchFamily="34" charset="0"/>
                    <a:cs typeface="Arial" panose="020B0604020202020204" pitchFamily="34" charset="0"/>
                  </a:rPr>
                  <a:t>w = -p</a:t>
                </a:r>
                <a14:m>
                  <m:oMath xmlns:m="http://schemas.openxmlformats.org/officeDocument/2006/math">
                    <m:r>
                      <m:rPr>
                        <m:sty m:val="p"/>
                      </m:rPr>
                      <a:rPr lang="en-US" sz="2400">
                        <a:solidFill>
                          <a:srgbClr val="FF0000"/>
                        </a:solidFill>
                        <a:latin typeface="Cambria Math" panose="02040503050406030204" pitchFamily="18" charset="0"/>
                      </a:rPr>
                      <m:t>Δ</m:t>
                    </m:r>
                    <m:r>
                      <m:rPr>
                        <m:sty m:val="p"/>
                      </m:rPr>
                      <a:rPr lang="en-US" sz="2400" b="0" i="0" smtClean="0">
                        <a:solidFill>
                          <a:srgbClr val="FF0000"/>
                        </a:solidFill>
                        <a:latin typeface="Cambria Math" panose="02040503050406030204" pitchFamily="18" charset="0"/>
                      </a:rPr>
                      <m:t>V</m:t>
                    </m:r>
                    <m:r>
                      <a:rPr lang="en-US" sz="2400" b="0" i="0" smtClean="0">
                        <a:solidFill>
                          <a:srgbClr val="FF0000"/>
                        </a:solidFill>
                        <a:latin typeface="Cambria Math" panose="02040503050406030204" pitchFamily="18" charset="0"/>
                      </a:rPr>
                      <m:t>, </m:t>
                    </m:r>
                  </m:oMath>
                </a14:m>
                <a:r>
                  <a:rPr lang="en-US" sz="2400" dirty="0">
                    <a:latin typeface="Arial" panose="020B0604020202020204" pitchFamily="34" charset="0"/>
                    <a:cs typeface="Arial" panose="020B0604020202020204" pitchFamily="34" charset="0"/>
                  </a:rPr>
                  <a:t>we can get:</a:t>
                </a:r>
              </a:p>
            </p:txBody>
          </p:sp>
        </mc:Choice>
        <mc:Fallback xmlns="">
          <p:sp>
            <p:nvSpPr>
              <p:cNvPr id="4" name="TextBox 3">
                <a:extLst>
                  <a:ext uri="{FF2B5EF4-FFF2-40B4-BE49-F238E27FC236}">
                    <a16:creationId xmlns:a16="http://schemas.microsoft.com/office/drawing/2014/main" id="{E3B6FF7F-3916-49A2-4229-392EBED9657F}"/>
                  </a:ext>
                </a:extLst>
              </p:cNvPr>
              <p:cNvSpPr txBox="1">
                <a:spLocks noRot="1" noChangeAspect="1" noMove="1" noResize="1" noEditPoints="1" noAdjustHandles="1" noChangeArrowheads="1" noChangeShapeType="1" noTextEdit="1"/>
              </p:cNvSpPr>
              <p:nvPr/>
            </p:nvSpPr>
            <p:spPr>
              <a:xfrm>
                <a:off x="3398906" y="2385908"/>
                <a:ext cx="7948246" cy="830997"/>
              </a:xfrm>
              <a:prstGeom prst="rect">
                <a:avLst/>
              </a:prstGeom>
              <a:blipFill>
                <a:blip r:embed="rId4"/>
                <a:stretch>
                  <a:fillRect l="-1228"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B498CFA-09FC-64DE-DBC5-A76D3C87ED97}"/>
                  </a:ext>
                </a:extLst>
              </p:cNvPr>
              <p:cNvSpPr txBox="1"/>
              <p:nvPr/>
            </p:nvSpPr>
            <p:spPr>
              <a:xfrm>
                <a:off x="786281" y="4126025"/>
                <a:ext cx="1755952" cy="523220"/>
              </a:xfrm>
              <a:prstGeom prst="rect">
                <a:avLst/>
              </a:prstGeom>
              <a:noFill/>
            </p:spPr>
            <p:txBody>
              <a:bodyPr wrap="square">
                <a:spAutoFit/>
              </a:bodyPr>
              <a:lstStyle/>
              <a:p>
                <a14:m>
                  <m:oMath xmlns:m="http://schemas.openxmlformats.org/officeDocument/2006/math">
                    <m:r>
                      <m:rPr>
                        <m:sty m:val="p"/>
                      </m:rPr>
                      <a:rPr lang="en-US" sz="2800" i="0" smtClean="0">
                        <a:solidFill>
                          <a:srgbClr val="FF0000"/>
                        </a:solidFill>
                        <a:latin typeface="Cambria Math" panose="02040503050406030204" pitchFamily="18" charset="0"/>
                      </a:rPr>
                      <m:t>Δ</m:t>
                    </m:r>
                  </m:oMath>
                </a14:m>
                <a:r>
                  <a:rPr lang="en-US" sz="2800" dirty="0">
                    <a:solidFill>
                      <a:srgbClr val="FF0000"/>
                    </a:solidFill>
                    <a:latin typeface="Arial" panose="020B0604020202020204" pitchFamily="34" charset="0"/>
                    <a:cs typeface="Arial" panose="020B0604020202020204" pitchFamily="34" charset="0"/>
                  </a:rPr>
                  <a:t>H = q</a:t>
                </a:r>
                <a:endParaRPr lang="en-US" sz="28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1B498CFA-09FC-64DE-DBC5-A76D3C87ED97}"/>
                  </a:ext>
                </a:extLst>
              </p:cNvPr>
              <p:cNvSpPr txBox="1">
                <a:spLocks noRot="1" noChangeAspect="1" noMove="1" noResize="1" noEditPoints="1" noAdjustHandles="1" noChangeArrowheads="1" noChangeShapeType="1" noTextEdit="1"/>
              </p:cNvSpPr>
              <p:nvPr/>
            </p:nvSpPr>
            <p:spPr>
              <a:xfrm>
                <a:off x="786281" y="4126025"/>
                <a:ext cx="1755952" cy="523220"/>
              </a:xfrm>
              <a:prstGeom prst="rect">
                <a:avLst/>
              </a:prstGeom>
              <a:blipFill>
                <a:blip r:embed="rId5"/>
                <a:stretch>
                  <a:fillRect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5D1E7E9-C91C-BC2D-745A-426279C04F3C}"/>
                  </a:ext>
                </a:extLst>
              </p:cNvPr>
              <p:cNvSpPr txBox="1"/>
              <p:nvPr/>
            </p:nvSpPr>
            <p:spPr>
              <a:xfrm>
                <a:off x="575268" y="5179540"/>
                <a:ext cx="8459038" cy="83099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If </a:t>
                </a:r>
                <a14:m>
                  <m:oMath xmlns:m="http://schemas.openxmlformats.org/officeDocument/2006/math">
                    <m:r>
                      <m:rPr>
                        <m:sty m:val="p"/>
                      </m:rPr>
                      <a:rPr lang="en-US" sz="2400" i="0" smtClean="0">
                        <a:solidFill>
                          <a:srgbClr val="FF0000"/>
                        </a:solidFill>
                        <a:latin typeface="Cambria Math" panose="02040503050406030204" pitchFamily="18" charset="0"/>
                      </a:rPr>
                      <m:t>Δ</m:t>
                    </m:r>
                  </m:oMath>
                </a14:m>
                <a:r>
                  <a:rPr lang="en-US" sz="2400" dirty="0">
                    <a:solidFill>
                      <a:srgbClr val="FF0000"/>
                    </a:solidFill>
                    <a:latin typeface="Arial" panose="020B0604020202020204" pitchFamily="34" charset="0"/>
                    <a:cs typeface="Arial" panose="020B0604020202020204" pitchFamily="34" charset="0"/>
                  </a:rPr>
                  <a:t>H &gt; 0</a:t>
                </a:r>
                <a:r>
                  <a:rPr lang="en-US" sz="2400" dirty="0">
                    <a:latin typeface="Arial" panose="020B0604020202020204" pitchFamily="34" charset="0"/>
                    <a:cs typeface="Arial" panose="020B0604020202020204" pitchFamily="34" charset="0"/>
                  </a:rPr>
                  <a:t> , the reaction is Endothermic (absorb heat </a:t>
                </a:r>
                <a:r>
                  <a:rPr lang="en-US" sz="2400" dirty="0">
                    <a:solidFill>
                      <a:srgbClr val="FF0000"/>
                    </a:solidFill>
                    <a:latin typeface="Arial" panose="020B0604020202020204" pitchFamily="34" charset="0"/>
                    <a:cs typeface="Arial" panose="020B0604020202020204" pitchFamily="34" charset="0"/>
                  </a:rPr>
                  <a:t>+q</a:t>
                </a:r>
                <a:r>
                  <a:rPr lang="en-US" sz="2400" dirty="0">
                    <a:latin typeface="Arial" panose="020B0604020202020204" pitchFamily="34" charset="0"/>
                    <a:cs typeface="Arial" panose="020B0604020202020204" pitchFamily="34" charset="0"/>
                  </a:rPr>
                  <a:t>), while if </a:t>
                </a:r>
                <a14:m>
                  <m:oMath xmlns:m="http://schemas.openxmlformats.org/officeDocument/2006/math">
                    <m:r>
                      <m:rPr>
                        <m:sty m:val="p"/>
                      </m:rPr>
                      <a:rPr lang="en-US" sz="2400" i="0" smtClean="0">
                        <a:solidFill>
                          <a:srgbClr val="FF0000"/>
                        </a:solidFill>
                        <a:latin typeface="Cambria Math" panose="02040503050406030204" pitchFamily="18" charset="0"/>
                      </a:rPr>
                      <m:t>Δ</m:t>
                    </m:r>
                  </m:oMath>
                </a14:m>
                <a:r>
                  <a:rPr lang="en-US" sz="2400" dirty="0">
                    <a:solidFill>
                      <a:srgbClr val="FF0000"/>
                    </a:solidFill>
                    <a:latin typeface="Arial" panose="020B0604020202020204" pitchFamily="34" charset="0"/>
                    <a:cs typeface="Arial" panose="020B0604020202020204" pitchFamily="34" charset="0"/>
                  </a:rPr>
                  <a:t>H &lt; 0, </a:t>
                </a:r>
                <a:r>
                  <a:rPr lang="en-US" sz="2400" dirty="0">
                    <a:solidFill>
                      <a:schemeClr val="bg2">
                        <a:lumMod val="25000"/>
                      </a:schemeClr>
                    </a:solidFill>
                    <a:latin typeface="Arial" panose="020B0604020202020204" pitchFamily="34" charset="0"/>
                    <a:cs typeface="Arial" panose="020B0604020202020204" pitchFamily="34" charset="0"/>
                  </a:rPr>
                  <a:t>the reaction is Exothermic (Expelled heat </a:t>
                </a:r>
                <a:r>
                  <a:rPr lang="en-US" sz="2400" dirty="0">
                    <a:solidFill>
                      <a:srgbClr val="FF0000"/>
                    </a:solidFill>
                    <a:latin typeface="Arial" panose="020B0604020202020204" pitchFamily="34" charset="0"/>
                    <a:cs typeface="Arial" panose="020B0604020202020204" pitchFamily="34" charset="0"/>
                  </a:rPr>
                  <a:t>-q</a:t>
                </a:r>
                <a:r>
                  <a:rPr lang="en-US" sz="2400" dirty="0">
                    <a:solidFill>
                      <a:schemeClr val="bg2">
                        <a:lumMod val="25000"/>
                      </a:schemeClr>
                    </a:solidFill>
                    <a:latin typeface="Arial" panose="020B0604020202020204" pitchFamily="34" charset="0"/>
                    <a:cs typeface="Arial" panose="020B0604020202020204" pitchFamily="34" charset="0"/>
                  </a:rPr>
                  <a:t>).</a:t>
                </a:r>
              </a:p>
            </p:txBody>
          </p:sp>
        </mc:Choice>
        <mc:Fallback xmlns="">
          <p:sp>
            <p:nvSpPr>
              <p:cNvPr id="10" name="TextBox 9">
                <a:extLst>
                  <a:ext uri="{FF2B5EF4-FFF2-40B4-BE49-F238E27FC236}">
                    <a16:creationId xmlns:a16="http://schemas.microsoft.com/office/drawing/2014/main" id="{D5D1E7E9-C91C-BC2D-745A-426279C04F3C}"/>
                  </a:ext>
                </a:extLst>
              </p:cNvPr>
              <p:cNvSpPr txBox="1">
                <a:spLocks noRot="1" noChangeAspect="1" noMove="1" noResize="1" noEditPoints="1" noAdjustHandles="1" noChangeArrowheads="1" noChangeShapeType="1" noTextEdit="1"/>
              </p:cNvSpPr>
              <p:nvPr/>
            </p:nvSpPr>
            <p:spPr>
              <a:xfrm>
                <a:off x="575268" y="5179540"/>
                <a:ext cx="8459038" cy="830997"/>
              </a:xfrm>
              <a:prstGeom prst="rect">
                <a:avLst/>
              </a:prstGeom>
              <a:blipFill>
                <a:blip r:embed="rId6"/>
                <a:stretch>
                  <a:fillRect l="-1081" t="-5147" r="-216" b="-16912"/>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DA4C9891-F3C0-41FD-0384-687BB5118E26}"/>
              </a:ext>
            </a:extLst>
          </p:cNvPr>
          <p:cNvCxnSpPr/>
          <p:nvPr/>
        </p:nvCxnSpPr>
        <p:spPr>
          <a:xfrm>
            <a:off x="2240782" y="2809814"/>
            <a:ext cx="110532" cy="475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6D6068E-40A2-3E04-BECA-8C97AD7523A1}"/>
              </a:ext>
            </a:extLst>
          </p:cNvPr>
          <p:cNvSpPr txBox="1"/>
          <p:nvPr/>
        </p:nvSpPr>
        <p:spPr>
          <a:xfrm>
            <a:off x="2042328" y="3244334"/>
            <a:ext cx="1555637"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Work (w) </a:t>
            </a:r>
            <a:endParaRPr lang="en-US" sz="2000" dirty="0"/>
          </a:p>
        </p:txBody>
      </p:sp>
      <p:cxnSp>
        <p:nvCxnSpPr>
          <p:cNvPr id="15" name="Straight Arrow Connector 14">
            <a:extLst>
              <a:ext uri="{FF2B5EF4-FFF2-40B4-BE49-F238E27FC236}">
                <a16:creationId xmlns:a16="http://schemas.microsoft.com/office/drawing/2014/main" id="{251BB324-5E2F-5ADD-7D54-B98B5EAE18BC}"/>
              </a:ext>
            </a:extLst>
          </p:cNvPr>
          <p:cNvCxnSpPr>
            <a:cxnSpLocks/>
          </p:cNvCxnSpPr>
          <p:nvPr/>
        </p:nvCxnSpPr>
        <p:spPr>
          <a:xfrm flipH="1">
            <a:off x="1467058" y="2801406"/>
            <a:ext cx="40194" cy="507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BD6D784-0634-5AB9-9E02-DA507F3857E9}"/>
              </a:ext>
            </a:extLst>
          </p:cNvPr>
          <p:cNvSpPr txBox="1"/>
          <p:nvPr/>
        </p:nvSpPr>
        <p:spPr>
          <a:xfrm>
            <a:off x="640993" y="3282484"/>
            <a:ext cx="1337275"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Internal energy</a:t>
            </a:r>
            <a:endParaRPr lang="en-US" sz="2000" dirty="0"/>
          </a:p>
        </p:txBody>
      </p:sp>
      <p:sp>
        <p:nvSpPr>
          <p:cNvPr id="5" name="Rectangle 4">
            <a:extLst>
              <a:ext uri="{FF2B5EF4-FFF2-40B4-BE49-F238E27FC236}">
                <a16:creationId xmlns:a16="http://schemas.microsoft.com/office/drawing/2014/main" id="{156B2948-7A5F-926A-4A5A-0D76ED432AF3}"/>
              </a:ext>
            </a:extLst>
          </p:cNvPr>
          <p:cNvSpPr/>
          <p:nvPr/>
        </p:nvSpPr>
        <p:spPr>
          <a:xfrm>
            <a:off x="3735308" y="3978557"/>
            <a:ext cx="4045226" cy="64633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0C81C8-B3FB-A981-A303-633ED92CF9DC}"/>
              </a:ext>
            </a:extLst>
          </p:cNvPr>
          <p:cNvSpPr txBox="1"/>
          <p:nvPr/>
        </p:nvSpPr>
        <p:spPr>
          <a:xfrm>
            <a:off x="3917000" y="4049885"/>
            <a:ext cx="5463323"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Derive this equation.</a:t>
            </a:r>
            <a:endParaRPr lang="en-US" sz="2800" dirty="0"/>
          </a:p>
        </p:txBody>
      </p:sp>
      <p:sp>
        <p:nvSpPr>
          <p:cNvPr id="9" name="Arrow: Right 8">
            <a:extLst>
              <a:ext uri="{FF2B5EF4-FFF2-40B4-BE49-F238E27FC236}">
                <a16:creationId xmlns:a16="http://schemas.microsoft.com/office/drawing/2014/main" id="{10AD3EEC-47B0-BFCD-7993-E5E65EE28917}"/>
              </a:ext>
            </a:extLst>
          </p:cNvPr>
          <p:cNvSpPr/>
          <p:nvPr/>
        </p:nvSpPr>
        <p:spPr>
          <a:xfrm>
            <a:off x="2240782" y="4319257"/>
            <a:ext cx="1357183" cy="1854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24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CAD1D-2369-8E89-5C38-50AAAE3925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DF9D81A-38A6-1C40-B0B7-7AF93C76CBAB}"/>
              </a:ext>
            </a:extLst>
          </p:cNvPr>
          <p:cNvSpPr txBox="1"/>
          <p:nvPr/>
        </p:nvSpPr>
        <p:spPr>
          <a:xfrm>
            <a:off x="351692" y="257698"/>
            <a:ext cx="6094428" cy="584775"/>
          </a:xfrm>
          <a:prstGeom prst="rect">
            <a:avLst/>
          </a:prstGeom>
          <a:noFill/>
        </p:spPr>
        <p:txBody>
          <a:bodyPr wrap="square">
            <a:spAutoFit/>
          </a:bodyPr>
          <a:lstStyle/>
          <a:p>
            <a:r>
              <a:rPr lang="en-US" sz="3200" b="1" i="0" u="sng" strike="noStrike" baseline="0" dirty="0">
                <a:solidFill>
                  <a:srgbClr val="001F5F"/>
                </a:solidFill>
                <a:latin typeface="Arial" panose="020B0604020202020204" pitchFamily="34" charset="0"/>
              </a:rPr>
              <a:t>Example of Enthalpy</a:t>
            </a:r>
            <a:endParaRPr lang="en-US" sz="2400" u="sng" dirty="0"/>
          </a:p>
        </p:txBody>
      </p:sp>
      <p:pic>
        <p:nvPicPr>
          <p:cNvPr id="8" name="Picture 7">
            <a:extLst>
              <a:ext uri="{FF2B5EF4-FFF2-40B4-BE49-F238E27FC236}">
                <a16:creationId xmlns:a16="http://schemas.microsoft.com/office/drawing/2014/main" id="{E36E15D6-2FB7-4BAA-A27E-47E741300216}"/>
              </a:ext>
            </a:extLst>
          </p:cNvPr>
          <p:cNvPicPr>
            <a:picLocks noChangeAspect="1"/>
          </p:cNvPicPr>
          <p:nvPr/>
        </p:nvPicPr>
        <p:blipFill>
          <a:blip r:embed="rId3"/>
          <a:stretch>
            <a:fillRect/>
          </a:stretch>
        </p:blipFill>
        <p:spPr>
          <a:xfrm>
            <a:off x="1135016" y="1270853"/>
            <a:ext cx="10082742" cy="5329449"/>
          </a:xfrm>
          <a:prstGeom prst="rect">
            <a:avLst/>
          </a:prstGeom>
        </p:spPr>
      </p:pic>
    </p:spTree>
    <p:extLst>
      <p:ext uri="{BB962C8B-B14F-4D97-AF65-F5344CB8AC3E}">
        <p14:creationId xmlns:p14="http://schemas.microsoft.com/office/powerpoint/2010/main" val="1382037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34CB5-9C30-55B2-ED39-54B9D1A156D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5B8FF65-764F-833A-5F54-F3245750C270}"/>
              </a:ext>
            </a:extLst>
          </p:cNvPr>
          <p:cNvSpPr txBox="1"/>
          <p:nvPr/>
        </p:nvSpPr>
        <p:spPr>
          <a:xfrm>
            <a:off x="3339446" y="1021742"/>
            <a:ext cx="6784942" cy="3694409"/>
          </a:xfrm>
          <a:prstGeom prst="rect">
            <a:avLst/>
          </a:prstGeom>
          <a:noFill/>
        </p:spPr>
        <p:txBody>
          <a:bodyPr wrap="square">
            <a:spAutoFit/>
          </a:bodyPr>
          <a:lstStyle/>
          <a:p>
            <a:pPr algn="ctr">
              <a:lnSpc>
                <a:spcPct val="150000"/>
              </a:lnSpc>
            </a:pPr>
            <a:r>
              <a:rPr lang="en-US" sz="3200" b="1" i="0" u="none" strike="noStrike" baseline="0" dirty="0">
                <a:solidFill>
                  <a:srgbClr val="000000"/>
                </a:solidFill>
                <a:latin typeface="Arial" panose="020B0604020202020204" pitchFamily="34" charset="0"/>
              </a:rPr>
              <a:t>Main Contents</a:t>
            </a:r>
            <a:endParaRPr lang="en-US" sz="3200" b="0" i="0" u="none" strike="noStrike" baseline="0" dirty="0">
              <a:solidFill>
                <a:srgbClr val="000000"/>
              </a:solidFill>
              <a:latin typeface="Arial" panose="020B0604020202020204" pitchFamily="34" charset="0"/>
            </a:endParaRPr>
          </a:p>
          <a:p>
            <a:pPr>
              <a:lnSpc>
                <a:spcPct val="150000"/>
              </a:lnSpc>
            </a:pPr>
            <a:r>
              <a:rPr lang="en-US" sz="3200" b="0" i="0" u="none" strike="noStrike" baseline="0" dirty="0">
                <a:solidFill>
                  <a:schemeClr val="bg2">
                    <a:lumMod val="90000"/>
                  </a:schemeClr>
                </a:solidFill>
                <a:latin typeface="Arial" panose="020B0604020202020204" pitchFamily="34" charset="0"/>
              </a:rPr>
              <a:t>•</a:t>
            </a:r>
            <a:r>
              <a:rPr lang="en-US" sz="3200" dirty="0">
                <a:solidFill>
                  <a:schemeClr val="bg2">
                    <a:lumMod val="90000"/>
                  </a:schemeClr>
                </a:solidFill>
                <a:latin typeface="Arial" panose="020B0604020202020204" pitchFamily="34" charset="0"/>
              </a:rPr>
              <a:t> </a:t>
            </a:r>
            <a:r>
              <a:rPr lang="en-US" sz="3200" b="1" i="0" u="none" strike="noStrike" baseline="0" dirty="0">
                <a:solidFill>
                  <a:schemeClr val="bg2">
                    <a:lumMod val="90000"/>
                  </a:schemeClr>
                </a:solidFill>
                <a:latin typeface="Arial" panose="020B0604020202020204" pitchFamily="34" charset="0"/>
              </a:rPr>
              <a:t>Background and Implications</a:t>
            </a:r>
            <a:endParaRPr lang="en-US" sz="3200" b="0" i="0" u="none" strike="noStrike" baseline="0" dirty="0">
              <a:solidFill>
                <a:schemeClr val="bg2">
                  <a:lumMod val="90000"/>
                </a:schemeClr>
              </a:solidFill>
              <a:latin typeface="Arial" panose="020B0604020202020204" pitchFamily="34" charset="0"/>
            </a:endParaRPr>
          </a:p>
          <a:p>
            <a:pPr>
              <a:lnSpc>
                <a:spcPct val="150000"/>
              </a:lnSpc>
            </a:pPr>
            <a:r>
              <a:rPr lang="en-US" sz="3200" b="0" i="0" u="none" strike="noStrike" baseline="0" dirty="0">
                <a:solidFill>
                  <a:schemeClr val="bg2">
                    <a:lumMod val="90000"/>
                  </a:schemeClr>
                </a:solidFill>
                <a:latin typeface="Arial" panose="020B0604020202020204" pitchFamily="34" charset="0"/>
              </a:rPr>
              <a:t>•</a:t>
            </a:r>
            <a:r>
              <a:rPr lang="en-US" sz="3200" b="1" i="0" u="none" strike="noStrike" baseline="0" dirty="0">
                <a:solidFill>
                  <a:schemeClr val="bg2">
                    <a:lumMod val="90000"/>
                  </a:schemeClr>
                </a:solidFill>
                <a:latin typeface="Arial" panose="020B0604020202020204" pitchFamily="34" charset="0"/>
              </a:rPr>
              <a:t>Terminologies</a:t>
            </a:r>
            <a:r>
              <a:rPr lang="en-US" sz="3200" b="0" i="0" u="none" strike="noStrike" baseline="0" dirty="0">
                <a:solidFill>
                  <a:schemeClr val="bg2">
                    <a:lumMod val="90000"/>
                  </a:schemeClr>
                </a:solidFill>
                <a:latin typeface="Arial" panose="020B0604020202020204" pitchFamily="34" charset="0"/>
              </a:rPr>
              <a:t> </a:t>
            </a:r>
            <a:r>
              <a:rPr lang="en-US" sz="3200" b="1" i="0" u="none" strike="noStrike" baseline="0" dirty="0">
                <a:solidFill>
                  <a:schemeClr val="bg2">
                    <a:lumMod val="90000"/>
                  </a:schemeClr>
                </a:solidFill>
                <a:latin typeface="Arial" panose="020B0604020202020204" pitchFamily="34" charset="0"/>
              </a:rPr>
              <a:t>&amp; Units</a:t>
            </a:r>
            <a:endParaRPr lang="en-US" sz="3200" b="0" i="0" u="none" strike="noStrike" baseline="0" dirty="0">
              <a:solidFill>
                <a:schemeClr val="bg2">
                  <a:lumMod val="90000"/>
                </a:schemeClr>
              </a:solidFill>
              <a:latin typeface="Arial" panose="020B0604020202020204" pitchFamily="34" charset="0"/>
            </a:endParaRPr>
          </a:p>
          <a:p>
            <a:pPr>
              <a:lnSpc>
                <a:spcPct val="150000"/>
              </a:lnSpc>
            </a:pPr>
            <a:r>
              <a:rPr lang="en-US" sz="3200" b="0" i="0" u="none" strike="noStrike" baseline="0" dirty="0">
                <a:solidFill>
                  <a:srgbClr val="C00000"/>
                </a:solidFill>
                <a:latin typeface="Arial" panose="020B0604020202020204" pitchFamily="34" charset="0"/>
              </a:rPr>
              <a:t>• </a:t>
            </a:r>
            <a:r>
              <a:rPr lang="en-US" sz="3200" b="1" i="0" u="none" strike="noStrike" baseline="0" dirty="0">
                <a:solidFill>
                  <a:srgbClr val="C00000"/>
                </a:solidFill>
                <a:latin typeface="Arial" panose="020B0604020202020204" pitchFamily="34" charset="0"/>
              </a:rPr>
              <a:t>Zeroth law of thermodynamics</a:t>
            </a:r>
            <a:endParaRPr lang="en-US" sz="3200" b="0" i="0" u="none" strike="noStrike" baseline="0" dirty="0">
              <a:solidFill>
                <a:srgbClr val="C00000"/>
              </a:solidFill>
              <a:latin typeface="Arial" panose="020B0604020202020204" pitchFamily="34" charset="0"/>
            </a:endParaRPr>
          </a:p>
          <a:p>
            <a:pPr>
              <a:lnSpc>
                <a:spcPct val="150000"/>
              </a:lnSpc>
            </a:pPr>
            <a:r>
              <a:rPr lang="en-US" sz="3200" b="0" i="0" u="none" strike="noStrike" baseline="0" dirty="0">
                <a:solidFill>
                  <a:srgbClr val="002060"/>
                </a:solidFill>
                <a:latin typeface="Arial" panose="020B0604020202020204" pitchFamily="34" charset="0"/>
              </a:rPr>
              <a:t>• </a:t>
            </a:r>
            <a:r>
              <a:rPr lang="en-US" sz="3200" b="1" i="0" u="none" strike="noStrike" baseline="0" dirty="0">
                <a:solidFill>
                  <a:srgbClr val="002060"/>
                </a:solidFill>
                <a:latin typeface="Arial" panose="020B0604020202020204" pitchFamily="34" charset="0"/>
              </a:rPr>
              <a:t>Objective of the course</a:t>
            </a:r>
            <a:endParaRPr lang="en-US" sz="3200" b="0" i="0" u="none" strike="noStrike" baseline="0" dirty="0">
              <a:solidFill>
                <a:srgbClr val="002060"/>
              </a:solidFill>
              <a:latin typeface="Arial" panose="020B0604020202020204" pitchFamily="34" charset="0"/>
            </a:endParaRPr>
          </a:p>
        </p:txBody>
      </p:sp>
    </p:spTree>
    <p:extLst>
      <p:ext uri="{BB962C8B-B14F-4D97-AF65-F5344CB8AC3E}">
        <p14:creationId xmlns:p14="http://schemas.microsoft.com/office/powerpoint/2010/main" val="3505663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D46C7-F30A-C744-1D24-B5AA262DF8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ABFA443-6154-7E09-2590-85B123EDA661}"/>
              </a:ext>
            </a:extLst>
          </p:cNvPr>
          <p:cNvSpPr txBox="1"/>
          <p:nvPr/>
        </p:nvSpPr>
        <p:spPr>
          <a:xfrm>
            <a:off x="388853" y="380942"/>
            <a:ext cx="10989299" cy="523220"/>
          </a:xfrm>
          <a:prstGeom prst="rect">
            <a:avLst/>
          </a:prstGeom>
          <a:noFill/>
        </p:spPr>
        <p:txBody>
          <a:bodyPr wrap="square">
            <a:spAutoFit/>
          </a:bodyPr>
          <a:lstStyle/>
          <a:p>
            <a:r>
              <a:rPr lang="en-US" sz="2800" b="1" dirty="0">
                <a:solidFill>
                  <a:schemeClr val="accent2"/>
                </a:solidFill>
                <a:latin typeface="Arial" panose="020B0604020202020204" pitchFamily="34" charset="0"/>
              </a:rPr>
              <a:t>Temperature</a:t>
            </a:r>
            <a:r>
              <a:rPr lang="en-US" sz="2800" b="1" dirty="0">
                <a:solidFill>
                  <a:srgbClr val="001F5F"/>
                </a:solidFill>
                <a:latin typeface="Arial" panose="020B0604020202020204" pitchFamily="34" charset="0"/>
              </a:rPr>
              <a:t> </a:t>
            </a:r>
            <a:r>
              <a:rPr lang="en-US" sz="2800" b="1" i="0" u="none" strike="noStrike" baseline="0" dirty="0">
                <a:solidFill>
                  <a:schemeClr val="accent2"/>
                </a:solidFill>
                <a:latin typeface="Arial" panose="020B0604020202020204" pitchFamily="34" charset="0"/>
                <a:cs typeface="Arial" panose="020B0604020202020204" pitchFamily="34" charset="0"/>
              </a:rPr>
              <a:t>Equality</a:t>
            </a:r>
            <a:r>
              <a:rPr lang="en-US" sz="2800" b="1" dirty="0">
                <a:solidFill>
                  <a:srgbClr val="001F5F"/>
                </a:solidFill>
                <a:latin typeface="Arial" panose="020B0604020202020204" pitchFamily="34" charset="0"/>
              </a:rPr>
              <a:t> </a:t>
            </a:r>
            <a:endParaRPr lang="en-US" sz="2000" dirty="0"/>
          </a:p>
        </p:txBody>
      </p:sp>
      <p:sp>
        <p:nvSpPr>
          <p:cNvPr id="3" name="TextBox 2">
            <a:extLst>
              <a:ext uri="{FF2B5EF4-FFF2-40B4-BE49-F238E27FC236}">
                <a16:creationId xmlns:a16="http://schemas.microsoft.com/office/drawing/2014/main" id="{82D03643-A3C0-B7CD-5CAE-7C2668EB63B7}"/>
              </a:ext>
            </a:extLst>
          </p:cNvPr>
          <p:cNvSpPr txBox="1"/>
          <p:nvPr/>
        </p:nvSpPr>
        <p:spPr>
          <a:xfrm>
            <a:off x="504410" y="1019697"/>
            <a:ext cx="11253581" cy="2308324"/>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chemeClr val="tx1">
                    <a:lumMod val="65000"/>
                    <a:lumOff val="35000"/>
                  </a:schemeClr>
                </a:solidFill>
                <a:effectLst/>
                <a:latin typeface="Arial" panose="020B0604020202020204" pitchFamily="34" charset="0"/>
                <a:cs typeface="Arial" panose="020B0604020202020204" pitchFamily="34" charset="0"/>
              </a:rPr>
              <a:t>Temperature determines how heat flows—naturally moving from hot objects to cooler ones until they in equilibrium</a:t>
            </a:r>
            <a:r>
              <a:rPr lang="ar-IQ" sz="2400" b="0" i="0" dirty="0">
                <a:solidFill>
                  <a:schemeClr val="tx1">
                    <a:lumMod val="65000"/>
                    <a:lumOff val="35000"/>
                  </a:schemeClr>
                </a:solidFill>
                <a:effectLst/>
                <a:latin typeface="Arial" panose="020B0604020202020204" pitchFamily="34" charset="0"/>
                <a:cs typeface="Arial" panose="020B0604020202020204" pitchFamily="34" charset="0"/>
              </a:rPr>
              <a:t> </a:t>
            </a:r>
            <a:r>
              <a:rPr lang="en-US" sz="2400" b="0" i="0" dirty="0">
                <a:solidFill>
                  <a:schemeClr val="tx1">
                    <a:lumMod val="65000"/>
                    <a:lumOff val="35000"/>
                  </a:schemeClr>
                </a:solidFill>
                <a:effectLst/>
                <a:latin typeface="Arial" panose="020B0604020202020204" pitchFamily="34" charset="0"/>
                <a:cs typeface="Arial" panose="020B0604020202020204" pitchFamily="34" charset="0"/>
              </a:rPr>
              <a:t>(</a:t>
            </a:r>
            <a:r>
              <a:rPr lang="en-US" sz="2400" dirty="0">
                <a:solidFill>
                  <a:srgbClr val="C00000"/>
                </a:solidFill>
                <a:latin typeface="Arial" panose="020B0604020202020204" pitchFamily="34" charset="0"/>
                <a:cs typeface="Arial" panose="020B0604020202020204" pitchFamily="34" charset="0"/>
              </a:rPr>
              <a:t>Fig. 1</a:t>
            </a:r>
            <a:r>
              <a:rPr lang="en-US" sz="2400" dirty="0">
                <a:solidFill>
                  <a:schemeClr val="tx1">
                    <a:lumMod val="65000"/>
                    <a:lumOff val="35000"/>
                  </a:schemeClr>
                </a:solidFill>
                <a:latin typeface="Arial" panose="020B0604020202020204" pitchFamily="34" charset="0"/>
                <a:cs typeface="Arial" panose="020B0604020202020204" pitchFamily="34" charset="0"/>
              </a:rPr>
              <a:t>)</a:t>
            </a:r>
            <a:r>
              <a:rPr lang="en-US" sz="2400" b="0" i="0" dirty="0">
                <a:solidFill>
                  <a:schemeClr val="tx1">
                    <a:lumMod val="65000"/>
                    <a:lumOff val="35000"/>
                  </a:schemeClr>
                </a:solidFill>
                <a:effectLst/>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This heat flow takes place until both cold and hot body attain the same temperature (equilibrium). </a:t>
            </a:r>
          </a:p>
          <a:p>
            <a:pPr marL="342900" indent="-342900" algn="just">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The heat transfer from aluminum to copper and the heat transfer stop when both objects reach the same temperature (thermal equilibrium). </a:t>
            </a:r>
          </a:p>
        </p:txBody>
      </p:sp>
      <p:pic>
        <p:nvPicPr>
          <p:cNvPr id="6" name="Picture 5">
            <a:extLst>
              <a:ext uri="{FF2B5EF4-FFF2-40B4-BE49-F238E27FC236}">
                <a16:creationId xmlns:a16="http://schemas.microsoft.com/office/drawing/2014/main" id="{D3C67FFA-87C9-2455-5547-9735702C03F6}"/>
              </a:ext>
            </a:extLst>
          </p:cNvPr>
          <p:cNvPicPr>
            <a:picLocks noChangeAspect="1"/>
          </p:cNvPicPr>
          <p:nvPr/>
        </p:nvPicPr>
        <p:blipFill>
          <a:blip r:embed="rId2"/>
          <a:stretch>
            <a:fillRect/>
          </a:stretch>
        </p:blipFill>
        <p:spPr>
          <a:xfrm>
            <a:off x="293165" y="4304363"/>
            <a:ext cx="3855723" cy="1923606"/>
          </a:xfrm>
          <a:prstGeom prst="rect">
            <a:avLst/>
          </a:prstGeom>
        </p:spPr>
      </p:pic>
      <p:sp>
        <p:nvSpPr>
          <p:cNvPr id="7" name="TextBox 6">
            <a:extLst>
              <a:ext uri="{FF2B5EF4-FFF2-40B4-BE49-F238E27FC236}">
                <a16:creationId xmlns:a16="http://schemas.microsoft.com/office/drawing/2014/main" id="{7A7127E3-0B15-7F87-4AFF-B0021101A893}"/>
              </a:ext>
            </a:extLst>
          </p:cNvPr>
          <p:cNvSpPr txBox="1"/>
          <p:nvPr/>
        </p:nvSpPr>
        <p:spPr>
          <a:xfrm>
            <a:off x="0" y="6246225"/>
            <a:ext cx="4691270" cy="430887"/>
          </a:xfrm>
          <a:prstGeom prst="rect">
            <a:avLst/>
          </a:prstGeom>
          <a:noFill/>
        </p:spPr>
        <p:txBody>
          <a:bodyPr wrap="square">
            <a:spAutoFit/>
          </a:bodyPr>
          <a:lstStyle/>
          <a:p>
            <a:r>
              <a:rPr lang="ar-IQ" sz="2200" dirty="0">
                <a:solidFill>
                  <a:schemeClr val="tx1">
                    <a:lumMod val="65000"/>
                    <a:lumOff val="35000"/>
                  </a:schemeClr>
                </a:solidFill>
                <a:latin typeface="Arial" panose="020B0604020202020204" pitchFamily="34" charset="0"/>
                <a:cs typeface="Arial" panose="020B0604020202020204" pitchFamily="34" charset="0"/>
              </a:rPr>
              <a:t>- انتقال الحرارة من الجزء الحار الى البارد</a:t>
            </a:r>
            <a:r>
              <a:rPr lang="en-US" sz="2200" dirty="0">
                <a:solidFill>
                  <a:srgbClr val="C00000"/>
                </a:solidFill>
                <a:latin typeface="Arial" panose="020B0604020202020204" pitchFamily="34" charset="0"/>
                <a:cs typeface="Arial" panose="020B0604020202020204" pitchFamily="34" charset="0"/>
              </a:rPr>
              <a:t>Fig. 1</a:t>
            </a:r>
            <a:endParaRPr lang="en-US" sz="2200" dirty="0">
              <a:solidFill>
                <a:srgbClr val="C00000"/>
              </a:solidFill>
            </a:endParaRPr>
          </a:p>
        </p:txBody>
      </p:sp>
      <p:pic>
        <p:nvPicPr>
          <p:cNvPr id="10" name="Picture 9">
            <a:extLst>
              <a:ext uri="{FF2B5EF4-FFF2-40B4-BE49-F238E27FC236}">
                <a16:creationId xmlns:a16="http://schemas.microsoft.com/office/drawing/2014/main" id="{E826C576-DBA4-91D0-0B2F-8E29568D162A}"/>
              </a:ext>
            </a:extLst>
          </p:cNvPr>
          <p:cNvPicPr>
            <a:picLocks noChangeAspect="1"/>
          </p:cNvPicPr>
          <p:nvPr/>
        </p:nvPicPr>
        <p:blipFill>
          <a:blip r:embed="rId3"/>
          <a:srcRect l="9697" t="4758" r="17102" b="19517"/>
          <a:stretch/>
        </p:blipFill>
        <p:spPr>
          <a:xfrm>
            <a:off x="8472343" y="4328856"/>
            <a:ext cx="3719657" cy="1899113"/>
          </a:xfrm>
          <a:prstGeom prst="rect">
            <a:avLst/>
          </a:prstGeom>
        </p:spPr>
      </p:pic>
      <p:pic>
        <p:nvPicPr>
          <p:cNvPr id="12" name="Picture 11">
            <a:extLst>
              <a:ext uri="{FF2B5EF4-FFF2-40B4-BE49-F238E27FC236}">
                <a16:creationId xmlns:a16="http://schemas.microsoft.com/office/drawing/2014/main" id="{9E58BA03-B42F-572C-3332-347D5644E2D0}"/>
              </a:ext>
            </a:extLst>
          </p:cNvPr>
          <p:cNvPicPr>
            <a:picLocks noChangeAspect="1"/>
          </p:cNvPicPr>
          <p:nvPr/>
        </p:nvPicPr>
        <p:blipFill>
          <a:blip r:embed="rId4"/>
          <a:srcRect t="15739" r="5873"/>
          <a:stretch/>
        </p:blipFill>
        <p:spPr>
          <a:xfrm>
            <a:off x="4442052" y="4351311"/>
            <a:ext cx="3832815" cy="1921677"/>
          </a:xfrm>
          <a:prstGeom prst="rect">
            <a:avLst/>
          </a:prstGeom>
        </p:spPr>
      </p:pic>
      <p:sp>
        <p:nvSpPr>
          <p:cNvPr id="14" name="TextBox 13">
            <a:extLst>
              <a:ext uri="{FF2B5EF4-FFF2-40B4-BE49-F238E27FC236}">
                <a16:creationId xmlns:a16="http://schemas.microsoft.com/office/drawing/2014/main" id="{79FB89A5-8992-7895-EC2A-CE5D86DE3354}"/>
              </a:ext>
            </a:extLst>
          </p:cNvPr>
          <p:cNvSpPr txBox="1"/>
          <p:nvPr/>
        </p:nvSpPr>
        <p:spPr>
          <a:xfrm>
            <a:off x="4987373" y="3873207"/>
            <a:ext cx="1334328" cy="400110"/>
          </a:xfrm>
          <a:prstGeom prst="rect">
            <a:avLst/>
          </a:prstGeom>
          <a:noFill/>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Hot Body</a:t>
            </a:r>
            <a:endParaRPr lang="en-US" sz="2000" dirty="0">
              <a:solidFill>
                <a:srgbClr val="FF0000"/>
              </a:solidFill>
            </a:endParaRPr>
          </a:p>
        </p:txBody>
      </p:sp>
      <p:sp>
        <p:nvSpPr>
          <p:cNvPr id="16" name="TextBox 15">
            <a:extLst>
              <a:ext uri="{FF2B5EF4-FFF2-40B4-BE49-F238E27FC236}">
                <a16:creationId xmlns:a16="http://schemas.microsoft.com/office/drawing/2014/main" id="{9B8B828C-7F32-5B47-F669-6C25B9B45A5C}"/>
              </a:ext>
            </a:extLst>
          </p:cNvPr>
          <p:cNvSpPr txBox="1"/>
          <p:nvPr/>
        </p:nvSpPr>
        <p:spPr>
          <a:xfrm>
            <a:off x="6537464" y="3903985"/>
            <a:ext cx="1334328" cy="369332"/>
          </a:xfrm>
          <a:prstGeom prst="rect">
            <a:avLst/>
          </a:prstGeom>
          <a:noFill/>
        </p:spPr>
        <p:txBody>
          <a:bodyPr wrap="square">
            <a:spAutoFit/>
          </a:bodyPr>
          <a:lstStyle/>
          <a:p>
            <a:r>
              <a:rPr lang="en-US" sz="1800" dirty="0">
                <a:solidFill>
                  <a:srgbClr val="FF0000"/>
                </a:solidFill>
                <a:latin typeface="Arial" panose="020B0604020202020204" pitchFamily="34" charset="0"/>
                <a:cs typeface="Arial" panose="020B0604020202020204" pitchFamily="34" charset="0"/>
              </a:rPr>
              <a:t>Cold Body</a:t>
            </a:r>
            <a:endParaRPr lang="en-US" sz="1800" dirty="0">
              <a:solidFill>
                <a:srgbClr val="FF0000"/>
              </a:solidFill>
            </a:endParaRPr>
          </a:p>
        </p:txBody>
      </p:sp>
      <p:sp>
        <p:nvSpPr>
          <p:cNvPr id="17" name="Arrow: Right 16">
            <a:extLst>
              <a:ext uri="{FF2B5EF4-FFF2-40B4-BE49-F238E27FC236}">
                <a16:creationId xmlns:a16="http://schemas.microsoft.com/office/drawing/2014/main" id="{1F3CA2F3-4567-5AAC-CAA9-03BFDC5249EB}"/>
              </a:ext>
            </a:extLst>
          </p:cNvPr>
          <p:cNvSpPr/>
          <p:nvPr/>
        </p:nvSpPr>
        <p:spPr>
          <a:xfrm>
            <a:off x="5043645" y="6272988"/>
            <a:ext cx="1679713" cy="430887"/>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AE8F4D0-225D-5AE5-5874-B6B63CAE8EE5}"/>
              </a:ext>
            </a:extLst>
          </p:cNvPr>
          <p:cNvSpPr txBox="1"/>
          <p:nvPr/>
        </p:nvSpPr>
        <p:spPr>
          <a:xfrm>
            <a:off x="6723358" y="6303765"/>
            <a:ext cx="1334328" cy="400110"/>
          </a:xfrm>
          <a:prstGeom prst="rect">
            <a:avLst/>
          </a:prstGeom>
          <a:noFill/>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Heat flow</a:t>
            </a:r>
            <a:endParaRPr lang="en-US" sz="2000" dirty="0">
              <a:solidFill>
                <a:srgbClr val="FF0000"/>
              </a:solidFill>
            </a:endParaRPr>
          </a:p>
        </p:txBody>
      </p:sp>
      <p:sp>
        <p:nvSpPr>
          <p:cNvPr id="19" name="TextBox 18">
            <a:extLst>
              <a:ext uri="{FF2B5EF4-FFF2-40B4-BE49-F238E27FC236}">
                <a16:creationId xmlns:a16="http://schemas.microsoft.com/office/drawing/2014/main" id="{7E75E443-F351-A71A-7B3D-D706E39568BD}"/>
              </a:ext>
            </a:extLst>
          </p:cNvPr>
          <p:cNvSpPr txBox="1"/>
          <p:nvPr/>
        </p:nvSpPr>
        <p:spPr>
          <a:xfrm>
            <a:off x="9665006" y="6303765"/>
            <a:ext cx="2242071" cy="400110"/>
          </a:xfrm>
          <a:prstGeom prst="rect">
            <a:avLst/>
          </a:prstGeom>
          <a:noFill/>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In Equilibrium </a:t>
            </a:r>
            <a:endParaRPr lang="en-US" sz="2000" dirty="0">
              <a:solidFill>
                <a:srgbClr val="FF0000"/>
              </a:solidFill>
            </a:endParaRPr>
          </a:p>
        </p:txBody>
      </p:sp>
    </p:spTree>
    <p:extLst>
      <p:ext uri="{BB962C8B-B14F-4D97-AF65-F5344CB8AC3E}">
        <p14:creationId xmlns:p14="http://schemas.microsoft.com/office/powerpoint/2010/main" val="213999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96C52-4448-7F59-8383-4DF0CC96931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F28844-D0F5-A3E8-0E6E-210859C6E064}"/>
              </a:ext>
            </a:extLst>
          </p:cNvPr>
          <p:cNvSpPr txBox="1"/>
          <p:nvPr/>
        </p:nvSpPr>
        <p:spPr>
          <a:xfrm>
            <a:off x="351692" y="257698"/>
            <a:ext cx="11183816" cy="523220"/>
          </a:xfrm>
          <a:prstGeom prst="rect">
            <a:avLst/>
          </a:prstGeom>
          <a:noFill/>
        </p:spPr>
        <p:txBody>
          <a:bodyPr wrap="square">
            <a:spAutoFit/>
          </a:bodyPr>
          <a:lstStyle/>
          <a:p>
            <a:r>
              <a:rPr lang="en-US" sz="2800" b="1" i="0" u="sng" strike="noStrike" baseline="0" dirty="0">
                <a:solidFill>
                  <a:srgbClr val="001F5F"/>
                </a:solidFill>
                <a:latin typeface="Arial" panose="020B0604020202020204" pitchFamily="34" charset="0"/>
              </a:rPr>
              <a:t>Zeroth Law of Thermodynamics: The Thermal Equilibrium Law</a:t>
            </a:r>
          </a:p>
        </p:txBody>
      </p:sp>
      <p:sp>
        <p:nvSpPr>
          <p:cNvPr id="6" name="TextBox 5">
            <a:extLst>
              <a:ext uri="{FF2B5EF4-FFF2-40B4-BE49-F238E27FC236}">
                <a16:creationId xmlns:a16="http://schemas.microsoft.com/office/drawing/2014/main" id="{B16DF0B0-7B2B-AD1D-757D-75A545060C79}"/>
              </a:ext>
            </a:extLst>
          </p:cNvPr>
          <p:cNvSpPr txBox="1"/>
          <p:nvPr/>
        </p:nvSpPr>
        <p:spPr>
          <a:xfrm>
            <a:off x="351692" y="431061"/>
            <a:ext cx="10781881" cy="2563009"/>
          </a:xfrm>
          <a:prstGeom prst="rect">
            <a:avLst/>
          </a:prstGeom>
          <a:noFill/>
        </p:spPr>
        <p:txBody>
          <a:bodyPr wrap="square">
            <a:spAutoFit/>
          </a:bodyPr>
          <a:lstStyle/>
          <a:p>
            <a:pPr algn="just">
              <a:lnSpc>
                <a:spcPct val="150000"/>
              </a:lnSpc>
            </a:pPr>
            <a:endParaRPr lang="en-US" sz="1400" i="0" u="none" strike="noStrike" baseline="0" dirty="0">
              <a:solidFill>
                <a:srgbClr val="000000"/>
              </a:solidFill>
              <a:latin typeface="Arial" panose="020B0604020202020204" pitchFamily="34" charset="0"/>
              <a:cs typeface="Arial" panose="020B0604020202020204" pitchFamily="34" charset="0"/>
            </a:endParaRPr>
          </a:p>
          <a:p>
            <a:pPr algn="just">
              <a:lnSpc>
                <a:spcPct val="150000"/>
              </a:lnSpc>
            </a:pPr>
            <a:r>
              <a:rPr lang="en-US" sz="2400" i="0" u="none" strike="noStrike" baseline="0" dirty="0">
                <a:latin typeface="Arial" panose="020B0604020202020204" pitchFamily="34" charset="0"/>
                <a:cs typeface="Arial" panose="020B0604020202020204" pitchFamily="34" charset="0"/>
              </a:rPr>
              <a:t>The zero law states If two systems (A and B) are in thermal equilibrium with a third system (C) separately (that is A and C are in thermal equilibrium; B and C are in thermal equilibrium) then they are in thermal equilibrium themselves (that is A and B will be in thermal equilibrium with each other). </a:t>
            </a:r>
            <a:endParaRPr lang="en-US" sz="2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2B6B010-51D1-57F3-A577-C522DE73C947}"/>
              </a:ext>
            </a:extLst>
          </p:cNvPr>
          <p:cNvSpPr/>
          <p:nvPr/>
        </p:nvSpPr>
        <p:spPr>
          <a:xfrm>
            <a:off x="617764" y="4574622"/>
            <a:ext cx="6089301" cy="757598"/>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2B0C717-6661-0C04-2B09-B7EEB5CFB528}"/>
              </a:ext>
            </a:extLst>
          </p:cNvPr>
          <p:cNvSpPr txBox="1"/>
          <p:nvPr/>
        </p:nvSpPr>
        <p:spPr>
          <a:xfrm>
            <a:off x="617764" y="4574622"/>
            <a:ext cx="6219930" cy="630942"/>
          </a:xfrm>
          <a:prstGeom prst="rect">
            <a:avLst/>
          </a:prstGeom>
          <a:noFill/>
        </p:spPr>
        <p:txBody>
          <a:bodyPr wrap="square">
            <a:spAutoFit/>
          </a:bodyPr>
          <a:lstStyle/>
          <a:p>
            <a:pPr algn="l"/>
            <a:endParaRPr lang="en-US" sz="1100" b="0" i="0" u="none" strike="noStrike" baseline="0" dirty="0">
              <a:solidFill>
                <a:srgbClr val="000000"/>
              </a:solidFill>
              <a:latin typeface="Arial" panose="020B0604020202020204" pitchFamily="34" charset="0"/>
            </a:endParaRPr>
          </a:p>
          <a:p>
            <a:r>
              <a:rPr lang="en-US" sz="2400" b="1" i="0" u="none" strike="noStrike" baseline="0" dirty="0">
                <a:solidFill>
                  <a:schemeClr val="tx1">
                    <a:lumMod val="75000"/>
                    <a:lumOff val="25000"/>
                  </a:schemeClr>
                </a:solidFill>
                <a:latin typeface="Arial" panose="020B0604020202020204" pitchFamily="34" charset="0"/>
              </a:rPr>
              <a:t>Q: State Zeroth law of thermodynamics. </a:t>
            </a:r>
            <a:endParaRPr lang="en-US" sz="2400" dirty="0">
              <a:solidFill>
                <a:schemeClr val="tx1">
                  <a:lumMod val="75000"/>
                  <a:lumOff val="25000"/>
                </a:schemeClr>
              </a:solidFill>
            </a:endParaRPr>
          </a:p>
        </p:txBody>
      </p:sp>
      <p:sp>
        <p:nvSpPr>
          <p:cNvPr id="3" name="TextBox 2">
            <a:extLst>
              <a:ext uri="{FF2B5EF4-FFF2-40B4-BE49-F238E27FC236}">
                <a16:creationId xmlns:a16="http://schemas.microsoft.com/office/drawing/2014/main" id="{3C269758-D69A-2741-D114-77EDF6B862ED}"/>
              </a:ext>
            </a:extLst>
          </p:cNvPr>
          <p:cNvSpPr txBox="1"/>
          <p:nvPr/>
        </p:nvSpPr>
        <p:spPr>
          <a:xfrm>
            <a:off x="867088" y="5595942"/>
            <a:ext cx="10668420" cy="830997"/>
          </a:xfrm>
          <a:prstGeom prst="rect">
            <a:avLst/>
          </a:prstGeom>
          <a:noFill/>
        </p:spPr>
        <p:txBody>
          <a:bodyPr wrap="square">
            <a:spAutoFit/>
          </a:bodyPr>
          <a:lstStyle/>
          <a:p>
            <a:r>
              <a:rPr lang="en-US" sz="2400" b="1" i="0" dirty="0">
                <a:solidFill>
                  <a:srgbClr val="404040"/>
                </a:solidFill>
                <a:effectLst/>
                <a:latin typeface="Arial" panose="020B0604020202020204" pitchFamily="34" charset="0"/>
                <a:cs typeface="Arial" panose="020B0604020202020204" pitchFamily="34" charset="0"/>
              </a:rPr>
              <a:t>Answer</a:t>
            </a:r>
            <a:r>
              <a:rPr lang="en-US" sz="2400" b="0" i="0" dirty="0">
                <a:solidFill>
                  <a:srgbClr val="404040"/>
                </a:solidFill>
                <a:effectLst/>
                <a:latin typeface="Arial" panose="020B0604020202020204" pitchFamily="34" charset="0"/>
                <a:cs typeface="Arial" panose="020B0604020202020204" pitchFamily="34" charset="0"/>
              </a:rPr>
              <a:t>: If two systems A &amp; B are separately in </a:t>
            </a:r>
            <a:r>
              <a:rPr lang="en-US" sz="2400" i="0" dirty="0">
                <a:solidFill>
                  <a:srgbClr val="404040"/>
                </a:solidFill>
                <a:effectLst/>
                <a:latin typeface="Arial" panose="020B0604020202020204" pitchFamily="34" charset="0"/>
                <a:cs typeface="Arial" panose="020B0604020202020204" pitchFamily="34" charset="0"/>
              </a:rPr>
              <a:t>thermal equilibrium </a:t>
            </a:r>
            <a:r>
              <a:rPr lang="en-US" sz="2400" b="0" i="0" dirty="0">
                <a:solidFill>
                  <a:srgbClr val="404040"/>
                </a:solidFill>
                <a:effectLst/>
                <a:latin typeface="Arial" panose="020B0604020202020204" pitchFamily="34" charset="0"/>
                <a:cs typeface="Arial" panose="020B0604020202020204" pitchFamily="34" charset="0"/>
              </a:rPr>
              <a:t>with a third one (C), then A&amp; B will also in thermal equilibrium with each other.</a:t>
            </a:r>
            <a:endParaRPr lang="en-US" sz="2400" dirty="0">
              <a:latin typeface="Arial" panose="020B0604020202020204" pitchFamily="34" charset="0"/>
              <a:cs typeface="Arial" panose="020B0604020202020204" pitchFamily="34" charset="0"/>
            </a:endParaRPr>
          </a:p>
        </p:txBody>
      </p:sp>
      <p:pic>
        <p:nvPicPr>
          <p:cNvPr id="1026" name="Picture 2" descr="Zeroth law of thermodynamics examples which shows that the blocks are in thermal equilibrium with each other in animation">
            <a:extLst>
              <a:ext uri="{FF2B5EF4-FFF2-40B4-BE49-F238E27FC236}">
                <a16:creationId xmlns:a16="http://schemas.microsoft.com/office/drawing/2014/main" id="{F3039FA8-7220-2FD9-BB1A-422E006A2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300" y="2998027"/>
            <a:ext cx="4474289" cy="2458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D237C12-B1DA-8056-8400-9779DA4654E5}"/>
              </a:ext>
            </a:extLst>
          </p:cNvPr>
          <p:cNvCxnSpPr/>
          <p:nvPr/>
        </p:nvCxnSpPr>
        <p:spPr>
          <a:xfrm>
            <a:off x="8955464" y="4034672"/>
            <a:ext cx="0" cy="539950"/>
          </a:xfrm>
          <a:prstGeom prst="straightConnector1">
            <a:avLst/>
          </a:prstGeom>
          <a:ln w="28575" cap="flat" cmpd="sng" algn="ctr">
            <a:solidFill>
              <a:srgbClr val="FFFF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BDA243BD-F3E9-EA09-DA72-4372E84C83A3}"/>
              </a:ext>
            </a:extLst>
          </p:cNvPr>
          <p:cNvCxnSpPr/>
          <p:nvPr/>
        </p:nvCxnSpPr>
        <p:spPr>
          <a:xfrm>
            <a:off x="9117291" y="4034672"/>
            <a:ext cx="0" cy="539950"/>
          </a:xfrm>
          <a:prstGeom prst="straightConnector1">
            <a:avLst/>
          </a:prstGeom>
          <a:ln w="28575" cap="flat" cmpd="sng" algn="ctr">
            <a:solidFill>
              <a:srgbClr val="FFFF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19DC3250-B80B-229E-E32D-C64C758909F7}"/>
              </a:ext>
            </a:extLst>
          </p:cNvPr>
          <p:cNvCxnSpPr/>
          <p:nvPr/>
        </p:nvCxnSpPr>
        <p:spPr>
          <a:xfrm>
            <a:off x="9269690" y="4034672"/>
            <a:ext cx="0" cy="539950"/>
          </a:xfrm>
          <a:prstGeom prst="straightConnector1">
            <a:avLst/>
          </a:prstGeom>
          <a:ln w="28575" cap="flat" cmpd="sng" algn="ctr">
            <a:solidFill>
              <a:srgbClr val="FFFF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DCCF0418-F7CF-6D34-9818-B523E4541616}"/>
              </a:ext>
            </a:extLst>
          </p:cNvPr>
          <p:cNvCxnSpPr>
            <a:cxnSpLocks/>
          </p:cNvCxnSpPr>
          <p:nvPr/>
        </p:nvCxnSpPr>
        <p:spPr>
          <a:xfrm flipV="1">
            <a:off x="10906812" y="4069497"/>
            <a:ext cx="0" cy="53995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29B05A93-C147-F559-6DEC-8A3FBC2E24A4}"/>
              </a:ext>
            </a:extLst>
          </p:cNvPr>
          <p:cNvCxnSpPr>
            <a:cxnSpLocks/>
          </p:cNvCxnSpPr>
          <p:nvPr/>
        </p:nvCxnSpPr>
        <p:spPr>
          <a:xfrm flipV="1">
            <a:off x="10700995" y="4069497"/>
            <a:ext cx="0" cy="53995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A9114F37-BCFB-D6B0-B652-9EE1A08A9B94}"/>
              </a:ext>
            </a:extLst>
          </p:cNvPr>
          <p:cNvCxnSpPr>
            <a:cxnSpLocks/>
          </p:cNvCxnSpPr>
          <p:nvPr/>
        </p:nvCxnSpPr>
        <p:spPr>
          <a:xfrm flipV="1">
            <a:off x="10523455" y="4069497"/>
            <a:ext cx="0" cy="53995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9552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4D03B-5960-762D-7408-EF7D8C3772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80C349-DAC4-EAD1-1F7F-2CB66ECE6F04}"/>
              </a:ext>
            </a:extLst>
          </p:cNvPr>
          <p:cNvSpPr txBox="1"/>
          <p:nvPr/>
        </p:nvSpPr>
        <p:spPr>
          <a:xfrm>
            <a:off x="351692" y="257698"/>
            <a:ext cx="11183816" cy="523220"/>
          </a:xfrm>
          <a:prstGeom prst="rect">
            <a:avLst/>
          </a:prstGeom>
          <a:noFill/>
        </p:spPr>
        <p:txBody>
          <a:bodyPr wrap="square">
            <a:spAutoFit/>
          </a:bodyPr>
          <a:lstStyle/>
          <a:p>
            <a:pPr algn="ctr"/>
            <a:r>
              <a:rPr lang="en-US" sz="2800" b="1" i="0" u="sng" strike="noStrike" baseline="0" dirty="0">
                <a:solidFill>
                  <a:srgbClr val="001F5F"/>
                </a:solidFill>
                <a:latin typeface="Arial" panose="020B0604020202020204" pitchFamily="34" charset="0"/>
              </a:rPr>
              <a:t>Explanation of Zeroth Law</a:t>
            </a:r>
          </a:p>
        </p:txBody>
      </p:sp>
      <p:sp>
        <p:nvSpPr>
          <p:cNvPr id="5" name="TextBox 4">
            <a:extLst>
              <a:ext uri="{FF2B5EF4-FFF2-40B4-BE49-F238E27FC236}">
                <a16:creationId xmlns:a16="http://schemas.microsoft.com/office/drawing/2014/main" id="{8E5D0568-1EA0-7D82-2343-BB5DA00A7A62}"/>
              </a:ext>
            </a:extLst>
          </p:cNvPr>
          <p:cNvSpPr txBox="1"/>
          <p:nvPr/>
        </p:nvSpPr>
        <p:spPr>
          <a:xfrm>
            <a:off x="110532" y="550415"/>
            <a:ext cx="8930472" cy="6153479"/>
          </a:xfrm>
          <a:prstGeom prst="rect">
            <a:avLst/>
          </a:prstGeom>
          <a:noFill/>
        </p:spPr>
        <p:txBody>
          <a:bodyPr wrap="square">
            <a:spAutoFit/>
          </a:bodyPr>
          <a:lstStyle/>
          <a:p>
            <a:endParaRPr lang="en-US" sz="2400" b="0" i="0" u="none" strike="noStrike" baseline="0" dirty="0">
              <a:latin typeface="Arial" panose="020B0604020202020204" pitchFamily="34" charset="0"/>
              <a:cs typeface="Arial" panose="020B0604020202020204" pitchFamily="34" charset="0"/>
            </a:endParaRPr>
          </a:p>
          <a:p>
            <a:pPr marL="342900" marR="0" indent="-342900">
              <a:lnSpc>
                <a:spcPct val="115000"/>
              </a:lnSpc>
              <a:spcAft>
                <a:spcPts val="800"/>
              </a:spcAft>
              <a:buFont typeface="Wingdings" panose="05000000000000000000" pitchFamily="2" charset="2"/>
              <a:buChar char="Ø"/>
            </a:pPr>
            <a:r>
              <a:rPr lang="en-US" sz="2400" b="0" i="0" u="none" strike="noStrike" baseline="0" dirty="0">
                <a:latin typeface="Arial" panose="020B0604020202020204" pitchFamily="34" charset="0"/>
                <a:cs typeface="Arial" panose="020B0604020202020204" pitchFamily="34" charset="0"/>
              </a:rPr>
              <a:t>Let us assume that </a:t>
            </a:r>
            <a:r>
              <a:rPr lang="en-US" sz="2400" kern="100" dirty="0">
                <a:effectLst/>
                <a:latin typeface="Calibri" panose="020F0502020204030204" pitchFamily="34" charset="0"/>
                <a:ea typeface="Calibri" panose="020F0502020204030204" pitchFamily="34" charset="0"/>
                <a:cs typeface="Calibri" panose="020F0502020204030204" pitchFamily="34" charset="0"/>
              </a:rPr>
              <a:t>T</a:t>
            </a:r>
            <a:r>
              <a:rPr lang="en-US" sz="2400" kern="100" baseline="-25000" dirty="0">
                <a:effectLst/>
                <a:latin typeface="Calibri" panose="020F0502020204030204" pitchFamily="34" charset="0"/>
                <a:ea typeface="Calibri" panose="020F0502020204030204" pitchFamily="34" charset="0"/>
                <a:cs typeface="Calibri" panose="020F0502020204030204" pitchFamily="34" charset="0"/>
              </a:rPr>
              <a:t>A</a:t>
            </a:r>
            <a:r>
              <a:rPr lang="en-US" sz="2400" b="0" i="0" u="none" strike="noStrike" baseline="0" dirty="0">
                <a:latin typeface="Arial" panose="020B0604020202020204" pitchFamily="34" charset="0"/>
                <a:cs typeface="Arial" panose="020B0604020202020204" pitchFamily="34" charset="0"/>
              </a:rPr>
              <a:t>,</a:t>
            </a:r>
            <a:r>
              <a:rPr lang="en-US" sz="2400" kern="100" dirty="0">
                <a:effectLst/>
                <a:latin typeface="Calibri" panose="020F0502020204030204" pitchFamily="34" charset="0"/>
                <a:ea typeface="Calibri" panose="020F0502020204030204" pitchFamily="34" charset="0"/>
                <a:cs typeface="Calibri" panose="020F0502020204030204" pitchFamily="34" charset="0"/>
              </a:rPr>
              <a:t> T</a:t>
            </a:r>
            <a:r>
              <a:rPr lang="en-US" sz="2400" kern="100" baseline="-25000" dirty="0">
                <a:latin typeface="Calibri" panose="020F0502020204030204" pitchFamily="34" charset="0"/>
                <a:ea typeface="Calibri" panose="020F0502020204030204" pitchFamily="34" charset="0"/>
                <a:cs typeface="Calibri" panose="020F0502020204030204" pitchFamily="34" charset="0"/>
              </a:rPr>
              <a:t>B </a:t>
            </a:r>
            <a:r>
              <a:rPr lang="en-US" sz="2400" b="0" i="0" u="none" strike="noStrike" baseline="0" dirty="0">
                <a:latin typeface="Arial" panose="020B0604020202020204" pitchFamily="34" charset="0"/>
                <a:cs typeface="Arial" panose="020B0604020202020204" pitchFamily="34" charset="0"/>
              </a:rPr>
              <a:t>and </a:t>
            </a:r>
            <a:r>
              <a:rPr lang="en-US" sz="2400" kern="100" dirty="0">
                <a:effectLst/>
                <a:latin typeface="Calibri" panose="020F0502020204030204" pitchFamily="34" charset="0"/>
                <a:ea typeface="Calibri" panose="020F0502020204030204" pitchFamily="34" charset="0"/>
                <a:cs typeface="Calibri" panose="020F0502020204030204" pitchFamily="34" charset="0"/>
              </a:rPr>
              <a:t>T</a:t>
            </a:r>
            <a:r>
              <a:rPr lang="en-US" sz="2400" kern="100" baseline="-25000" dirty="0">
                <a:latin typeface="Calibri" panose="020F0502020204030204" pitchFamily="34" charset="0"/>
                <a:ea typeface="Calibri" panose="020F0502020204030204" pitchFamily="34" charset="0"/>
                <a:cs typeface="Calibri" panose="020F0502020204030204" pitchFamily="34" charset="0"/>
              </a:rPr>
              <a:t>C</a:t>
            </a:r>
            <a:r>
              <a:rPr lang="en-US" sz="2400" b="0" i="0" u="none" strike="noStrike" baseline="0" dirty="0">
                <a:latin typeface="Arial" panose="020B0604020202020204" pitchFamily="34" charset="0"/>
                <a:cs typeface="Arial" panose="020B0604020202020204" pitchFamily="34" charset="0"/>
              </a:rPr>
              <a:t> are the temperatures of A, B and C systems, respectively. </a:t>
            </a:r>
          </a:p>
          <a:p>
            <a:pPr marL="342900" indent="-342900">
              <a:buFont typeface="Wingdings" panose="05000000000000000000" pitchFamily="2" charset="2"/>
              <a:buChar char="Ø"/>
            </a:pPr>
            <a:r>
              <a:rPr lang="en-US" sz="2400" b="0" i="0" u="sng" strike="noStrike" baseline="0" dirty="0">
                <a:latin typeface="Arial" panose="020B0604020202020204" pitchFamily="34" charset="0"/>
                <a:cs typeface="Arial" panose="020B0604020202020204" pitchFamily="34" charset="0"/>
              </a:rPr>
              <a:t>A and C </a:t>
            </a:r>
          </a:p>
          <a:p>
            <a:r>
              <a:rPr lang="en-US" sz="2400" dirty="0">
                <a:latin typeface="Arial" panose="020B0604020202020204" pitchFamily="34" charset="0"/>
                <a:cs typeface="Arial" panose="020B0604020202020204" pitchFamily="34" charset="0"/>
              </a:rPr>
              <a:t>  </a:t>
            </a:r>
            <a:r>
              <a:rPr lang="en-US" sz="2400" b="0" i="0" u="none" strike="noStrike" baseline="0" dirty="0">
                <a:latin typeface="Arial" panose="020B0604020202020204" pitchFamily="34" charset="0"/>
                <a:cs typeface="Arial" panose="020B0604020202020204" pitchFamily="34" charset="0"/>
              </a:rPr>
              <a:t>In thermal equilibrium. </a:t>
            </a:r>
          </a:p>
          <a:p>
            <a:r>
              <a:rPr lang="en-US" sz="2800" dirty="0">
                <a:latin typeface="Arial" panose="020B0604020202020204" pitchFamily="34" charset="0"/>
                <a:cs typeface="Arial" panose="020B0604020202020204" pitchFamily="34" charset="0"/>
              </a:rPr>
              <a:t>          </a:t>
            </a:r>
            <a:r>
              <a:rPr lang="en-US" sz="2400" kern="100" dirty="0">
                <a:effectLst/>
                <a:latin typeface="Arial" panose="020B0604020202020204" pitchFamily="34" charset="0"/>
                <a:ea typeface="Calibri" panose="020F0502020204030204" pitchFamily="34" charset="0"/>
                <a:cs typeface="Arial" panose="020B0604020202020204" pitchFamily="34" charset="0"/>
              </a:rPr>
              <a:t>T</a:t>
            </a:r>
            <a:r>
              <a:rPr lang="en-US" sz="2400" kern="100" baseline="-25000" dirty="0">
                <a:effectLst/>
                <a:latin typeface="Arial" panose="020B0604020202020204" pitchFamily="34" charset="0"/>
                <a:ea typeface="Calibri" panose="020F0502020204030204" pitchFamily="34" charset="0"/>
                <a:cs typeface="Arial" panose="020B0604020202020204" pitchFamily="34" charset="0"/>
              </a:rPr>
              <a:t>A </a:t>
            </a:r>
            <a:r>
              <a:rPr lang="en-US" sz="2400" b="0" i="0" u="none" strike="noStrike" baseline="0" dirty="0">
                <a:latin typeface="Arial" panose="020B0604020202020204" pitchFamily="34" charset="0"/>
                <a:cs typeface="Arial" panose="020B0604020202020204" pitchFamily="34" charset="0"/>
              </a:rPr>
              <a:t>= </a:t>
            </a:r>
            <a:r>
              <a:rPr lang="en-US" sz="2400" kern="100" dirty="0">
                <a:effectLst/>
                <a:latin typeface="Arial" panose="020B0604020202020204" pitchFamily="34" charset="0"/>
                <a:ea typeface="Calibri" panose="020F0502020204030204" pitchFamily="34" charset="0"/>
                <a:cs typeface="Arial" panose="020B0604020202020204" pitchFamily="34" charset="0"/>
              </a:rPr>
              <a:t>T</a:t>
            </a:r>
            <a:r>
              <a:rPr lang="en-US" sz="2400" kern="100" baseline="-25000" dirty="0">
                <a:latin typeface="Arial" panose="020B0604020202020204" pitchFamily="34" charset="0"/>
                <a:ea typeface="Calibri" panose="020F0502020204030204" pitchFamily="34" charset="0"/>
                <a:cs typeface="Arial" panose="020B0604020202020204" pitchFamily="34" charset="0"/>
              </a:rPr>
              <a:t>C</a:t>
            </a:r>
            <a:endParaRPr lang="en-US" sz="2800" b="0" i="0" u="none" strike="noStrike" baseline="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b="0" i="0" u="none" strike="noStrike" baseline="0" dirty="0">
                <a:latin typeface="Arial" panose="020B0604020202020204" pitchFamily="34" charset="0"/>
                <a:cs typeface="Arial" panose="020B0604020202020204" pitchFamily="34" charset="0"/>
              </a:rPr>
              <a:t>B and C</a:t>
            </a:r>
          </a:p>
          <a:p>
            <a:r>
              <a:rPr lang="en-US" sz="2400" dirty="0">
                <a:latin typeface="Arial" panose="020B0604020202020204" pitchFamily="34" charset="0"/>
                <a:cs typeface="Arial" panose="020B0604020202020204" pitchFamily="34" charset="0"/>
              </a:rPr>
              <a:t>I</a:t>
            </a:r>
            <a:r>
              <a:rPr lang="en-US" sz="2400" b="0" i="0" u="none" strike="noStrike" baseline="0" dirty="0">
                <a:latin typeface="Arial" panose="020B0604020202020204" pitchFamily="34" charset="0"/>
                <a:cs typeface="Arial" panose="020B0604020202020204" pitchFamily="34" charset="0"/>
              </a:rPr>
              <a:t>n thermal equilibrium. </a:t>
            </a:r>
          </a:p>
          <a:p>
            <a:r>
              <a:rPr lang="en-US" sz="2400" kern="100" dirty="0">
                <a:effectLst/>
                <a:latin typeface="Arial" panose="020B0604020202020204" pitchFamily="34" charset="0"/>
                <a:ea typeface="Calibri" panose="020F0502020204030204" pitchFamily="34" charset="0"/>
                <a:cs typeface="Arial" panose="020B0604020202020204" pitchFamily="34" charset="0"/>
              </a:rPr>
              <a:t>           T</a:t>
            </a:r>
            <a:r>
              <a:rPr lang="en-US" sz="2400" kern="100" baseline="-25000" dirty="0">
                <a:effectLst/>
                <a:latin typeface="Arial" panose="020B0604020202020204" pitchFamily="34" charset="0"/>
                <a:ea typeface="Calibri" panose="020F0502020204030204" pitchFamily="34" charset="0"/>
                <a:cs typeface="Arial" panose="020B0604020202020204" pitchFamily="34" charset="0"/>
              </a:rPr>
              <a:t>B </a:t>
            </a:r>
            <a:r>
              <a:rPr lang="en-US" sz="2400" kern="100" dirty="0">
                <a:latin typeface="Arial" panose="020B0604020202020204" pitchFamily="34" charset="0"/>
                <a:ea typeface="Calibri" panose="020F0502020204030204" pitchFamily="34" charset="0"/>
                <a:cs typeface="Arial" panose="020B0604020202020204" pitchFamily="34" charset="0"/>
              </a:rPr>
              <a:t>=</a:t>
            </a:r>
            <a:r>
              <a:rPr lang="en-US" sz="2400" kern="100" dirty="0">
                <a:effectLst/>
                <a:latin typeface="Arial" panose="020B0604020202020204" pitchFamily="34" charset="0"/>
                <a:ea typeface="Calibri" panose="020F0502020204030204" pitchFamily="34" charset="0"/>
                <a:cs typeface="Arial" panose="020B0604020202020204" pitchFamily="34" charset="0"/>
              </a:rPr>
              <a:t>T</a:t>
            </a:r>
            <a:r>
              <a:rPr lang="en-US" sz="2400" kern="100" baseline="-25000" dirty="0">
                <a:effectLst/>
                <a:latin typeface="Arial" panose="020B0604020202020204" pitchFamily="34" charset="0"/>
                <a:ea typeface="Calibri" panose="020F0502020204030204" pitchFamily="34" charset="0"/>
                <a:cs typeface="Arial" panose="020B0604020202020204" pitchFamily="34" charset="0"/>
              </a:rPr>
              <a:t>C</a:t>
            </a:r>
          </a:p>
          <a:p>
            <a:endParaRPr lang="en-US" sz="2400" b="1" i="0" u="none" strike="noStrike" kern="100" baseline="-25000" dirty="0">
              <a:latin typeface="Calibri" panose="020F0502020204030204" pitchFamily="34" charset="0"/>
              <a:ea typeface="Calibri" panose="020F0502020204030204" pitchFamily="34" charset="0"/>
              <a:cs typeface="Calibri" panose="020F0502020204030204" pitchFamily="34" charset="0"/>
            </a:endParaRPr>
          </a:p>
          <a:p>
            <a:r>
              <a:rPr lang="en-US" sz="2400" b="1" i="0" u="none" strike="noStrike" baseline="0" dirty="0">
                <a:latin typeface="Arial" panose="020B0604020202020204" pitchFamily="34" charset="0"/>
                <a:cs typeface="Arial" panose="020B0604020202020204" pitchFamily="34" charset="0"/>
              </a:rPr>
              <a:t>Then “0” law will lead to:</a:t>
            </a:r>
            <a:endParaRPr lang="en-US" sz="2400" b="0" i="0" u="none" strike="noStrike" baseline="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A and B will also be in </a:t>
            </a:r>
          </a:p>
          <a:p>
            <a:r>
              <a:rPr lang="en-US" sz="2400" dirty="0">
                <a:latin typeface="Arial" panose="020B0604020202020204" pitchFamily="34" charset="0"/>
                <a:cs typeface="Arial" panose="020B0604020202020204" pitchFamily="34" charset="0"/>
              </a:rPr>
              <a:t>     </a:t>
            </a:r>
            <a:r>
              <a:rPr lang="en-US" sz="2400" b="0" i="0" u="none" strike="noStrike" baseline="0" dirty="0">
                <a:latin typeface="Arial" panose="020B0604020202020204" pitchFamily="34" charset="0"/>
                <a:cs typeface="Arial" panose="020B0604020202020204" pitchFamily="34" charset="0"/>
              </a:rPr>
              <a:t>equilibrium </a:t>
            </a:r>
            <a:r>
              <a:rPr lang="en-US" sz="2400" kern="100" dirty="0">
                <a:effectLst/>
                <a:latin typeface="Arial" panose="020B0604020202020204" pitchFamily="34" charset="0"/>
                <a:ea typeface="Calibri" panose="020F0502020204030204" pitchFamily="34" charset="0"/>
                <a:cs typeface="Arial" panose="020B0604020202020204" pitchFamily="34" charset="0"/>
              </a:rPr>
              <a:t>T</a:t>
            </a:r>
            <a:r>
              <a:rPr lang="en-US" sz="2400" kern="100" baseline="-25000" dirty="0">
                <a:effectLst/>
                <a:latin typeface="Arial" panose="020B0604020202020204" pitchFamily="34" charset="0"/>
                <a:ea typeface="Calibri" panose="020F0502020204030204" pitchFamily="34" charset="0"/>
                <a:cs typeface="Arial" panose="020B0604020202020204" pitchFamily="34" charset="0"/>
              </a:rPr>
              <a:t>A </a:t>
            </a:r>
            <a:r>
              <a:rPr lang="en-US" sz="2400" kern="100" dirty="0">
                <a:latin typeface="Arial" panose="020B0604020202020204" pitchFamily="34" charset="0"/>
                <a:ea typeface="Calibri" panose="020F0502020204030204" pitchFamily="34" charset="0"/>
                <a:cs typeface="Arial" panose="020B0604020202020204" pitchFamily="34" charset="0"/>
              </a:rPr>
              <a:t>=</a:t>
            </a:r>
            <a:r>
              <a:rPr lang="en-US" sz="2400" kern="100" dirty="0">
                <a:effectLst/>
                <a:latin typeface="Arial" panose="020B0604020202020204" pitchFamily="34" charset="0"/>
                <a:ea typeface="Calibri" panose="020F0502020204030204" pitchFamily="34" charset="0"/>
                <a:cs typeface="Arial" panose="020B0604020202020204" pitchFamily="34" charset="0"/>
              </a:rPr>
              <a:t>T</a:t>
            </a:r>
            <a:r>
              <a:rPr lang="en-US" sz="2400" kern="100" baseline="-25000" dirty="0">
                <a:latin typeface="Arial" panose="020B0604020202020204" pitchFamily="34" charset="0"/>
                <a:ea typeface="Calibri" panose="020F0502020204030204" pitchFamily="34" charset="0"/>
                <a:cs typeface="Arial" panose="020B0604020202020204" pitchFamily="34" charset="0"/>
              </a:rPr>
              <a:t>B</a:t>
            </a:r>
            <a:endParaRPr lang="en-US" sz="2400" b="0" i="0" u="none" strike="noStrike" baseline="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0" i="0" u="none" strike="noStrike" baseline="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All temperature measurements </a:t>
            </a:r>
          </a:p>
          <a:p>
            <a:r>
              <a:rPr lang="en-US" sz="2400" b="0" i="0" u="none" strike="noStrike" baseline="0" dirty="0">
                <a:latin typeface="Arial" panose="020B0604020202020204" pitchFamily="34" charset="0"/>
                <a:cs typeface="Arial" panose="020B0604020202020204" pitchFamily="34" charset="0"/>
              </a:rPr>
              <a:t>    are based on this Law. </a:t>
            </a:r>
          </a:p>
        </p:txBody>
      </p:sp>
      <p:sp>
        <p:nvSpPr>
          <p:cNvPr id="9" name="TextBox 8">
            <a:extLst>
              <a:ext uri="{FF2B5EF4-FFF2-40B4-BE49-F238E27FC236}">
                <a16:creationId xmlns:a16="http://schemas.microsoft.com/office/drawing/2014/main" id="{538FA377-6282-705A-AA12-25DEB98A3685}"/>
              </a:ext>
            </a:extLst>
          </p:cNvPr>
          <p:cNvSpPr txBox="1"/>
          <p:nvPr/>
        </p:nvSpPr>
        <p:spPr>
          <a:xfrm>
            <a:off x="7588430" y="3677696"/>
            <a:ext cx="1749197"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Diathermic wall</a:t>
            </a:r>
          </a:p>
        </p:txBody>
      </p:sp>
      <p:sp>
        <p:nvSpPr>
          <p:cNvPr id="10" name="TextBox 9">
            <a:extLst>
              <a:ext uri="{FF2B5EF4-FFF2-40B4-BE49-F238E27FC236}">
                <a16:creationId xmlns:a16="http://schemas.microsoft.com/office/drawing/2014/main" id="{64A45FB0-A965-633D-70A4-E6C49EE6A192}"/>
              </a:ext>
            </a:extLst>
          </p:cNvPr>
          <p:cNvSpPr txBox="1"/>
          <p:nvPr/>
        </p:nvSpPr>
        <p:spPr>
          <a:xfrm rot="16200000">
            <a:off x="7580633" y="4719695"/>
            <a:ext cx="1595309"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Adiabatic wall</a:t>
            </a:r>
          </a:p>
        </p:txBody>
      </p:sp>
      <p:grpSp>
        <p:nvGrpSpPr>
          <p:cNvPr id="3" name="Group 2">
            <a:extLst>
              <a:ext uri="{FF2B5EF4-FFF2-40B4-BE49-F238E27FC236}">
                <a16:creationId xmlns:a16="http://schemas.microsoft.com/office/drawing/2014/main" id="{D9F954F2-3954-9CDA-476D-917BFD356BF9}"/>
              </a:ext>
            </a:extLst>
          </p:cNvPr>
          <p:cNvGrpSpPr/>
          <p:nvPr/>
        </p:nvGrpSpPr>
        <p:grpSpPr>
          <a:xfrm>
            <a:off x="4575768" y="1965585"/>
            <a:ext cx="7151176" cy="3793554"/>
            <a:chOff x="4575768" y="1989204"/>
            <a:chExt cx="7151176" cy="3793554"/>
          </a:xfrm>
        </p:grpSpPr>
        <p:pic>
          <p:nvPicPr>
            <p:cNvPr id="8" name="Picture 7">
              <a:extLst>
                <a:ext uri="{FF2B5EF4-FFF2-40B4-BE49-F238E27FC236}">
                  <a16:creationId xmlns:a16="http://schemas.microsoft.com/office/drawing/2014/main" id="{32522E31-7BB4-6429-17D8-FFB2F2C6963E}"/>
                </a:ext>
              </a:extLst>
            </p:cNvPr>
            <p:cNvPicPr>
              <a:picLocks noChangeAspect="1"/>
            </p:cNvPicPr>
            <p:nvPr/>
          </p:nvPicPr>
          <p:blipFill>
            <a:blip r:embed="rId2"/>
            <a:srcRect b="12864"/>
            <a:stretch/>
          </p:blipFill>
          <p:spPr>
            <a:xfrm>
              <a:off x="4575768" y="1989204"/>
              <a:ext cx="7151176" cy="3793554"/>
            </a:xfrm>
            <a:prstGeom prst="rect">
              <a:avLst/>
            </a:prstGeom>
          </p:spPr>
        </p:pic>
        <p:pic>
          <p:nvPicPr>
            <p:cNvPr id="14" name="Picture 13">
              <a:extLst>
                <a:ext uri="{FF2B5EF4-FFF2-40B4-BE49-F238E27FC236}">
                  <a16:creationId xmlns:a16="http://schemas.microsoft.com/office/drawing/2014/main" id="{2AEDAAD6-0ABA-B6E4-21FE-4FFF2992489D}"/>
                </a:ext>
              </a:extLst>
            </p:cNvPr>
            <p:cNvPicPr>
              <a:picLocks noChangeAspect="1"/>
            </p:cNvPicPr>
            <p:nvPr/>
          </p:nvPicPr>
          <p:blipFill>
            <a:blip r:embed="rId3"/>
            <a:stretch>
              <a:fillRect/>
            </a:stretch>
          </p:blipFill>
          <p:spPr>
            <a:xfrm>
              <a:off x="7231661" y="2422087"/>
              <a:ext cx="1526314" cy="282115"/>
            </a:xfrm>
            <a:prstGeom prst="rect">
              <a:avLst/>
            </a:prstGeom>
          </p:spPr>
        </p:pic>
      </p:grpSp>
    </p:spTree>
    <p:extLst>
      <p:ext uri="{BB962C8B-B14F-4D97-AF65-F5344CB8AC3E}">
        <p14:creationId xmlns:p14="http://schemas.microsoft.com/office/powerpoint/2010/main" val="369344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7CFEC-BB9A-BDAF-C637-78078B8A7C8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8E2D5A-A0CD-8582-3365-AED7CEA2E6FC}"/>
              </a:ext>
            </a:extLst>
          </p:cNvPr>
          <p:cNvSpPr txBox="1"/>
          <p:nvPr/>
        </p:nvSpPr>
        <p:spPr>
          <a:xfrm>
            <a:off x="351692" y="257698"/>
            <a:ext cx="11183816" cy="523220"/>
          </a:xfrm>
          <a:prstGeom prst="rect">
            <a:avLst/>
          </a:prstGeom>
          <a:noFill/>
        </p:spPr>
        <p:txBody>
          <a:bodyPr wrap="square">
            <a:spAutoFit/>
          </a:bodyPr>
          <a:lstStyle/>
          <a:p>
            <a:pPr algn="ctr"/>
            <a:r>
              <a:rPr lang="en-US" sz="2800" b="1" i="0" u="sng" strike="noStrike" baseline="0" dirty="0">
                <a:solidFill>
                  <a:srgbClr val="001F5F"/>
                </a:solidFill>
                <a:latin typeface="Arial" panose="020B0604020202020204" pitchFamily="34" charset="0"/>
              </a:rPr>
              <a:t>Another Example</a:t>
            </a:r>
          </a:p>
        </p:txBody>
      </p:sp>
      <p:grpSp>
        <p:nvGrpSpPr>
          <p:cNvPr id="7" name="Group 6">
            <a:extLst>
              <a:ext uri="{FF2B5EF4-FFF2-40B4-BE49-F238E27FC236}">
                <a16:creationId xmlns:a16="http://schemas.microsoft.com/office/drawing/2014/main" id="{723C62CD-0DB1-518A-94C3-00F3010D6831}"/>
              </a:ext>
            </a:extLst>
          </p:cNvPr>
          <p:cNvGrpSpPr/>
          <p:nvPr/>
        </p:nvGrpSpPr>
        <p:grpSpPr>
          <a:xfrm>
            <a:off x="0" y="1406769"/>
            <a:ext cx="12118312" cy="4310742"/>
            <a:chOff x="0" y="1406769"/>
            <a:chExt cx="12118312" cy="4310742"/>
          </a:xfrm>
        </p:grpSpPr>
        <p:pic>
          <p:nvPicPr>
            <p:cNvPr id="4" name="Picture 3">
              <a:extLst>
                <a:ext uri="{FF2B5EF4-FFF2-40B4-BE49-F238E27FC236}">
                  <a16:creationId xmlns:a16="http://schemas.microsoft.com/office/drawing/2014/main" id="{F24F6165-EB07-7AA4-1C3B-0DC5726EA52E}"/>
                </a:ext>
              </a:extLst>
            </p:cNvPr>
            <p:cNvPicPr>
              <a:picLocks noChangeAspect="1"/>
            </p:cNvPicPr>
            <p:nvPr/>
          </p:nvPicPr>
          <p:blipFill>
            <a:blip r:embed="rId2"/>
            <a:srcRect t="14" r="604"/>
            <a:stretch/>
          </p:blipFill>
          <p:spPr>
            <a:xfrm>
              <a:off x="0" y="1406769"/>
              <a:ext cx="12118312" cy="4205837"/>
            </a:xfrm>
            <a:prstGeom prst="rect">
              <a:avLst/>
            </a:prstGeom>
          </p:spPr>
        </p:pic>
        <p:sp>
          <p:nvSpPr>
            <p:cNvPr id="6" name="Rectangle 5">
              <a:extLst>
                <a:ext uri="{FF2B5EF4-FFF2-40B4-BE49-F238E27FC236}">
                  <a16:creationId xmlns:a16="http://schemas.microsoft.com/office/drawing/2014/main" id="{1746B521-4785-401F-3740-EF0BFB16EAB1}"/>
                </a:ext>
              </a:extLst>
            </p:cNvPr>
            <p:cNvSpPr/>
            <p:nvPr/>
          </p:nvSpPr>
          <p:spPr>
            <a:xfrm>
              <a:off x="0" y="4535222"/>
              <a:ext cx="5627077" cy="11822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6149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EE30D-E1AA-32E9-8D07-63E345975EF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604A630-27CC-A9B1-DD19-39E277C971C3}"/>
              </a:ext>
            </a:extLst>
          </p:cNvPr>
          <p:cNvSpPr txBox="1"/>
          <p:nvPr/>
        </p:nvSpPr>
        <p:spPr>
          <a:xfrm>
            <a:off x="361740" y="542611"/>
            <a:ext cx="11475217" cy="905633"/>
          </a:xfrm>
          <a:prstGeom prst="rect">
            <a:avLst/>
          </a:prstGeom>
          <a:noFill/>
        </p:spPr>
        <p:txBody>
          <a:bodyPr wrap="square">
            <a:spAutoFit/>
          </a:bodyPr>
          <a:lstStyle/>
          <a:p>
            <a:pPr marL="0" marR="0">
              <a:lnSpc>
                <a:spcPct val="115000"/>
              </a:lnSpc>
              <a:spcAft>
                <a:spcPts val="800"/>
              </a:spcAft>
            </a:pPr>
            <a:r>
              <a:rPr lang="en-US" sz="2400" kern="100" dirty="0">
                <a:effectLst/>
                <a:latin typeface="Arial" panose="020B0604020202020204" pitchFamily="34" charset="0"/>
                <a:ea typeface="Calibri" panose="020F0502020204030204" pitchFamily="34" charset="0"/>
                <a:cs typeface="Arial" panose="020B0604020202020204" pitchFamily="34" charset="0"/>
              </a:rPr>
              <a:t>Q/ How much work is required to compress a monoatomic ideal gas at pressure of 2.5 x 10</a:t>
            </a:r>
            <a:r>
              <a:rPr lang="en-US" sz="2400" kern="100" baseline="30000" dirty="0">
                <a:effectLst/>
                <a:latin typeface="Arial" panose="020B0604020202020204" pitchFamily="34" charset="0"/>
                <a:ea typeface="Calibri" panose="020F0502020204030204" pitchFamily="34" charset="0"/>
                <a:cs typeface="Arial" panose="020B0604020202020204" pitchFamily="34" charset="0"/>
              </a:rPr>
              <a:t>5</a:t>
            </a:r>
            <a:r>
              <a:rPr lang="en-US" sz="2400" kern="100" dirty="0">
                <a:effectLst/>
                <a:latin typeface="Arial" panose="020B0604020202020204" pitchFamily="34" charset="0"/>
                <a:ea typeface="Calibri" panose="020F0502020204030204" pitchFamily="34" charset="0"/>
                <a:cs typeface="Arial" panose="020B0604020202020204" pitchFamily="34" charset="0"/>
              </a:rPr>
              <a:t> Pa from an initial volume of 0.015 m</a:t>
            </a:r>
            <a:r>
              <a:rPr lang="en-US" sz="2400" kern="100" baseline="30000" dirty="0">
                <a:effectLst/>
                <a:latin typeface="Arial" panose="020B0604020202020204" pitchFamily="34" charset="0"/>
                <a:ea typeface="Calibri" panose="020F0502020204030204" pitchFamily="34" charset="0"/>
                <a:cs typeface="Arial" panose="020B0604020202020204" pitchFamily="34" charset="0"/>
              </a:rPr>
              <a:t>3</a:t>
            </a:r>
            <a:r>
              <a:rPr lang="en-US" sz="2400" kern="100" dirty="0">
                <a:effectLst/>
                <a:latin typeface="Arial" panose="020B0604020202020204" pitchFamily="34" charset="0"/>
                <a:ea typeface="Calibri" panose="020F0502020204030204" pitchFamily="34" charset="0"/>
                <a:cs typeface="Arial" panose="020B0604020202020204" pitchFamily="34" charset="0"/>
              </a:rPr>
              <a:t> to a final volume of 0.010 m</a:t>
            </a:r>
            <a:r>
              <a:rPr lang="en-US" sz="2400" kern="100" baseline="30000" dirty="0">
                <a:effectLst/>
                <a:latin typeface="Arial" panose="020B0604020202020204" pitchFamily="34" charset="0"/>
                <a:ea typeface="Calibri" panose="020F0502020204030204" pitchFamily="34" charset="0"/>
                <a:cs typeface="Arial" panose="020B0604020202020204" pitchFamily="34" charset="0"/>
              </a:rPr>
              <a:t>3</a:t>
            </a:r>
            <a:r>
              <a:rPr lang="en-US" sz="2400" kern="100" dirty="0">
                <a:effectLst/>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85E4FF1-FFDE-F98F-89D3-1C68D0D89741}"/>
                  </a:ext>
                </a:extLst>
              </p:cNvPr>
              <p:cNvSpPr txBox="1"/>
              <p:nvPr/>
            </p:nvSpPr>
            <p:spPr>
              <a:xfrm>
                <a:off x="2926583" y="2377613"/>
                <a:ext cx="6094324" cy="2308324"/>
              </a:xfrm>
              <a:prstGeom prst="rect">
                <a:avLst/>
              </a:prstGeom>
              <a:noFill/>
            </p:spPr>
            <p:txBody>
              <a:bodyPr wrap="square">
                <a:spAutoFit/>
              </a:bodyPr>
              <a:lstStyle/>
              <a:p>
                <a:r>
                  <a:rPr lang="en-US" sz="2400" dirty="0"/>
                  <a:t>W = P x </a:t>
                </a:r>
                <a14:m>
                  <m:oMath xmlns:m="http://schemas.openxmlformats.org/officeDocument/2006/math">
                    <m:r>
                      <m:rPr>
                        <m:sty m:val="p"/>
                      </m:rPr>
                      <a:rPr lang="en-US" sz="2400" i="0" smtClean="0">
                        <a:latin typeface="Cambria Math" panose="02040503050406030204" pitchFamily="18" charset="0"/>
                      </a:rPr>
                      <m:t>Δ</m:t>
                    </m:r>
                    <m:r>
                      <a:rPr lang="en-US" sz="2400" b="0" i="1" smtClean="0">
                        <a:latin typeface="Cambria Math" panose="02040503050406030204" pitchFamily="18" charset="0"/>
                      </a:rPr>
                      <m:t>𝑉</m:t>
                    </m:r>
                    <m:r>
                      <a:rPr lang="en-US" sz="2400" b="0" i="1" smtClean="0">
                        <a:latin typeface="Cambria Math" panose="02040503050406030204" pitchFamily="18" charset="0"/>
                      </a:rPr>
                      <m:t> </m:t>
                    </m:r>
                  </m:oMath>
                </a14:m>
                <a:endParaRPr lang="en-US" sz="2400" b="0" dirty="0"/>
              </a:p>
              <a:p>
                <a:endParaRPr lang="en-US" sz="2400" b="0" dirty="0"/>
              </a:p>
              <a:p>
                <a14:m>
                  <m:oMath xmlns:m="http://schemas.openxmlformats.org/officeDocument/2006/math">
                    <m:r>
                      <m:rPr>
                        <m:sty m:val="p"/>
                      </m:rPr>
                      <a:rPr lang="en-US" sz="2400" i="0" smtClean="0">
                        <a:latin typeface="Cambria Math" panose="02040503050406030204" pitchFamily="18" charset="0"/>
                      </a:rPr>
                      <m:t>Δ</m:t>
                    </m:r>
                    <m:r>
                      <a:rPr lang="en-US" sz="2400" b="0" i="1" smtClean="0">
                        <a:latin typeface="Cambria Math" panose="02040503050406030204" pitchFamily="18" charset="0"/>
                      </a:rPr>
                      <m:t>𝑉</m:t>
                    </m:r>
                  </m:oMath>
                </a14:m>
                <a:r>
                  <a:rPr lang="en-US" sz="2400" dirty="0"/>
                  <a:t> = V2 – V1 = </a:t>
                </a:r>
                <a:r>
                  <a:rPr lang="en-US" sz="2400" kern="100" dirty="0">
                    <a:latin typeface="Arial" panose="020B0604020202020204" pitchFamily="34" charset="0"/>
                    <a:ea typeface="Calibri" panose="020F0502020204030204" pitchFamily="34" charset="0"/>
                    <a:cs typeface="Arial" panose="020B0604020202020204" pitchFamily="34" charset="0"/>
                  </a:rPr>
                  <a:t>0.010 - 0.015 = - 0.005 m</a:t>
                </a:r>
                <a:r>
                  <a:rPr lang="en-US" sz="2400" kern="100" baseline="30000" dirty="0">
                    <a:latin typeface="Arial" panose="020B0604020202020204" pitchFamily="34" charset="0"/>
                    <a:ea typeface="Calibri" panose="020F0502020204030204" pitchFamily="34" charset="0"/>
                    <a:cs typeface="Arial" panose="020B0604020202020204" pitchFamily="34" charset="0"/>
                  </a:rPr>
                  <a:t>3</a:t>
                </a:r>
                <a:r>
                  <a:rPr lang="en-US" sz="2400" kern="100" dirty="0">
                    <a:latin typeface="Arial" panose="020B0604020202020204" pitchFamily="34" charset="0"/>
                    <a:ea typeface="Calibri" panose="020F0502020204030204" pitchFamily="34" charset="0"/>
                    <a:cs typeface="Arial" panose="020B0604020202020204" pitchFamily="34" charset="0"/>
                  </a:rPr>
                  <a:t> </a:t>
                </a:r>
                <a:r>
                  <a:rPr lang="en-US" sz="2400" dirty="0"/>
                  <a:t> </a:t>
                </a:r>
              </a:p>
              <a:p>
                <a:endParaRPr lang="en-US" sz="2400" dirty="0"/>
              </a:p>
              <a:p>
                <a:r>
                  <a:rPr lang="en-US" sz="2400" dirty="0"/>
                  <a:t>W = </a:t>
                </a:r>
                <a:r>
                  <a:rPr lang="en-US" sz="2400" kern="100" dirty="0">
                    <a:effectLst/>
                    <a:latin typeface="Arial" panose="020B0604020202020204" pitchFamily="34" charset="0"/>
                    <a:ea typeface="Calibri" panose="020F0502020204030204" pitchFamily="34" charset="0"/>
                    <a:cs typeface="Arial" panose="020B0604020202020204" pitchFamily="34" charset="0"/>
                  </a:rPr>
                  <a:t>2.5 x 10</a:t>
                </a:r>
                <a:r>
                  <a:rPr lang="en-US" sz="2400" kern="100" baseline="30000" dirty="0">
                    <a:effectLst/>
                    <a:latin typeface="Arial" panose="020B0604020202020204" pitchFamily="34" charset="0"/>
                    <a:ea typeface="Calibri" panose="020F0502020204030204" pitchFamily="34" charset="0"/>
                    <a:cs typeface="Arial" panose="020B0604020202020204" pitchFamily="34" charset="0"/>
                  </a:rPr>
                  <a:t>5</a:t>
                </a:r>
                <a:r>
                  <a:rPr lang="en-US" sz="2400" kern="100" dirty="0">
                    <a:effectLst/>
                    <a:latin typeface="Arial" panose="020B0604020202020204" pitchFamily="34" charset="0"/>
                    <a:ea typeface="Calibri" panose="020F0502020204030204" pitchFamily="34" charset="0"/>
                    <a:cs typeface="Arial" panose="020B0604020202020204" pitchFamily="34" charset="0"/>
                  </a:rPr>
                  <a:t> </a:t>
                </a:r>
                <a:r>
                  <a:rPr lang="en-US" sz="2400" kern="100" dirty="0">
                    <a:latin typeface="Arial" panose="020B0604020202020204" pitchFamily="34" charset="0"/>
                    <a:ea typeface="Calibri" panose="020F0502020204030204" pitchFamily="34" charset="0"/>
                    <a:cs typeface="Arial" panose="020B0604020202020204" pitchFamily="34" charset="0"/>
                  </a:rPr>
                  <a:t>Pa </a:t>
                </a:r>
                <a:r>
                  <a:rPr lang="en-US" sz="2400" kern="100" dirty="0">
                    <a:effectLst/>
                    <a:latin typeface="Arial" panose="020B0604020202020204" pitchFamily="34" charset="0"/>
                    <a:ea typeface="Calibri" panose="020F0502020204030204" pitchFamily="34" charset="0"/>
                    <a:cs typeface="Arial" panose="020B0604020202020204" pitchFamily="34" charset="0"/>
                  </a:rPr>
                  <a:t>x (0.010 - 0.015) </a:t>
                </a:r>
                <a:r>
                  <a:rPr lang="en-US" sz="2400" kern="100" dirty="0">
                    <a:latin typeface="Arial" panose="020B0604020202020204" pitchFamily="34" charset="0"/>
                    <a:ea typeface="Calibri" panose="020F0502020204030204" pitchFamily="34" charset="0"/>
                    <a:cs typeface="Arial" panose="020B0604020202020204" pitchFamily="34" charset="0"/>
                  </a:rPr>
                  <a:t>m</a:t>
                </a:r>
                <a:r>
                  <a:rPr lang="en-US" sz="2400" kern="100" baseline="30000" dirty="0">
                    <a:latin typeface="Arial" panose="020B0604020202020204" pitchFamily="34" charset="0"/>
                    <a:ea typeface="Calibri" panose="020F0502020204030204" pitchFamily="34" charset="0"/>
                    <a:cs typeface="Arial" panose="020B0604020202020204" pitchFamily="34" charset="0"/>
                  </a:rPr>
                  <a:t>3</a:t>
                </a:r>
                <a:r>
                  <a:rPr lang="en-US" sz="2400" kern="100" dirty="0">
                    <a:effectLst/>
                    <a:latin typeface="Arial" panose="020B0604020202020204" pitchFamily="34" charset="0"/>
                    <a:ea typeface="Calibri" panose="020F0502020204030204" pitchFamily="34" charset="0"/>
                    <a:cs typeface="Arial" panose="020B0604020202020204" pitchFamily="34" charset="0"/>
                  </a:rPr>
                  <a:t> </a:t>
                </a:r>
              </a:p>
              <a:p>
                <a:r>
                  <a:rPr lang="en-US" sz="2400" kern="100" dirty="0">
                    <a:latin typeface="Arial" panose="020B0604020202020204" pitchFamily="34" charset="0"/>
                    <a:ea typeface="Calibri" panose="020F0502020204030204" pitchFamily="34" charset="0"/>
                    <a:cs typeface="Arial" panose="020B0604020202020204" pitchFamily="34" charset="0"/>
                  </a:rPr>
                  <a:t>    = - 1250 J (</a:t>
                </a:r>
                <a:r>
                  <a:rPr lang="en-US" sz="2400" kern="100" dirty="0">
                    <a:solidFill>
                      <a:srgbClr val="FF0000"/>
                    </a:solidFill>
                    <a:latin typeface="Arial" panose="020B0604020202020204" pitchFamily="34" charset="0"/>
                    <a:ea typeface="Calibri" panose="020F0502020204030204" pitchFamily="34" charset="0"/>
                    <a:cs typeface="Arial" panose="020B0604020202020204" pitchFamily="34" charset="0"/>
                  </a:rPr>
                  <a:t>work done on the system</a:t>
                </a:r>
                <a:r>
                  <a:rPr lang="en-US" sz="2400" kern="100" dirty="0">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TextBox 8">
                <a:extLst>
                  <a:ext uri="{FF2B5EF4-FFF2-40B4-BE49-F238E27FC236}">
                    <a16:creationId xmlns:a16="http://schemas.microsoft.com/office/drawing/2014/main" id="{685E4FF1-FFDE-F98F-89D3-1C68D0D89741}"/>
                  </a:ext>
                </a:extLst>
              </p:cNvPr>
              <p:cNvSpPr txBox="1">
                <a:spLocks noRot="1" noChangeAspect="1" noMove="1" noResize="1" noEditPoints="1" noAdjustHandles="1" noChangeArrowheads="1" noChangeShapeType="1" noTextEdit="1"/>
              </p:cNvSpPr>
              <p:nvPr/>
            </p:nvSpPr>
            <p:spPr>
              <a:xfrm>
                <a:off x="2926583" y="2377613"/>
                <a:ext cx="6094324" cy="2308324"/>
              </a:xfrm>
              <a:prstGeom prst="rect">
                <a:avLst/>
              </a:prstGeom>
              <a:blipFill>
                <a:blip r:embed="rId3"/>
                <a:stretch>
                  <a:fillRect l="-1500" t="-2111" b="-5277"/>
                </a:stretch>
              </a:blipFill>
            </p:spPr>
            <p:txBody>
              <a:bodyPr/>
              <a:lstStyle/>
              <a:p>
                <a:r>
                  <a:rPr lang="en-US">
                    <a:noFill/>
                  </a:rPr>
                  <a:t> </a:t>
                </a:r>
              </a:p>
            </p:txBody>
          </p:sp>
        </mc:Fallback>
      </mc:AlternateContent>
    </p:spTree>
    <p:extLst>
      <p:ext uri="{BB962C8B-B14F-4D97-AF65-F5344CB8AC3E}">
        <p14:creationId xmlns:p14="http://schemas.microsoft.com/office/powerpoint/2010/main" val="115590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EFBD63-B855-FCBC-0CB1-A38F1695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24" y="576943"/>
            <a:ext cx="11112261" cy="5495186"/>
          </a:xfrm>
          <a:prstGeom prst="rect">
            <a:avLst/>
          </a:prstGeom>
        </p:spPr>
      </p:pic>
    </p:spTree>
    <p:extLst>
      <p:ext uri="{BB962C8B-B14F-4D97-AF65-F5344CB8AC3E}">
        <p14:creationId xmlns:p14="http://schemas.microsoft.com/office/powerpoint/2010/main" val="53674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DFB32E-3568-2A92-6C65-25E6EBE5CDEC}"/>
              </a:ext>
            </a:extLst>
          </p:cNvPr>
          <p:cNvSpPr txBox="1"/>
          <p:nvPr/>
        </p:nvSpPr>
        <p:spPr>
          <a:xfrm>
            <a:off x="3339446" y="1021742"/>
            <a:ext cx="6784942" cy="3694409"/>
          </a:xfrm>
          <a:prstGeom prst="rect">
            <a:avLst/>
          </a:prstGeom>
          <a:noFill/>
        </p:spPr>
        <p:txBody>
          <a:bodyPr wrap="square">
            <a:spAutoFit/>
          </a:bodyPr>
          <a:lstStyle/>
          <a:p>
            <a:pPr algn="ctr">
              <a:lnSpc>
                <a:spcPct val="150000"/>
              </a:lnSpc>
            </a:pPr>
            <a:r>
              <a:rPr lang="en-US" sz="3200" b="1" i="0" u="none" strike="noStrike" baseline="0" dirty="0">
                <a:solidFill>
                  <a:srgbClr val="000000"/>
                </a:solidFill>
                <a:latin typeface="Arial" panose="020B0604020202020204" pitchFamily="34" charset="0"/>
              </a:rPr>
              <a:t>Main Contents</a:t>
            </a:r>
            <a:endParaRPr lang="en-US" sz="3200" b="0" i="0" u="none" strike="noStrike" baseline="0" dirty="0">
              <a:solidFill>
                <a:srgbClr val="000000"/>
              </a:solidFill>
              <a:latin typeface="Arial" panose="020B0604020202020204" pitchFamily="34" charset="0"/>
            </a:endParaRPr>
          </a:p>
          <a:p>
            <a:pPr>
              <a:lnSpc>
                <a:spcPct val="150000"/>
              </a:lnSpc>
            </a:pPr>
            <a:r>
              <a:rPr lang="en-US" sz="3200" b="0" i="0" u="none" strike="noStrike" baseline="0" dirty="0">
                <a:solidFill>
                  <a:srgbClr val="C00000"/>
                </a:solidFill>
                <a:latin typeface="Arial" panose="020B0604020202020204" pitchFamily="34" charset="0"/>
              </a:rPr>
              <a:t>•</a:t>
            </a:r>
            <a:r>
              <a:rPr lang="en-US" sz="3200" dirty="0">
                <a:solidFill>
                  <a:srgbClr val="C00000"/>
                </a:solidFill>
                <a:latin typeface="Arial" panose="020B0604020202020204" pitchFamily="34" charset="0"/>
              </a:rPr>
              <a:t> </a:t>
            </a:r>
            <a:r>
              <a:rPr lang="en-US" sz="3200" b="1" i="0" u="none" strike="noStrike" baseline="0" dirty="0">
                <a:solidFill>
                  <a:srgbClr val="C00000"/>
                </a:solidFill>
                <a:latin typeface="Arial" panose="020B0604020202020204" pitchFamily="34" charset="0"/>
              </a:rPr>
              <a:t>Background and Implications</a:t>
            </a:r>
            <a:endParaRPr lang="en-US" sz="3200" b="0" i="0" u="none" strike="noStrike" baseline="0" dirty="0">
              <a:solidFill>
                <a:srgbClr val="C00000"/>
              </a:solidFill>
              <a:latin typeface="Arial" panose="020B0604020202020204" pitchFamily="34" charset="0"/>
            </a:endParaRPr>
          </a:p>
          <a:p>
            <a:pPr>
              <a:lnSpc>
                <a:spcPct val="150000"/>
              </a:lnSpc>
            </a:pPr>
            <a:r>
              <a:rPr lang="en-US" sz="3200" b="0" i="0" u="none" strike="noStrike" baseline="0" dirty="0">
                <a:solidFill>
                  <a:srgbClr val="001F5F"/>
                </a:solidFill>
                <a:latin typeface="Arial" panose="020B0604020202020204" pitchFamily="34" charset="0"/>
              </a:rPr>
              <a:t>•</a:t>
            </a:r>
            <a:r>
              <a:rPr lang="en-US" sz="3200" b="1" i="0" u="none" strike="noStrike" baseline="0" dirty="0">
                <a:solidFill>
                  <a:srgbClr val="001F5F"/>
                </a:solidFill>
                <a:latin typeface="Arial" panose="020B0604020202020204" pitchFamily="34" charset="0"/>
              </a:rPr>
              <a:t>Terminologies</a:t>
            </a:r>
            <a:r>
              <a:rPr lang="en-US" sz="3200" b="0" i="0" u="none" strike="noStrike" baseline="0" dirty="0">
                <a:solidFill>
                  <a:srgbClr val="001F5F"/>
                </a:solidFill>
                <a:latin typeface="Arial" panose="020B0604020202020204" pitchFamily="34" charset="0"/>
              </a:rPr>
              <a:t> </a:t>
            </a:r>
            <a:r>
              <a:rPr lang="en-US" sz="3200" b="1" i="0" u="none" strike="noStrike" baseline="0" dirty="0">
                <a:solidFill>
                  <a:srgbClr val="001F5F"/>
                </a:solidFill>
                <a:latin typeface="Arial" panose="020B0604020202020204" pitchFamily="34" charset="0"/>
              </a:rPr>
              <a:t>&amp; Units</a:t>
            </a:r>
            <a:endParaRPr lang="en-US" sz="3200" b="0" i="0" u="none" strike="noStrike" baseline="0" dirty="0">
              <a:solidFill>
                <a:srgbClr val="001F5F"/>
              </a:solidFill>
              <a:latin typeface="Arial" panose="020B0604020202020204" pitchFamily="34" charset="0"/>
            </a:endParaRPr>
          </a:p>
          <a:p>
            <a:pPr>
              <a:lnSpc>
                <a:spcPct val="150000"/>
              </a:lnSpc>
            </a:pPr>
            <a:r>
              <a:rPr lang="en-US" sz="3200" b="0" i="0" u="none" strike="noStrike" baseline="0" dirty="0">
                <a:solidFill>
                  <a:srgbClr val="001F5F"/>
                </a:solidFill>
                <a:latin typeface="Arial" panose="020B0604020202020204" pitchFamily="34" charset="0"/>
              </a:rPr>
              <a:t>• </a:t>
            </a:r>
            <a:r>
              <a:rPr lang="en-US" sz="3200" b="1" i="0" u="none" strike="noStrike" baseline="0" dirty="0">
                <a:solidFill>
                  <a:srgbClr val="001F5F"/>
                </a:solidFill>
                <a:latin typeface="Arial" panose="020B0604020202020204" pitchFamily="34" charset="0"/>
              </a:rPr>
              <a:t>Zeroth law of thermodynamics</a:t>
            </a:r>
            <a:endParaRPr lang="en-US" sz="3200" b="0" i="0" u="none" strike="noStrike" baseline="0" dirty="0">
              <a:solidFill>
                <a:srgbClr val="001F5F"/>
              </a:solidFill>
              <a:latin typeface="Arial" panose="020B0604020202020204" pitchFamily="34" charset="0"/>
            </a:endParaRPr>
          </a:p>
          <a:p>
            <a:pPr>
              <a:lnSpc>
                <a:spcPct val="150000"/>
              </a:lnSpc>
            </a:pPr>
            <a:r>
              <a:rPr lang="en-US" sz="3200" b="0" i="0" u="none" strike="noStrike" baseline="0" dirty="0">
                <a:solidFill>
                  <a:srgbClr val="002060"/>
                </a:solidFill>
                <a:latin typeface="Arial" panose="020B0604020202020204" pitchFamily="34" charset="0"/>
              </a:rPr>
              <a:t>• </a:t>
            </a:r>
            <a:r>
              <a:rPr lang="en-US" sz="3200" b="1" i="0" u="none" strike="noStrike" baseline="0" dirty="0">
                <a:solidFill>
                  <a:srgbClr val="002060"/>
                </a:solidFill>
                <a:latin typeface="Arial" panose="020B0604020202020204" pitchFamily="34" charset="0"/>
              </a:rPr>
              <a:t>Objective of the course</a:t>
            </a:r>
            <a:endParaRPr lang="en-US" sz="3200" b="0" i="0" u="none" strike="noStrike" baseline="0" dirty="0">
              <a:solidFill>
                <a:srgbClr val="002060"/>
              </a:solidFill>
              <a:latin typeface="Arial" panose="020B0604020202020204" pitchFamily="34" charset="0"/>
            </a:endParaRPr>
          </a:p>
        </p:txBody>
      </p:sp>
    </p:spTree>
    <p:extLst>
      <p:ext uri="{BB962C8B-B14F-4D97-AF65-F5344CB8AC3E}">
        <p14:creationId xmlns:p14="http://schemas.microsoft.com/office/powerpoint/2010/main" val="315216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5BD47-82C0-A0CC-FB81-7454A8C1CBF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38114F-BC64-798B-D9FC-56C3271FE022}"/>
              </a:ext>
            </a:extLst>
          </p:cNvPr>
          <p:cNvSpPr txBox="1"/>
          <p:nvPr/>
        </p:nvSpPr>
        <p:spPr>
          <a:xfrm>
            <a:off x="3108334" y="1232757"/>
            <a:ext cx="6784942" cy="3694409"/>
          </a:xfrm>
          <a:prstGeom prst="rect">
            <a:avLst/>
          </a:prstGeom>
          <a:noFill/>
        </p:spPr>
        <p:txBody>
          <a:bodyPr wrap="square">
            <a:spAutoFit/>
          </a:bodyPr>
          <a:lstStyle/>
          <a:p>
            <a:pPr algn="ctr">
              <a:lnSpc>
                <a:spcPct val="150000"/>
              </a:lnSpc>
            </a:pPr>
            <a:r>
              <a:rPr lang="en-US" sz="3200" b="1" i="0" u="none" strike="noStrike" baseline="0" dirty="0">
                <a:solidFill>
                  <a:srgbClr val="000000"/>
                </a:solidFill>
                <a:latin typeface="Arial" panose="020B0604020202020204" pitchFamily="34" charset="0"/>
              </a:rPr>
              <a:t>Main Contents</a:t>
            </a:r>
            <a:endParaRPr lang="en-US" sz="3200" b="0" i="0" u="none" strike="noStrike" baseline="0" dirty="0">
              <a:solidFill>
                <a:srgbClr val="000000"/>
              </a:solidFill>
              <a:latin typeface="Arial" panose="020B0604020202020204" pitchFamily="34" charset="0"/>
            </a:endParaRPr>
          </a:p>
          <a:p>
            <a:pPr>
              <a:lnSpc>
                <a:spcPct val="150000"/>
              </a:lnSpc>
            </a:pPr>
            <a:r>
              <a:rPr lang="en-US" sz="3200" b="0" i="0" u="none" strike="noStrike" baseline="0" dirty="0">
                <a:solidFill>
                  <a:schemeClr val="bg2">
                    <a:lumMod val="75000"/>
                  </a:schemeClr>
                </a:solidFill>
                <a:latin typeface="Arial" panose="020B0604020202020204" pitchFamily="34" charset="0"/>
              </a:rPr>
              <a:t>•</a:t>
            </a:r>
            <a:r>
              <a:rPr lang="en-US" sz="3200" dirty="0">
                <a:solidFill>
                  <a:schemeClr val="bg2">
                    <a:lumMod val="75000"/>
                  </a:schemeClr>
                </a:solidFill>
                <a:latin typeface="Arial" panose="020B0604020202020204" pitchFamily="34" charset="0"/>
              </a:rPr>
              <a:t> </a:t>
            </a:r>
            <a:r>
              <a:rPr lang="en-US" sz="3200" b="1" i="0" u="none" strike="noStrike" baseline="0" dirty="0">
                <a:solidFill>
                  <a:schemeClr val="bg2">
                    <a:lumMod val="75000"/>
                  </a:schemeClr>
                </a:solidFill>
                <a:latin typeface="Arial" panose="020B0604020202020204" pitchFamily="34" charset="0"/>
              </a:rPr>
              <a:t>Background and Implications</a:t>
            </a:r>
            <a:endParaRPr lang="en-US" sz="3200" b="0" i="0" u="none" strike="noStrike" baseline="0" dirty="0">
              <a:solidFill>
                <a:schemeClr val="bg2">
                  <a:lumMod val="75000"/>
                </a:schemeClr>
              </a:solidFill>
              <a:latin typeface="Arial" panose="020B0604020202020204" pitchFamily="34" charset="0"/>
            </a:endParaRPr>
          </a:p>
          <a:p>
            <a:pPr>
              <a:lnSpc>
                <a:spcPct val="150000"/>
              </a:lnSpc>
            </a:pPr>
            <a:r>
              <a:rPr lang="en-US" sz="3200" b="0" i="0" u="none" strike="noStrike" baseline="0" dirty="0">
                <a:solidFill>
                  <a:schemeClr val="bg2">
                    <a:lumMod val="75000"/>
                  </a:schemeClr>
                </a:solidFill>
                <a:latin typeface="Arial" panose="020B0604020202020204" pitchFamily="34" charset="0"/>
              </a:rPr>
              <a:t>•</a:t>
            </a:r>
            <a:r>
              <a:rPr lang="en-US" sz="3200" b="1" i="0" u="none" strike="noStrike" baseline="0" dirty="0">
                <a:solidFill>
                  <a:schemeClr val="bg2">
                    <a:lumMod val="75000"/>
                  </a:schemeClr>
                </a:solidFill>
                <a:latin typeface="Arial" panose="020B0604020202020204" pitchFamily="34" charset="0"/>
              </a:rPr>
              <a:t>Terminologies</a:t>
            </a:r>
            <a:r>
              <a:rPr lang="en-US" sz="3200" b="0" i="0" u="none" strike="noStrike" baseline="0" dirty="0">
                <a:solidFill>
                  <a:schemeClr val="bg2">
                    <a:lumMod val="75000"/>
                  </a:schemeClr>
                </a:solidFill>
                <a:latin typeface="Arial" panose="020B0604020202020204" pitchFamily="34" charset="0"/>
              </a:rPr>
              <a:t> </a:t>
            </a:r>
            <a:r>
              <a:rPr lang="en-US" sz="3200" b="1" i="0" u="none" strike="noStrike" baseline="0" dirty="0">
                <a:solidFill>
                  <a:schemeClr val="bg2">
                    <a:lumMod val="75000"/>
                  </a:schemeClr>
                </a:solidFill>
                <a:latin typeface="Arial" panose="020B0604020202020204" pitchFamily="34" charset="0"/>
              </a:rPr>
              <a:t>&amp; Units</a:t>
            </a:r>
            <a:endParaRPr lang="en-US" sz="3200" b="0" i="0" u="none" strike="noStrike" baseline="0" dirty="0">
              <a:solidFill>
                <a:schemeClr val="bg2">
                  <a:lumMod val="75000"/>
                </a:schemeClr>
              </a:solidFill>
              <a:latin typeface="Arial" panose="020B0604020202020204" pitchFamily="34" charset="0"/>
            </a:endParaRPr>
          </a:p>
          <a:p>
            <a:pPr>
              <a:lnSpc>
                <a:spcPct val="150000"/>
              </a:lnSpc>
            </a:pPr>
            <a:r>
              <a:rPr lang="en-US" sz="3200" b="0" i="0" u="none" strike="noStrike" baseline="0" dirty="0">
                <a:solidFill>
                  <a:schemeClr val="bg2">
                    <a:lumMod val="75000"/>
                  </a:schemeClr>
                </a:solidFill>
                <a:latin typeface="Arial" panose="020B0604020202020204" pitchFamily="34" charset="0"/>
              </a:rPr>
              <a:t>• </a:t>
            </a:r>
            <a:r>
              <a:rPr lang="en-US" sz="3200" b="1" i="0" u="none" strike="noStrike" baseline="0" dirty="0">
                <a:solidFill>
                  <a:schemeClr val="bg2">
                    <a:lumMod val="75000"/>
                  </a:schemeClr>
                </a:solidFill>
                <a:latin typeface="Arial" panose="020B0604020202020204" pitchFamily="34" charset="0"/>
              </a:rPr>
              <a:t>Zeroth law of thermodynamics</a:t>
            </a:r>
            <a:endParaRPr lang="en-US" sz="3200" b="0" i="0" u="none" strike="noStrike" baseline="0" dirty="0">
              <a:solidFill>
                <a:schemeClr val="bg2">
                  <a:lumMod val="75000"/>
                </a:schemeClr>
              </a:solidFill>
              <a:latin typeface="Arial" panose="020B0604020202020204" pitchFamily="34" charset="0"/>
            </a:endParaRPr>
          </a:p>
          <a:p>
            <a:pPr>
              <a:lnSpc>
                <a:spcPct val="150000"/>
              </a:lnSpc>
            </a:pPr>
            <a:r>
              <a:rPr lang="en-US" sz="3200" b="0" i="0" u="none" strike="noStrike" baseline="0" dirty="0">
                <a:solidFill>
                  <a:srgbClr val="C00000"/>
                </a:solidFill>
                <a:latin typeface="Arial" panose="020B0604020202020204" pitchFamily="34" charset="0"/>
              </a:rPr>
              <a:t>• </a:t>
            </a:r>
            <a:r>
              <a:rPr lang="en-US" sz="3200" b="1" i="0" u="none" strike="noStrike" baseline="0" dirty="0">
                <a:solidFill>
                  <a:srgbClr val="C00000"/>
                </a:solidFill>
                <a:latin typeface="Arial" panose="020B0604020202020204" pitchFamily="34" charset="0"/>
              </a:rPr>
              <a:t>Objective of the course</a:t>
            </a:r>
            <a:endParaRPr lang="en-US" sz="3200" b="0" i="0" u="none" strike="noStrike" baseline="0" dirty="0">
              <a:solidFill>
                <a:srgbClr val="C00000"/>
              </a:solidFill>
              <a:latin typeface="Arial" panose="020B0604020202020204" pitchFamily="34" charset="0"/>
            </a:endParaRPr>
          </a:p>
        </p:txBody>
      </p:sp>
    </p:spTree>
    <p:extLst>
      <p:ext uri="{BB962C8B-B14F-4D97-AF65-F5344CB8AC3E}">
        <p14:creationId xmlns:p14="http://schemas.microsoft.com/office/powerpoint/2010/main" val="69563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05DAA-B813-1C62-0C5D-D8685D4B1A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BFE0899-BE6A-B880-0712-89595BE23F19}"/>
              </a:ext>
            </a:extLst>
          </p:cNvPr>
          <p:cNvPicPr>
            <a:picLocks noChangeAspect="1"/>
          </p:cNvPicPr>
          <p:nvPr/>
        </p:nvPicPr>
        <p:blipFill>
          <a:blip r:embed="rId2"/>
          <a:srcRect t="5630"/>
          <a:stretch/>
        </p:blipFill>
        <p:spPr>
          <a:xfrm>
            <a:off x="169247" y="1603281"/>
            <a:ext cx="12022753" cy="2170424"/>
          </a:xfrm>
          <a:prstGeom prst="rect">
            <a:avLst/>
          </a:prstGeom>
        </p:spPr>
      </p:pic>
      <p:sp>
        <p:nvSpPr>
          <p:cNvPr id="4" name="TextBox 3">
            <a:extLst>
              <a:ext uri="{FF2B5EF4-FFF2-40B4-BE49-F238E27FC236}">
                <a16:creationId xmlns:a16="http://schemas.microsoft.com/office/drawing/2014/main" id="{3B7EE955-1ED1-4E43-1B9E-45D86D476472}"/>
              </a:ext>
            </a:extLst>
          </p:cNvPr>
          <p:cNvSpPr txBox="1"/>
          <p:nvPr/>
        </p:nvSpPr>
        <p:spPr>
          <a:xfrm>
            <a:off x="169247" y="609700"/>
            <a:ext cx="11183816" cy="523220"/>
          </a:xfrm>
          <a:prstGeom prst="rect">
            <a:avLst/>
          </a:prstGeom>
          <a:noFill/>
        </p:spPr>
        <p:txBody>
          <a:bodyPr wrap="square">
            <a:spAutoFit/>
          </a:bodyPr>
          <a:lstStyle/>
          <a:p>
            <a:pPr algn="ctr"/>
            <a:r>
              <a:rPr lang="en-US" sz="2800" b="1" i="0" u="sng" strike="noStrike" baseline="0" dirty="0">
                <a:solidFill>
                  <a:srgbClr val="001F5F"/>
                </a:solidFill>
                <a:latin typeface="Arial" panose="020B0604020202020204" pitchFamily="34" charset="0"/>
              </a:rPr>
              <a:t>The objective of this course</a:t>
            </a:r>
          </a:p>
        </p:txBody>
      </p:sp>
    </p:spTree>
    <p:extLst>
      <p:ext uri="{BB962C8B-B14F-4D97-AF65-F5344CB8AC3E}">
        <p14:creationId xmlns:p14="http://schemas.microsoft.com/office/powerpoint/2010/main" val="344278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25365C-AA52-DC94-A69E-5C5758B5E611}"/>
              </a:ext>
            </a:extLst>
          </p:cNvPr>
          <p:cNvSpPr txBox="1"/>
          <p:nvPr/>
        </p:nvSpPr>
        <p:spPr>
          <a:xfrm>
            <a:off x="217714" y="130628"/>
            <a:ext cx="11266714" cy="6252930"/>
          </a:xfrm>
          <a:prstGeom prst="rect">
            <a:avLst/>
          </a:prstGeom>
          <a:noFill/>
        </p:spPr>
        <p:txBody>
          <a:bodyPr wrap="square">
            <a:spAutoFit/>
          </a:bodyPr>
          <a:lstStyle/>
          <a:p>
            <a:pPr algn="just">
              <a:lnSpc>
                <a:spcPct val="150000"/>
              </a:lnSpc>
            </a:pPr>
            <a:r>
              <a:rPr lang="en-US" sz="3600" dirty="0">
                <a:solidFill>
                  <a:srgbClr val="FF0000"/>
                </a:solidFill>
                <a:latin typeface="Times New Roman" panose="02020603050405020304" pitchFamily="18" charset="0"/>
                <a:cs typeface="Times New Roman" panose="02020603050405020304" pitchFamily="18" charset="0"/>
              </a:rPr>
              <a:t>Quiz</a:t>
            </a:r>
            <a:endParaRPr lang="en-US" sz="24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cs typeface="Times New Roman" panose="02020603050405020304" pitchFamily="18" charset="0"/>
              </a:rPr>
              <a:t>Two objects, with different sizes, masses, and temperatures, are placed in thermal contact. In which direction does the energy travel?</a:t>
            </a:r>
          </a:p>
          <a:p>
            <a:pPr algn="just">
              <a:lnSpc>
                <a:spcPct val="150000"/>
              </a:lnSpc>
            </a:pPr>
            <a:endParaRPr lang="en-US" sz="2600" dirty="0">
              <a:latin typeface="Times New Roman" panose="02020603050405020304" pitchFamily="18" charset="0"/>
              <a:cs typeface="Times New Roman" panose="02020603050405020304" pitchFamily="18" charset="0"/>
            </a:endParaRPr>
          </a:p>
          <a:p>
            <a:pPr marL="457200" indent="-457200" algn="just">
              <a:lnSpc>
                <a:spcPct val="150000"/>
              </a:lnSpc>
              <a:buAutoNum type="alphaLcParenBoth"/>
            </a:pPr>
            <a:r>
              <a:rPr lang="en-US" sz="2600" dirty="0">
                <a:latin typeface="Times New Roman" panose="02020603050405020304" pitchFamily="18" charset="0"/>
                <a:cs typeface="Times New Roman" panose="02020603050405020304" pitchFamily="18" charset="0"/>
              </a:rPr>
              <a:t>Energy travels from the larger object to the smaller object. </a:t>
            </a:r>
          </a:p>
          <a:p>
            <a:pPr algn="just">
              <a:lnSpc>
                <a:spcPct val="150000"/>
              </a:lnSpc>
            </a:pPr>
            <a:endParaRPr lang="en-US" sz="2600" dirty="0">
              <a:latin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cs typeface="Times New Roman" panose="02020603050405020304" pitchFamily="18" charset="0"/>
              </a:rPr>
              <a:t>(b) Energy travels from the object with more mass to the one with less mass.</a:t>
            </a:r>
          </a:p>
          <a:p>
            <a:pPr algn="just">
              <a:lnSpc>
                <a:spcPct val="150000"/>
              </a:lnSpc>
            </a:pPr>
            <a:endParaRPr lang="en-US" sz="2600" dirty="0">
              <a:latin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cs typeface="Times New Roman" panose="02020603050405020304" pitchFamily="18" charset="0"/>
              </a:rPr>
              <a:t>(c) Energy travels from the object at higher temperature to the object at lower temperature.</a:t>
            </a:r>
          </a:p>
        </p:txBody>
      </p:sp>
      <p:sp>
        <p:nvSpPr>
          <p:cNvPr id="6" name="Rectangle 5">
            <a:extLst>
              <a:ext uri="{FF2B5EF4-FFF2-40B4-BE49-F238E27FC236}">
                <a16:creationId xmlns:a16="http://schemas.microsoft.com/office/drawing/2014/main" id="{67979DCB-AE91-76B9-A4B5-BE2AF020A5A8}"/>
              </a:ext>
            </a:extLst>
          </p:cNvPr>
          <p:cNvSpPr/>
          <p:nvPr/>
        </p:nvSpPr>
        <p:spPr>
          <a:xfrm>
            <a:off x="217714" y="5105401"/>
            <a:ext cx="11332029" cy="136071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68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1C7A8-C0F7-D6B1-3A62-DB0F395FA0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E1B2AA4-F23F-FEE3-AE99-FBEE75F3D440}"/>
              </a:ext>
            </a:extLst>
          </p:cNvPr>
          <p:cNvSpPr txBox="1"/>
          <p:nvPr/>
        </p:nvSpPr>
        <p:spPr>
          <a:xfrm>
            <a:off x="533925" y="346481"/>
            <a:ext cx="11409835" cy="2308324"/>
          </a:xfrm>
          <a:prstGeom prst="rect">
            <a:avLst/>
          </a:prstGeom>
          <a:noFill/>
        </p:spPr>
        <p:txBody>
          <a:bodyPr wrap="square" rtlCol="0">
            <a:spAutoFit/>
          </a:bodyPr>
          <a:lstStyle/>
          <a:p>
            <a:r>
              <a:rPr lang="en-US" sz="3200" b="1" dirty="0">
                <a:solidFill>
                  <a:srgbClr val="7030A0"/>
                </a:solidFill>
                <a:latin typeface="Arial" panose="020B0604020202020204" pitchFamily="34" charset="0"/>
                <a:cs typeface="Arial" panose="020B0604020202020204" pitchFamily="34" charset="0"/>
              </a:rPr>
              <a:t>What is </a:t>
            </a:r>
            <a:r>
              <a:rPr lang="en-US" sz="3200" b="1" dirty="0">
                <a:solidFill>
                  <a:srgbClr val="0070C0"/>
                </a:solidFill>
                <a:latin typeface="Arial" panose="020B0604020202020204" pitchFamily="34" charset="0"/>
                <a:cs typeface="Arial" panose="020B0604020202020204" pitchFamily="34" charset="0"/>
              </a:rPr>
              <a:t>Thermo</a:t>
            </a:r>
            <a:r>
              <a:rPr lang="en-US" sz="3200" b="1" dirty="0">
                <a:solidFill>
                  <a:srgbClr val="FF0000"/>
                </a:solidFill>
                <a:latin typeface="Arial" panose="020B0604020202020204" pitchFamily="34" charset="0"/>
                <a:cs typeface="Arial" panose="020B0604020202020204" pitchFamily="34" charset="0"/>
              </a:rPr>
              <a:t>dynamics</a:t>
            </a:r>
            <a:r>
              <a:rPr lang="en-US" sz="3200" b="1" dirty="0">
                <a:solidFill>
                  <a:srgbClr val="7030A0"/>
                </a:solidFill>
                <a:latin typeface="Arial" panose="020B0604020202020204" pitchFamily="34" charset="0"/>
                <a:cs typeface="Arial" panose="020B0604020202020204" pitchFamily="34" charset="0"/>
              </a:rPr>
              <a:t>? </a:t>
            </a:r>
          </a:p>
          <a:p>
            <a:endParaRPr lang="en-US" sz="2800" u="sng" dirty="0">
              <a:solidFill>
                <a:srgbClr val="7030A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1">
                    <a:lumMod val="65000"/>
                    <a:lumOff val="35000"/>
                  </a:schemeClr>
                </a:solidFill>
                <a:latin typeface="Arial" panose="020B0604020202020204" pitchFamily="34" charset="0"/>
                <a:cs typeface="Arial" panose="020B0604020202020204" pitchFamily="34" charset="0"/>
              </a:rPr>
              <a:t>It is the branch of science that deals with relationship between </a:t>
            </a:r>
            <a:r>
              <a:rPr lang="en-US" sz="2800" dirty="0">
                <a:solidFill>
                  <a:schemeClr val="accent1"/>
                </a:solidFill>
                <a:latin typeface="Arial" panose="020B0604020202020204" pitchFamily="34" charset="0"/>
                <a:cs typeface="Arial" panose="020B0604020202020204" pitchFamily="34" charset="0"/>
              </a:rPr>
              <a:t>heat</a:t>
            </a:r>
            <a:r>
              <a:rPr lang="en-US" sz="2800" dirty="0">
                <a:solidFill>
                  <a:schemeClr val="tx1">
                    <a:lumMod val="65000"/>
                    <a:lumOff val="35000"/>
                  </a:schemeClr>
                </a:solidFill>
                <a:latin typeface="Arial" panose="020B0604020202020204" pitchFamily="34" charset="0"/>
                <a:cs typeface="Arial" panose="020B0604020202020204" pitchFamily="34" charset="0"/>
              </a:rPr>
              <a:t> and </a:t>
            </a:r>
            <a:r>
              <a:rPr lang="en-US" sz="2800" dirty="0">
                <a:solidFill>
                  <a:schemeClr val="accent4">
                    <a:lumMod val="60000"/>
                    <a:lumOff val="40000"/>
                  </a:schemeClr>
                </a:solidFill>
                <a:latin typeface="Arial" panose="020B0604020202020204" pitchFamily="34" charset="0"/>
                <a:cs typeface="Arial" panose="020B0604020202020204" pitchFamily="34" charset="0"/>
              </a:rPr>
              <a:t>temperature</a:t>
            </a:r>
            <a:r>
              <a:rPr lang="en-US" sz="2800" dirty="0">
                <a:solidFill>
                  <a:schemeClr val="tx1">
                    <a:lumMod val="65000"/>
                    <a:lumOff val="35000"/>
                  </a:schemeClr>
                </a:solidFill>
                <a:latin typeface="Arial" panose="020B0604020202020204" pitchFamily="34" charset="0"/>
                <a:cs typeface="Arial" panose="020B0604020202020204" pitchFamily="34" charset="0"/>
              </a:rPr>
              <a:t> and their relation to </a:t>
            </a:r>
            <a:r>
              <a:rPr lang="en-US" sz="2800" dirty="0">
                <a:solidFill>
                  <a:srgbClr val="C00000"/>
                </a:solidFill>
                <a:latin typeface="Arial" panose="020B0604020202020204" pitchFamily="34" charset="0"/>
                <a:cs typeface="Arial" panose="020B0604020202020204" pitchFamily="34" charset="0"/>
              </a:rPr>
              <a:t>energy</a:t>
            </a:r>
            <a:r>
              <a:rPr lang="en-US" sz="2800" dirty="0">
                <a:solidFill>
                  <a:schemeClr val="tx1">
                    <a:lumMod val="65000"/>
                    <a:lumOff val="35000"/>
                  </a:schemeClr>
                </a:solidFill>
                <a:latin typeface="Arial" panose="020B0604020202020204" pitchFamily="34" charset="0"/>
                <a:cs typeface="Arial" panose="020B0604020202020204" pitchFamily="34" charset="0"/>
              </a:rPr>
              <a:t> and </a:t>
            </a:r>
            <a:r>
              <a:rPr lang="en-US" sz="2800" dirty="0">
                <a:solidFill>
                  <a:schemeClr val="accent2"/>
                </a:solidFill>
                <a:latin typeface="Arial" panose="020B0604020202020204" pitchFamily="34" charset="0"/>
                <a:cs typeface="Arial" panose="020B0604020202020204" pitchFamily="34" charset="0"/>
              </a:rPr>
              <a:t>work</a:t>
            </a:r>
            <a:r>
              <a:rPr lang="en-US" sz="2800" dirty="0">
                <a:solidFill>
                  <a:schemeClr val="tx1">
                    <a:lumMod val="65000"/>
                    <a:lumOff val="35000"/>
                  </a:schemeClr>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err="1">
                <a:solidFill>
                  <a:schemeClr val="accent1"/>
                </a:solidFill>
                <a:latin typeface="Arial" panose="020B0604020202020204" pitchFamily="34" charset="0"/>
                <a:cs typeface="Arial" panose="020B0604020202020204" pitchFamily="34" charset="0"/>
              </a:rPr>
              <a:t>Thermo</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Heat</a:t>
            </a:r>
            <a:r>
              <a:rPr lang="en-US" sz="2800" dirty="0">
                <a:solidFill>
                  <a:schemeClr val="tx1">
                    <a:lumMod val="65000"/>
                    <a:lumOff val="35000"/>
                  </a:schemeClr>
                </a:solidFill>
                <a:latin typeface="Arial" panose="020B0604020202020204" pitchFamily="34" charset="0"/>
                <a:cs typeface="Arial" panose="020B0604020202020204" pitchFamily="34" charset="0"/>
              </a:rPr>
              <a:t> ; </a:t>
            </a:r>
            <a:r>
              <a:rPr lang="en-US" sz="2800" dirty="0">
                <a:solidFill>
                  <a:srgbClr val="FF0000"/>
                </a:solidFill>
                <a:latin typeface="Arial" panose="020B0604020202020204" pitchFamily="34" charset="0"/>
                <a:cs typeface="Arial" panose="020B0604020202020204" pitchFamily="34" charset="0"/>
              </a:rPr>
              <a:t>Dynamics</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Motion</a:t>
            </a:r>
            <a:r>
              <a:rPr lang="en-US" sz="2800" dirty="0">
                <a:solidFill>
                  <a:schemeClr val="tx1">
                    <a:lumMod val="65000"/>
                    <a:lumOff val="35000"/>
                  </a:schemeClr>
                </a:solidFill>
                <a:latin typeface="Arial" panose="020B0604020202020204" pitchFamily="34" charset="0"/>
                <a:cs typeface="Arial" panose="020B0604020202020204" pitchFamily="34" charset="0"/>
              </a:rPr>
              <a:t> or </a:t>
            </a:r>
            <a:r>
              <a:rPr lang="en-US" sz="2800" dirty="0">
                <a:latin typeface="Arial" panose="020B0604020202020204" pitchFamily="34" charset="0"/>
                <a:cs typeface="Arial" panose="020B0604020202020204" pitchFamily="34" charset="0"/>
              </a:rPr>
              <a:t>change</a:t>
            </a:r>
          </a:p>
        </p:txBody>
      </p:sp>
      <p:pic>
        <p:nvPicPr>
          <p:cNvPr id="4" name="Picture 3">
            <a:extLst>
              <a:ext uri="{FF2B5EF4-FFF2-40B4-BE49-F238E27FC236}">
                <a16:creationId xmlns:a16="http://schemas.microsoft.com/office/drawing/2014/main" id="{34199F46-584A-C2DD-4D44-605DC8847D29}"/>
              </a:ext>
            </a:extLst>
          </p:cNvPr>
          <p:cNvPicPr>
            <a:picLocks noChangeAspect="1"/>
          </p:cNvPicPr>
          <p:nvPr/>
        </p:nvPicPr>
        <p:blipFill>
          <a:blip r:embed="rId3"/>
          <a:stretch>
            <a:fillRect/>
          </a:stretch>
        </p:blipFill>
        <p:spPr>
          <a:xfrm>
            <a:off x="2733772" y="2764430"/>
            <a:ext cx="6148348" cy="2877532"/>
          </a:xfrm>
          <a:prstGeom prst="rect">
            <a:avLst/>
          </a:prstGeom>
        </p:spPr>
      </p:pic>
      <p:sp>
        <p:nvSpPr>
          <p:cNvPr id="6" name="Arrow: Striped Right 5">
            <a:extLst>
              <a:ext uri="{FF2B5EF4-FFF2-40B4-BE49-F238E27FC236}">
                <a16:creationId xmlns:a16="http://schemas.microsoft.com/office/drawing/2014/main" id="{8F699652-A312-6209-D215-B9E13B76CBE3}"/>
              </a:ext>
            </a:extLst>
          </p:cNvPr>
          <p:cNvSpPr/>
          <p:nvPr/>
        </p:nvSpPr>
        <p:spPr>
          <a:xfrm>
            <a:off x="2469822" y="2303696"/>
            <a:ext cx="527901" cy="245097"/>
          </a:xfrm>
          <a:prstGeom prst="striped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Arrow: Striped Right 7">
            <a:extLst>
              <a:ext uri="{FF2B5EF4-FFF2-40B4-BE49-F238E27FC236}">
                <a16:creationId xmlns:a16="http://schemas.microsoft.com/office/drawing/2014/main" id="{B78045FF-0C5F-A013-AA43-C72C090EBDD3}"/>
              </a:ext>
            </a:extLst>
          </p:cNvPr>
          <p:cNvSpPr/>
          <p:nvPr/>
        </p:nvSpPr>
        <p:spPr>
          <a:xfrm>
            <a:off x="5832049" y="2303695"/>
            <a:ext cx="653592" cy="245097"/>
          </a:xfrm>
          <a:prstGeom prst="striped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7F672F3-18E1-D005-DE74-D9FB059F299E}"/>
              </a:ext>
            </a:extLst>
          </p:cNvPr>
          <p:cNvSpPr txBox="1"/>
          <p:nvPr/>
        </p:nvSpPr>
        <p:spPr>
          <a:xfrm>
            <a:off x="647046" y="5892989"/>
            <a:ext cx="9816706" cy="830997"/>
          </a:xfrm>
          <a:prstGeom prst="rect">
            <a:avLst/>
          </a:prstGeom>
          <a:noFill/>
        </p:spPr>
        <p:txBody>
          <a:bodyPr wrap="square">
            <a:spAutoFit/>
          </a:bodyPr>
          <a:lstStyle/>
          <a:p>
            <a:pPr marL="457200" indent="-457200" algn="just">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The behavior of these quantities is governed by </a:t>
            </a:r>
            <a:r>
              <a:rPr lang="en-US" sz="2400" dirty="0">
                <a:solidFill>
                  <a:srgbClr val="7030A0"/>
                </a:solidFill>
                <a:latin typeface="Arial" panose="020B0604020202020204" pitchFamily="34" charset="0"/>
                <a:cs typeface="Arial" panose="020B0604020202020204" pitchFamily="34" charset="0"/>
              </a:rPr>
              <a:t>four laws of thermodynamics </a:t>
            </a:r>
          </a:p>
        </p:txBody>
      </p:sp>
    </p:spTree>
    <p:extLst>
      <p:ext uri="{BB962C8B-B14F-4D97-AF65-F5344CB8AC3E}">
        <p14:creationId xmlns:p14="http://schemas.microsoft.com/office/powerpoint/2010/main" val="136086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9272F3-2979-A76F-3CFF-9C79D06AA9B8}"/>
              </a:ext>
            </a:extLst>
          </p:cNvPr>
          <p:cNvSpPr txBox="1"/>
          <p:nvPr/>
        </p:nvSpPr>
        <p:spPr>
          <a:xfrm>
            <a:off x="391082" y="164904"/>
            <a:ext cx="11409835" cy="1754326"/>
          </a:xfrm>
          <a:prstGeom prst="rect">
            <a:avLst/>
          </a:prstGeom>
          <a:noFill/>
        </p:spPr>
        <p:txBody>
          <a:bodyPr wrap="square" rtlCol="0">
            <a:spAutoFit/>
          </a:bodyPr>
          <a:lstStyle/>
          <a:p>
            <a:r>
              <a:rPr lang="en-US" sz="3200" b="1" dirty="0">
                <a:solidFill>
                  <a:srgbClr val="7030A0"/>
                </a:solidFill>
                <a:latin typeface="Arial" panose="020B0604020202020204" pitchFamily="34" charset="0"/>
                <a:cs typeface="Arial" panose="020B0604020202020204" pitchFamily="34" charset="0"/>
              </a:rPr>
              <a:t>Why we study </a:t>
            </a:r>
            <a:r>
              <a:rPr lang="en-US" sz="3200" b="1" dirty="0">
                <a:solidFill>
                  <a:srgbClr val="0070C0"/>
                </a:solidFill>
                <a:latin typeface="Arial" panose="020B0604020202020204" pitchFamily="34" charset="0"/>
                <a:cs typeface="Arial" panose="020B0604020202020204" pitchFamily="34" charset="0"/>
              </a:rPr>
              <a:t>Thermo</a:t>
            </a:r>
            <a:r>
              <a:rPr lang="en-US" sz="3200" b="1" dirty="0">
                <a:solidFill>
                  <a:srgbClr val="FF0000"/>
                </a:solidFill>
                <a:latin typeface="Arial" panose="020B0604020202020204" pitchFamily="34" charset="0"/>
                <a:cs typeface="Arial" panose="020B0604020202020204" pitchFamily="34" charset="0"/>
              </a:rPr>
              <a:t>dynamics</a:t>
            </a:r>
            <a:r>
              <a:rPr lang="en-US" sz="3200" b="1" dirty="0">
                <a:solidFill>
                  <a:srgbClr val="7030A0"/>
                </a:solidFill>
                <a:latin typeface="Arial" panose="020B0604020202020204" pitchFamily="34" charset="0"/>
                <a:cs typeface="Arial" panose="020B0604020202020204" pitchFamily="34" charset="0"/>
              </a:rPr>
              <a:t>? </a:t>
            </a:r>
          </a:p>
          <a:p>
            <a:endParaRPr lang="en-US" sz="2800" u="sng" dirty="0">
              <a:solidFill>
                <a:srgbClr val="7030A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All activities in nature involve some interaction between energy and matter, so it is hard to imagine an area that is NOT related to thermodynamics.</a:t>
            </a:r>
          </a:p>
        </p:txBody>
      </p:sp>
      <p:pic>
        <p:nvPicPr>
          <p:cNvPr id="2050" name="Picture 2">
            <a:extLst>
              <a:ext uri="{FF2B5EF4-FFF2-40B4-BE49-F238E27FC236}">
                <a16:creationId xmlns:a16="http://schemas.microsoft.com/office/drawing/2014/main" id="{3726D9B4-B6C6-8167-5ADC-B146FDB43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490" y="2025039"/>
            <a:ext cx="6224075" cy="466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6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948C4-5D4D-1C3B-D116-A88661CA54E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547785B-8AD5-9D48-DE7F-C9E4A77DA86F}"/>
              </a:ext>
            </a:extLst>
          </p:cNvPr>
          <p:cNvSpPr txBox="1"/>
          <p:nvPr/>
        </p:nvSpPr>
        <p:spPr>
          <a:xfrm>
            <a:off x="3339446" y="1021742"/>
            <a:ext cx="6784942" cy="3694409"/>
          </a:xfrm>
          <a:prstGeom prst="rect">
            <a:avLst/>
          </a:prstGeom>
          <a:noFill/>
        </p:spPr>
        <p:txBody>
          <a:bodyPr wrap="square">
            <a:spAutoFit/>
          </a:bodyPr>
          <a:lstStyle/>
          <a:p>
            <a:pPr algn="ctr">
              <a:lnSpc>
                <a:spcPct val="150000"/>
              </a:lnSpc>
            </a:pPr>
            <a:r>
              <a:rPr lang="en-US" sz="3200" b="1" i="0" u="none" strike="noStrike" baseline="0" dirty="0">
                <a:solidFill>
                  <a:srgbClr val="000000"/>
                </a:solidFill>
                <a:latin typeface="Arial" panose="020B0604020202020204" pitchFamily="34" charset="0"/>
              </a:rPr>
              <a:t>Main Contents</a:t>
            </a:r>
            <a:endParaRPr lang="en-US" sz="3200" b="0" i="0" u="none" strike="noStrike" baseline="0" dirty="0">
              <a:solidFill>
                <a:srgbClr val="000000"/>
              </a:solidFill>
              <a:latin typeface="Arial" panose="020B0604020202020204" pitchFamily="34" charset="0"/>
            </a:endParaRPr>
          </a:p>
          <a:p>
            <a:pPr>
              <a:lnSpc>
                <a:spcPct val="150000"/>
              </a:lnSpc>
            </a:pPr>
            <a:r>
              <a:rPr lang="en-US" sz="3200" b="0" i="0" u="none" strike="noStrike" baseline="0" dirty="0">
                <a:solidFill>
                  <a:schemeClr val="bg2"/>
                </a:solidFill>
                <a:latin typeface="Arial" panose="020B0604020202020204" pitchFamily="34" charset="0"/>
              </a:rPr>
              <a:t>•</a:t>
            </a:r>
            <a:r>
              <a:rPr lang="en-US" sz="3200" dirty="0">
                <a:solidFill>
                  <a:schemeClr val="bg2"/>
                </a:solidFill>
                <a:latin typeface="Arial" panose="020B0604020202020204" pitchFamily="34" charset="0"/>
              </a:rPr>
              <a:t> </a:t>
            </a:r>
            <a:r>
              <a:rPr lang="en-US" sz="3200" b="1" i="0" u="none" strike="noStrike" baseline="0" dirty="0">
                <a:solidFill>
                  <a:schemeClr val="bg2"/>
                </a:solidFill>
                <a:latin typeface="Arial" panose="020B0604020202020204" pitchFamily="34" charset="0"/>
              </a:rPr>
              <a:t>Background and Implications</a:t>
            </a:r>
            <a:endParaRPr lang="en-US" sz="3200" b="0" i="0" u="none" strike="noStrike" baseline="0" dirty="0">
              <a:solidFill>
                <a:schemeClr val="bg2"/>
              </a:solidFill>
              <a:latin typeface="Arial" panose="020B0604020202020204" pitchFamily="34" charset="0"/>
            </a:endParaRPr>
          </a:p>
          <a:p>
            <a:pPr>
              <a:lnSpc>
                <a:spcPct val="150000"/>
              </a:lnSpc>
            </a:pPr>
            <a:r>
              <a:rPr lang="en-US" sz="3200" b="0" i="0" u="none" strike="noStrike" baseline="0" dirty="0">
                <a:solidFill>
                  <a:srgbClr val="C00000"/>
                </a:solidFill>
                <a:latin typeface="Arial" panose="020B0604020202020204" pitchFamily="34" charset="0"/>
              </a:rPr>
              <a:t>•</a:t>
            </a:r>
            <a:r>
              <a:rPr lang="en-US" sz="3200" b="1" i="0" u="none" strike="noStrike" baseline="0" dirty="0">
                <a:solidFill>
                  <a:srgbClr val="C00000"/>
                </a:solidFill>
                <a:latin typeface="Arial" panose="020B0604020202020204" pitchFamily="34" charset="0"/>
              </a:rPr>
              <a:t>Terminologies</a:t>
            </a:r>
            <a:r>
              <a:rPr lang="en-US" sz="3200" b="0" i="0" u="none" strike="noStrike" baseline="0" dirty="0">
                <a:solidFill>
                  <a:srgbClr val="C00000"/>
                </a:solidFill>
                <a:latin typeface="Arial" panose="020B0604020202020204" pitchFamily="34" charset="0"/>
              </a:rPr>
              <a:t> </a:t>
            </a:r>
            <a:r>
              <a:rPr lang="en-US" sz="3200" b="1" i="0" u="none" strike="noStrike" baseline="0" dirty="0">
                <a:solidFill>
                  <a:srgbClr val="C00000"/>
                </a:solidFill>
                <a:latin typeface="Arial" panose="020B0604020202020204" pitchFamily="34" charset="0"/>
              </a:rPr>
              <a:t>&amp; Units</a:t>
            </a:r>
            <a:endParaRPr lang="en-US" sz="3200" b="0" i="0" u="none" strike="noStrike" baseline="0" dirty="0">
              <a:solidFill>
                <a:srgbClr val="C00000"/>
              </a:solidFill>
              <a:latin typeface="Arial" panose="020B0604020202020204" pitchFamily="34" charset="0"/>
            </a:endParaRPr>
          </a:p>
          <a:p>
            <a:pPr>
              <a:lnSpc>
                <a:spcPct val="150000"/>
              </a:lnSpc>
            </a:pPr>
            <a:r>
              <a:rPr lang="en-US" sz="3200" b="0" i="0" u="none" strike="noStrike" baseline="0" dirty="0">
                <a:solidFill>
                  <a:srgbClr val="001F5F"/>
                </a:solidFill>
                <a:latin typeface="Arial" panose="020B0604020202020204" pitchFamily="34" charset="0"/>
              </a:rPr>
              <a:t>• </a:t>
            </a:r>
            <a:r>
              <a:rPr lang="en-US" sz="3200" b="1" i="0" u="none" strike="noStrike" baseline="0" dirty="0">
                <a:solidFill>
                  <a:srgbClr val="001F5F"/>
                </a:solidFill>
                <a:latin typeface="Arial" panose="020B0604020202020204" pitchFamily="34" charset="0"/>
              </a:rPr>
              <a:t>Zeroth law of thermodynamics</a:t>
            </a:r>
            <a:endParaRPr lang="en-US" sz="3200" b="0" i="0" u="none" strike="noStrike" baseline="0" dirty="0">
              <a:solidFill>
                <a:srgbClr val="001F5F"/>
              </a:solidFill>
              <a:latin typeface="Arial" panose="020B0604020202020204" pitchFamily="34" charset="0"/>
            </a:endParaRPr>
          </a:p>
          <a:p>
            <a:pPr>
              <a:lnSpc>
                <a:spcPct val="150000"/>
              </a:lnSpc>
            </a:pPr>
            <a:r>
              <a:rPr lang="en-US" sz="3200" b="0" i="0" u="none" strike="noStrike" baseline="0" dirty="0">
                <a:solidFill>
                  <a:srgbClr val="002060"/>
                </a:solidFill>
                <a:latin typeface="Arial" panose="020B0604020202020204" pitchFamily="34" charset="0"/>
              </a:rPr>
              <a:t>• </a:t>
            </a:r>
            <a:r>
              <a:rPr lang="en-US" sz="3200" b="1" i="0" u="none" strike="noStrike" baseline="0" dirty="0">
                <a:solidFill>
                  <a:srgbClr val="002060"/>
                </a:solidFill>
                <a:latin typeface="Arial" panose="020B0604020202020204" pitchFamily="34" charset="0"/>
              </a:rPr>
              <a:t>Objective of the course</a:t>
            </a:r>
            <a:endParaRPr lang="en-US" sz="3200" b="0" i="0" u="none" strike="noStrike" baseline="0" dirty="0">
              <a:solidFill>
                <a:srgbClr val="002060"/>
              </a:solidFill>
              <a:latin typeface="Arial" panose="020B0604020202020204" pitchFamily="34" charset="0"/>
            </a:endParaRPr>
          </a:p>
        </p:txBody>
      </p:sp>
    </p:spTree>
    <p:extLst>
      <p:ext uri="{BB962C8B-B14F-4D97-AF65-F5344CB8AC3E}">
        <p14:creationId xmlns:p14="http://schemas.microsoft.com/office/powerpoint/2010/main" val="186622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849E6F-361B-5D9B-6882-F0EBE845CC73}"/>
              </a:ext>
            </a:extLst>
          </p:cNvPr>
          <p:cNvSpPr txBox="1"/>
          <p:nvPr/>
        </p:nvSpPr>
        <p:spPr>
          <a:xfrm>
            <a:off x="388855" y="380942"/>
            <a:ext cx="6094428" cy="523220"/>
          </a:xfrm>
          <a:prstGeom prst="rect">
            <a:avLst/>
          </a:prstGeom>
          <a:noFill/>
        </p:spPr>
        <p:txBody>
          <a:bodyPr wrap="square">
            <a:spAutoFit/>
          </a:bodyPr>
          <a:lstStyle/>
          <a:p>
            <a:r>
              <a:rPr lang="en-US" sz="2800" b="1" i="0" u="none" strike="noStrike" baseline="0" dirty="0">
                <a:solidFill>
                  <a:schemeClr val="tx1">
                    <a:lumMod val="65000"/>
                    <a:lumOff val="35000"/>
                  </a:schemeClr>
                </a:solidFill>
                <a:latin typeface="Arial" panose="020B0604020202020204" pitchFamily="34" charset="0"/>
              </a:rPr>
              <a:t>Terminologies </a:t>
            </a:r>
            <a:r>
              <a:rPr lang="ar-IQ" sz="2800" b="1" i="0" u="none" strike="noStrike" baseline="0" dirty="0">
                <a:solidFill>
                  <a:schemeClr val="tx1">
                    <a:lumMod val="65000"/>
                    <a:lumOff val="35000"/>
                  </a:schemeClr>
                </a:solidFill>
                <a:latin typeface="Arial" panose="020B0604020202020204" pitchFamily="34" charset="0"/>
              </a:rPr>
              <a:t>المصطلحات</a:t>
            </a:r>
            <a:endParaRPr lang="en-US" sz="2000" dirty="0">
              <a:solidFill>
                <a:schemeClr val="tx1">
                  <a:lumMod val="65000"/>
                  <a:lumOff val="35000"/>
                </a:schemeClr>
              </a:solidFill>
            </a:endParaRPr>
          </a:p>
        </p:txBody>
      </p:sp>
      <p:sp>
        <p:nvSpPr>
          <p:cNvPr id="6" name="Rectangle 5">
            <a:extLst>
              <a:ext uri="{FF2B5EF4-FFF2-40B4-BE49-F238E27FC236}">
                <a16:creationId xmlns:a16="http://schemas.microsoft.com/office/drawing/2014/main" id="{2526F680-6DA5-264D-E153-1AD92BC61BD8}"/>
              </a:ext>
            </a:extLst>
          </p:cNvPr>
          <p:cNvSpPr/>
          <p:nvPr/>
        </p:nvSpPr>
        <p:spPr>
          <a:xfrm>
            <a:off x="388855" y="1300900"/>
            <a:ext cx="2420333" cy="2128100"/>
          </a:xfrm>
          <a:prstGeom prst="rect">
            <a:avLst/>
          </a:prstGeom>
          <a:solidFill>
            <a:schemeClr val="accent2"/>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40FD9B0E-6B67-2CD4-A598-DA653EA27C01}"/>
              </a:ext>
            </a:extLst>
          </p:cNvPr>
          <p:cNvSpPr txBox="1"/>
          <p:nvPr/>
        </p:nvSpPr>
        <p:spPr>
          <a:xfrm>
            <a:off x="388855" y="1398483"/>
            <a:ext cx="2524027" cy="1815882"/>
          </a:xfrm>
          <a:prstGeom prst="rect">
            <a:avLst/>
          </a:prstGeom>
          <a:noFill/>
        </p:spPr>
        <p:txBody>
          <a:bodyPr wrap="square">
            <a:spAutoFit/>
          </a:bodyPr>
          <a:lstStyle/>
          <a:p>
            <a:r>
              <a:rPr lang="en-US" sz="2800" dirty="0">
                <a:solidFill>
                  <a:schemeClr val="bg1"/>
                </a:solidFill>
                <a:latin typeface="Arial" panose="020B0604020202020204" pitchFamily="34" charset="0"/>
                <a:cs typeface="Arial" panose="020B0604020202020204" pitchFamily="34" charset="0"/>
              </a:rPr>
              <a:t>System</a:t>
            </a: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Open systems</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Closed systems</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Isolated systems</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3F7B599-87F5-BD41-FF5E-56D6CC7306FF}"/>
              </a:ext>
            </a:extLst>
          </p:cNvPr>
          <p:cNvSpPr/>
          <p:nvPr/>
        </p:nvSpPr>
        <p:spPr>
          <a:xfrm>
            <a:off x="3837495" y="1322862"/>
            <a:ext cx="2842180" cy="2106138"/>
          </a:xfrm>
          <a:prstGeom prst="rect">
            <a:avLst/>
          </a:prstGeom>
          <a:solidFill>
            <a:schemeClr val="accent1"/>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F438A20A-0FAB-58EB-765E-CBC0A65CF65B}"/>
              </a:ext>
            </a:extLst>
          </p:cNvPr>
          <p:cNvSpPr txBox="1"/>
          <p:nvPr/>
        </p:nvSpPr>
        <p:spPr>
          <a:xfrm>
            <a:off x="3797430" y="1547078"/>
            <a:ext cx="3110846" cy="1754326"/>
          </a:xfrm>
          <a:prstGeom prst="rect">
            <a:avLst/>
          </a:prstGeom>
          <a:noFill/>
        </p:spPr>
        <p:txBody>
          <a:bodyPr wrap="square">
            <a:spAutoFit/>
          </a:bodyPr>
          <a:lstStyle/>
          <a:p>
            <a:r>
              <a:rPr lang="en-US" sz="2800" dirty="0">
                <a:solidFill>
                  <a:schemeClr val="bg1"/>
                </a:solidFill>
                <a:latin typeface="Arial" panose="020B0604020202020204" pitchFamily="34" charset="0"/>
                <a:cs typeface="Arial" panose="020B0604020202020204" pitchFamily="34" charset="0"/>
              </a:rPr>
              <a:t>Process</a:t>
            </a: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Isothermal process</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Polytropic processes</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adiabatic process</a:t>
            </a: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E466FC8-7DE1-9249-3B08-3C2EA620CF22}"/>
              </a:ext>
            </a:extLst>
          </p:cNvPr>
          <p:cNvSpPr/>
          <p:nvPr/>
        </p:nvSpPr>
        <p:spPr>
          <a:xfrm>
            <a:off x="8207606" y="2538510"/>
            <a:ext cx="2718847" cy="1212742"/>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3" name="TextBox 12">
            <a:extLst>
              <a:ext uri="{FF2B5EF4-FFF2-40B4-BE49-F238E27FC236}">
                <a16:creationId xmlns:a16="http://schemas.microsoft.com/office/drawing/2014/main" id="{BEA123DB-9584-20E7-EF00-CC8D22759D79}"/>
              </a:ext>
            </a:extLst>
          </p:cNvPr>
          <p:cNvSpPr txBox="1"/>
          <p:nvPr/>
        </p:nvSpPr>
        <p:spPr>
          <a:xfrm>
            <a:off x="8436207" y="2824393"/>
            <a:ext cx="2842180" cy="830997"/>
          </a:xfrm>
          <a:prstGeom prst="rect">
            <a:avLst/>
          </a:prstGeom>
          <a:noFill/>
        </p:spPr>
        <p:txBody>
          <a:bodyPr wrap="square">
            <a:spAutoFit/>
          </a:bodyPr>
          <a:lstStyle/>
          <a:p>
            <a:r>
              <a:rPr lang="en-US" sz="2800" dirty="0">
                <a:solidFill>
                  <a:schemeClr val="bg1"/>
                </a:solidFill>
                <a:latin typeface="Arial" panose="020B0604020202020204" pitchFamily="34" charset="0"/>
                <a:cs typeface="Arial" panose="020B0604020202020204" pitchFamily="34" charset="0"/>
              </a:rPr>
              <a:t>Surrounding</a:t>
            </a: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9FD45F6F-F5F1-7F0F-0008-774357A1365C}"/>
              </a:ext>
            </a:extLst>
          </p:cNvPr>
          <p:cNvSpPr/>
          <p:nvPr/>
        </p:nvSpPr>
        <p:spPr>
          <a:xfrm>
            <a:off x="388855" y="4202480"/>
            <a:ext cx="3175261" cy="2128100"/>
          </a:xfrm>
          <a:prstGeom prst="rect">
            <a:avLst/>
          </a:prstGeom>
          <a:solidFill>
            <a:schemeClr val="accent6">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5" name="TextBox 14">
            <a:extLst>
              <a:ext uri="{FF2B5EF4-FFF2-40B4-BE49-F238E27FC236}">
                <a16:creationId xmlns:a16="http://schemas.microsoft.com/office/drawing/2014/main" id="{C81B75F0-7955-C21B-3B76-68AC3FE37013}"/>
              </a:ext>
            </a:extLst>
          </p:cNvPr>
          <p:cNvSpPr txBox="1"/>
          <p:nvPr/>
        </p:nvSpPr>
        <p:spPr>
          <a:xfrm>
            <a:off x="459555" y="4635588"/>
            <a:ext cx="3033859" cy="1077218"/>
          </a:xfrm>
          <a:prstGeom prst="rect">
            <a:avLst/>
          </a:prstGeom>
          <a:noFill/>
        </p:spPr>
        <p:txBody>
          <a:bodyPr wrap="square">
            <a:spAutoFit/>
          </a:bodyPr>
          <a:lstStyle/>
          <a:p>
            <a:pPr algn="ctr"/>
            <a:r>
              <a:rPr lang="en-US" sz="3200" dirty="0">
                <a:solidFill>
                  <a:schemeClr val="bg1"/>
                </a:solidFill>
                <a:latin typeface="Arial" panose="020B0604020202020204" pitchFamily="34" charset="0"/>
                <a:cs typeface="Arial" panose="020B0604020202020204" pitchFamily="34" charset="0"/>
              </a:rPr>
              <a:t>Thermal</a:t>
            </a:r>
          </a:p>
          <a:p>
            <a:pPr algn="ctr"/>
            <a:r>
              <a:rPr lang="en-US" sz="3200" dirty="0">
                <a:solidFill>
                  <a:schemeClr val="bg1"/>
                </a:solidFill>
                <a:latin typeface="Arial" panose="020B0604020202020204" pitchFamily="34" charset="0"/>
                <a:cs typeface="Arial" panose="020B0604020202020204" pitchFamily="34" charset="0"/>
              </a:rPr>
              <a:t>Equilibrium</a:t>
            </a:r>
            <a:endParaRPr lang="en-US" sz="24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8F47A35-420E-7EE5-A3EA-FF539E8FDEDE}"/>
              </a:ext>
            </a:extLst>
          </p:cNvPr>
          <p:cNvSpPr/>
          <p:nvPr/>
        </p:nvSpPr>
        <p:spPr>
          <a:xfrm>
            <a:off x="8330939" y="4202480"/>
            <a:ext cx="2718847" cy="2128100"/>
          </a:xfrm>
          <a:prstGeom prst="rect">
            <a:avLst/>
          </a:prstGeom>
          <a:solidFill>
            <a:schemeClr val="accent1">
              <a:lumMod val="5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7" name="TextBox 16">
            <a:extLst>
              <a:ext uri="{FF2B5EF4-FFF2-40B4-BE49-F238E27FC236}">
                <a16:creationId xmlns:a16="http://schemas.microsoft.com/office/drawing/2014/main" id="{CB6CC484-DFC6-CBBC-5F7E-269EE2244ACC}"/>
              </a:ext>
            </a:extLst>
          </p:cNvPr>
          <p:cNvSpPr txBox="1"/>
          <p:nvPr/>
        </p:nvSpPr>
        <p:spPr>
          <a:xfrm>
            <a:off x="8330939" y="4436318"/>
            <a:ext cx="2842180" cy="1446550"/>
          </a:xfrm>
          <a:prstGeom prst="rect">
            <a:avLst/>
          </a:prstGeom>
          <a:noFill/>
        </p:spPr>
        <p:txBody>
          <a:bodyPr wrap="square">
            <a:spAutoFit/>
          </a:bodyPr>
          <a:lstStyle/>
          <a:p>
            <a:r>
              <a:rPr lang="en-US" sz="2800" dirty="0">
                <a:solidFill>
                  <a:schemeClr val="bg1"/>
                </a:solidFill>
                <a:latin typeface="Arial" panose="020B0604020202020204" pitchFamily="34" charset="0"/>
                <a:cs typeface="Arial" panose="020B0604020202020204" pitchFamily="34" charset="0"/>
              </a:rPr>
              <a:t>Process</a:t>
            </a: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Reversable process</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Irreversible process</a:t>
            </a:r>
          </a:p>
          <a:p>
            <a:endParaRPr lang="en-US" sz="20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8B10076-C5E6-FCEF-01D8-3885CA55AB6D}"/>
              </a:ext>
            </a:extLst>
          </p:cNvPr>
          <p:cNvSpPr/>
          <p:nvPr/>
        </p:nvSpPr>
        <p:spPr>
          <a:xfrm>
            <a:off x="4150937" y="4246872"/>
            <a:ext cx="3175261" cy="2128100"/>
          </a:xfrm>
          <a:prstGeom prst="rect">
            <a:avLst/>
          </a:prstGeom>
          <a:solidFill>
            <a:schemeClr val="tx1">
              <a:lumMod val="50000"/>
              <a:lumOff val="5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F39B5CA4-DFCF-1241-1515-1BAA17718370}"/>
              </a:ext>
            </a:extLst>
          </p:cNvPr>
          <p:cNvSpPr txBox="1"/>
          <p:nvPr/>
        </p:nvSpPr>
        <p:spPr>
          <a:xfrm>
            <a:off x="4595566" y="4341426"/>
            <a:ext cx="3033859" cy="1938992"/>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Energy</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Enthalpy</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Work</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Force</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Entropy</a:t>
            </a:r>
          </a:p>
        </p:txBody>
      </p:sp>
      <p:sp>
        <p:nvSpPr>
          <p:cNvPr id="20" name="Rectangle 19">
            <a:extLst>
              <a:ext uri="{FF2B5EF4-FFF2-40B4-BE49-F238E27FC236}">
                <a16:creationId xmlns:a16="http://schemas.microsoft.com/office/drawing/2014/main" id="{F6331093-D1E9-5970-B7CE-55DD925DD041}"/>
              </a:ext>
            </a:extLst>
          </p:cNvPr>
          <p:cNvSpPr/>
          <p:nvPr/>
        </p:nvSpPr>
        <p:spPr>
          <a:xfrm>
            <a:off x="8207606" y="1181344"/>
            <a:ext cx="2718847" cy="1212742"/>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1" name="TextBox 20">
            <a:extLst>
              <a:ext uri="{FF2B5EF4-FFF2-40B4-BE49-F238E27FC236}">
                <a16:creationId xmlns:a16="http://schemas.microsoft.com/office/drawing/2014/main" id="{A0A43854-80B0-FA83-0DC8-D6B37281C2DD}"/>
              </a:ext>
            </a:extLst>
          </p:cNvPr>
          <p:cNvSpPr txBox="1"/>
          <p:nvPr/>
        </p:nvSpPr>
        <p:spPr>
          <a:xfrm>
            <a:off x="8631812" y="1446306"/>
            <a:ext cx="2842180" cy="830997"/>
          </a:xfrm>
          <a:prstGeom prst="rect">
            <a:avLst/>
          </a:prstGeom>
          <a:noFill/>
        </p:spPr>
        <p:txBody>
          <a:bodyPr wrap="square">
            <a:spAutoFit/>
          </a:bodyPr>
          <a:lstStyle/>
          <a:p>
            <a:r>
              <a:rPr lang="en-US" sz="2800" dirty="0">
                <a:solidFill>
                  <a:schemeClr val="bg1"/>
                </a:solidFill>
                <a:latin typeface="Arial" panose="020B0604020202020204" pitchFamily="34" charset="0"/>
                <a:cs typeface="Arial" panose="020B0604020202020204" pitchFamily="34" charset="0"/>
              </a:rPr>
              <a:t>Universe</a:t>
            </a: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66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54EB7-4C42-814A-83D6-AAEE8924178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51EA128-AB43-9501-0F48-DECC3DA31C61}"/>
              </a:ext>
            </a:extLst>
          </p:cNvPr>
          <p:cNvSpPr txBox="1"/>
          <p:nvPr/>
        </p:nvSpPr>
        <p:spPr>
          <a:xfrm>
            <a:off x="388855" y="380942"/>
            <a:ext cx="6094428" cy="523220"/>
          </a:xfrm>
          <a:prstGeom prst="rect">
            <a:avLst/>
          </a:prstGeom>
          <a:noFill/>
        </p:spPr>
        <p:txBody>
          <a:bodyPr wrap="square">
            <a:spAutoFit/>
          </a:bodyPr>
          <a:lstStyle/>
          <a:p>
            <a:r>
              <a:rPr lang="en-US" sz="2800" b="1" i="0" u="sng" strike="noStrike" baseline="0" dirty="0">
                <a:solidFill>
                  <a:srgbClr val="001F5F"/>
                </a:solidFill>
                <a:latin typeface="Arial" panose="020B0604020202020204" pitchFamily="34" charset="0"/>
              </a:rPr>
              <a:t>Systems &amp; Surrounding</a:t>
            </a:r>
            <a:endParaRPr lang="en-US" sz="2000" u="sng" dirty="0"/>
          </a:p>
        </p:txBody>
      </p:sp>
      <p:pic>
        <p:nvPicPr>
          <p:cNvPr id="20" name="Picture 19">
            <a:extLst>
              <a:ext uri="{FF2B5EF4-FFF2-40B4-BE49-F238E27FC236}">
                <a16:creationId xmlns:a16="http://schemas.microsoft.com/office/drawing/2014/main" id="{82A3A1A0-A55A-9717-C1B0-30E505A92CDF}"/>
              </a:ext>
            </a:extLst>
          </p:cNvPr>
          <p:cNvPicPr>
            <a:picLocks noChangeAspect="1"/>
          </p:cNvPicPr>
          <p:nvPr/>
        </p:nvPicPr>
        <p:blipFill>
          <a:blip r:embed="rId3"/>
          <a:srcRect l="1037" t="742"/>
          <a:stretch/>
        </p:blipFill>
        <p:spPr>
          <a:xfrm>
            <a:off x="7503734" y="1687397"/>
            <a:ext cx="4203879" cy="4025245"/>
          </a:xfrm>
          <a:prstGeom prst="rect">
            <a:avLst/>
          </a:prstGeom>
        </p:spPr>
      </p:pic>
      <p:sp>
        <p:nvSpPr>
          <p:cNvPr id="21" name="Rectangle 20">
            <a:extLst>
              <a:ext uri="{FF2B5EF4-FFF2-40B4-BE49-F238E27FC236}">
                <a16:creationId xmlns:a16="http://schemas.microsoft.com/office/drawing/2014/main" id="{931A09F6-287D-B9B6-7160-897A0D8FEAF6}"/>
              </a:ext>
            </a:extLst>
          </p:cNvPr>
          <p:cNvSpPr/>
          <p:nvPr/>
        </p:nvSpPr>
        <p:spPr>
          <a:xfrm>
            <a:off x="7233502" y="603314"/>
            <a:ext cx="4826524" cy="829559"/>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A9E38BB4-3486-7713-E227-9770CF000F54}"/>
              </a:ext>
            </a:extLst>
          </p:cNvPr>
          <p:cNvSpPr txBox="1"/>
          <p:nvPr/>
        </p:nvSpPr>
        <p:spPr>
          <a:xfrm>
            <a:off x="7233501" y="777743"/>
            <a:ext cx="4958499" cy="461665"/>
          </a:xfrm>
          <a:prstGeom prst="rect">
            <a:avLst/>
          </a:prstGeom>
          <a:noFill/>
        </p:spPr>
        <p:txBody>
          <a:bodyPr wrap="square" rtlCol="0">
            <a:spAutoFit/>
          </a:bodyPr>
          <a:lstStyle/>
          <a:p>
            <a:r>
              <a:rPr lang="en-US" sz="2400" dirty="0">
                <a:solidFill>
                  <a:srgbClr val="7030A0"/>
                </a:solidFill>
                <a:latin typeface="Arial" panose="020B0604020202020204" pitchFamily="34" charset="0"/>
                <a:cs typeface="Arial" panose="020B0604020202020204" pitchFamily="34" charset="0"/>
              </a:rPr>
              <a:t>System</a:t>
            </a:r>
            <a:r>
              <a:rPr lang="en-US" sz="2400" dirty="0">
                <a:latin typeface="Arial" panose="020B0604020202020204" pitchFamily="34" charset="0"/>
                <a:cs typeface="Arial" panose="020B0604020202020204" pitchFamily="34" charset="0"/>
              </a:rPr>
              <a:t> + </a:t>
            </a:r>
            <a:r>
              <a:rPr lang="en-US" sz="2400" dirty="0">
                <a:solidFill>
                  <a:srgbClr val="7030A0"/>
                </a:solidFill>
                <a:latin typeface="Arial" panose="020B0604020202020204" pitchFamily="34" charset="0"/>
                <a:cs typeface="Arial" panose="020B0604020202020204" pitchFamily="34" charset="0"/>
              </a:rPr>
              <a:t>Surrounding</a:t>
            </a:r>
            <a:r>
              <a:rPr lang="en-US" sz="2400" dirty="0">
                <a:latin typeface="Arial" panose="020B0604020202020204" pitchFamily="34" charset="0"/>
                <a:cs typeface="Arial" panose="020B0604020202020204" pitchFamily="34" charset="0"/>
              </a:rPr>
              <a:t> = </a:t>
            </a:r>
            <a:r>
              <a:rPr lang="en-US" sz="2400" dirty="0">
                <a:solidFill>
                  <a:srgbClr val="C00000"/>
                </a:solidFill>
                <a:latin typeface="Arial" panose="020B0604020202020204" pitchFamily="34" charset="0"/>
                <a:cs typeface="Arial" panose="020B0604020202020204" pitchFamily="34" charset="0"/>
              </a:rPr>
              <a:t>Universe</a:t>
            </a:r>
          </a:p>
        </p:txBody>
      </p:sp>
      <p:sp>
        <p:nvSpPr>
          <p:cNvPr id="23" name="TextBox 22">
            <a:extLst>
              <a:ext uri="{FF2B5EF4-FFF2-40B4-BE49-F238E27FC236}">
                <a16:creationId xmlns:a16="http://schemas.microsoft.com/office/drawing/2014/main" id="{D0C04094-CA72-36E2-1727-E6676350663C}"/>
              </a:ext>
            </a:extLst>
          </p:cNvPr>
          <p:cNvSpPr txBox="1"/>
          <p:nvPr/>
        </p:nvSpPr>
        <p:spPr>
          <a:xfrm>
            <a:off x="192154" y="1225269"/>
            <a:ext cx="7311580" cy="538609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rgbClr val="7030A0"/>
                </a:solidFill>
                <a:latin typeface="Arial" panose="020B0604020202020204" pitchFamily="34" charset="0"/>
                <a:cs typeface="Arial" panose="020B0604020202020204" pitchFamily="34" charset="0"/>
              </a:rPr>
              <a:t>Systems</a:t>
            </a:r>
          </a:p>
          <a:p>
            <a:pPr algn="just"/>
            <a:r>
              <a:rPr lang="en-US" sz="2600" dirty="0">
                <a:solidFill>
                  <a:schemeClr val="bg2">
                    <a:lumMod val="50000"/>
                  </a:schemeClr>
                </a:solidFill>
                <a:latin typeface="Arial" panose="020B0604020202020204" pitchFamily="34" charset="0"/>
                <a:cs typeface="Arial" panose="020B0604020202020204" pitchFamily="34" charset="0"/>
              </a:rPr>
              <a:t> It is the specific portion of matter or substances, which is under study, i.e. piston, and engine, a brick, a solution in a test tube, a cell, an electrical circuit, a planet, etc. </a:t>
            </a:r>
          </a:p>
          <a:p>
            <a:endParaRPr lang="en-US" sz="2800" dirty="0">
              <a:solidFill>
                <a:schemeClr val="bg2">
                  <a:lumMod val="50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dirty="0">
                <a:solidFill>
                  <a:srgbClr val="7030A0"/>
                </a:solidFill>
                <a:latin typeface="Arial" panose="020B0604020202020204" pitchFamily="34" charset="0"/>
                <a:cs typeface="Arial" panose="020B0604020202020204" pitchFamily="34" charset="0"/>
              </a:rPr>
              <a:t>Surrounding</a:t>
            </a:r>
            <a:r>
              <a:rPr lang="en-US" sz="2800" dirty="0">
                <a:solidFill>
                  <a:schemeClr val="bg2">
                    <a:lumMod val="50000"/>
                  </a:schemeClr>
                </a:solidFill>
                <a:latin typeface="Arial" panose="020B0604020202020204" pitchFamily="34" charset="0"/>
                <a:cs typeface="Arial" panose="020B0604020202020204" pitchFamily="34" charset="0"/>
              </a:rPr>
              <a:t>  </a:t>
            </a:r>
          </a:p>
          <a:p>
            <a:r>
              <a:rPr lang="en-US" sz="2600" dirty="0">
                <a:solidFill>
                  <a:schemeClr val="bg2">
                    <a:lumMod val="50000"/>
                  </a:schemeClr>
                </a:solidFill>
                <a:latin typeface="Arial" panose="020B0604020202020204" pitchFamily="34" charset="0"/>
                <a:cs typeface="Arial" panose="020B0604020202020204" pitchFamily="34" charset="0"/>
              </a:rPr>
              <a:t> Except the systems, everything in the universe called surrounding.</a:t>
            </a:r>
          </a:p>
          <a:p>
            <a:endParaRPr lang="en-US" sz="2400" dirty="0">
              <a:solidFill>
                <a:schemeClr val="bg2">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800" dirty="0">
                <a:solidFill>
                  <a:srgbClr val="7030A0"/>
                </a:solidFill>
                <a:latin typeface="Arial" panose="020B0604020202020204" pitchFamily="34" charset="0"/>
                <a:cs typeface="Arial" panose="020B0604020202020204" pitchFamily="34" charset="0"/>
              </a:rPr>
              <a:t>System Boundary</a:t>
            </a:r>
          </a:p>
          <a:p>
            <a:r>
              <a:rPr lang="en-US" sz="2600" dirty="0">
                <a:solidFill>
                  <a:schemeClr val="bg2">
                    <a:lumMod val="50000"/>
                  </a:schemeClr>
                </a:solidFill>
                <a:latin typeface="Arial" panose="020B0604020202020204" pitchFamily="34" charset="0"/>
                <a:cs typeface="Arial" panose="020B0604020202020204" pitchFamily="34" charset="0"/>
              </a:rPr>
              <a:t>It separates the system from the rest of the universe (surrounding). </a:t>
            </a:r>
          </a:p>
        </p:txBody>
      </p:sp>
    </p:spTree>
    <p:extLst>
      <p:ext uri="{BB962C8B-B14F-4D97-AF65-F5344CB8AC3E}">
        <p14:creationId xmlns:p14="http://schemas.microsoft.com/office/powerpoint/2010/main" val="399276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57B8E-6D10-B2B6-BE44-F0B431F2BFE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C5B9ACD-915B-36D8-93F6-A821990765AF}"/>
              </a:ext>
            </a:extLst>
          </p:cNvPr>
          <p:cNvSpPr txBox="1"/>
          <p:nvPr/>
        </p:nvSpPr>
        <p:spPr>
          <a:xfrm>
            <a:off x="388855" y="380942"/>
            <a:ext cx="6094428" cy="523220"/>
          </a:xfrm>
          <a:prstGeom prst="rect">
            <a:avLst/>
          </a:prstGeom>
          <a:noFill/>
        </p:spPr>
        <p:txBody>
          <a:bodyPr wrap="square">
            <a:spAutoFit/>
          </a:bodyPr>
          <a:lstStyle/>
          <a:p>
            <a:r>
              <a:rPr lang="en-US" sz="2800" b="1" i="0" u="sng" strike="noStrike" baseline="0" dirty="0">
                <a:solidFill>
                  <a:srgbClr val="001F5F"/>
                </a:solidFill>
                <a:latin typeface="Arial" panose="020B0604020202020204" pitchFamily="34" charset="0"/>
              </a:rPr>
              <a:t>Types of Systems</a:t>
            </a:r>
            <a:endParaRPr lang="en-US" sz="2000" u="sng" dirty="0"/>
          </a:p>
        </p:txBody>
      </p:sp>
      <p:pic>
        <p:nvPicPr>
          <p:cNvPr id="3" name="Picture 2">
            <a:extLst>
              <a:ext uri="{FF2B5EF4-FFF2-40B4-BE49-F238E27FC236}">
                <a16:creationId xmlns:a16="http://schemas.microsoft.com/office/drawing/2014/main" id="{E53DFA33-58D7-8CE4-88A8-8CEED4B44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23" y="1101626"/>
            <a:ext cx="10530788" cy="5265394"/>
          </a:xfrm>
          <a:prstGeom prst="rect">
            <a:avLst/>
          </a:prstGeom>
        </p:spPr>
      </p:pic>
      <p:sp>
        <p:nvSpPr>
          <p:cNvPr id="4" name="TextBox 3">
            <a:extLst>
              <a:ext uri="{FF2B5EF4-FFF2-40B4-BE49-F238E27FC236}">
                <a16:creationId xmlns:a16="http://schemas.microsoft.com/office/drawing/2014/main" id="{CC3551F0-4856-2C85-E46C-7CA01680E23F}"/>
              </a:ext>
            </a:extLst>
          </p:cNvPr>
          <p:cNvSpPr txBox="1"/>
          <p:nvPr/>
        </p:nvSpPr>
        <p:spPr>
          <a:xfrm>
            <a:off x="1040091" y="2391026"/>
            <a:ext cx="3736920" cy="646331"/>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Mass change through evaporation </a:t>
            </a:r>
          </a:p>
          <a:p>
            <a:r>
              <a:rPr lang="en-US" dirty="0">
                <a:solidFill>
                  <a:schemeClr val="bg1"/>
                </a:solidFill>
                <a:latin typeface="Arial" panose="020B0604020202020204" pitchFamily="34" charset="0"/>
                <a:cs typeface="Arial" panose="020B0604020202020204" pitchFamily="34" charset="0"/>
              </a:rPr>
              <a:t>due to open boundary</a:t>
            </a:r>
          </a:p>
        </p:txBody>
      </p:sp>
      <p:sp>
        <p:nvSpPr>
          <p:cNvPr id="8" name="TextBox 7">
            <a:extLst>
              <a:ext uri="{FF2B5EF4-FFF2-40B4-BE49-F238E27FC236}">
                <a16:creationId xmlns:a16="http://schemas.microsoft.com/office/drawing/2014/main" id="{C71BFF21-459A-0571-A707-2043F8FAB5C6}"/>
              </a:ext>
            </a:extLst>
          </p:cNvPr>
          <p:cNvSpPr txBox="1"/>
          <p:nvPr/>
        </p:nvSpPr>
        <p:spPr>
          <a:xfrm>
            <a:off x="4927075" y="3139244"/>
            <a:ext cx="2582758" cy="646331"/>
          </a:xfrm>
          <a:prstGeom prst="rect">
            <a:avLst/>
          </a:prstGeom>
          <a:noFill/>
        </p:spPr>
        <p:txBody>
          <a:bodyPr wrap="none" rtlCol="0">
            <a:spAutoFit/>
          </a:bodyPr>
          <a:lstStyle/>
          <a:p>
            <a:r>
              <a:rPr lang="en-US" b="1" dirty="0">
                <a:solidFill>
                  <a:srgbClr val="FFFF00"/>
                </a:solidFill>
                <a:latin typeface="Arial" panose="020B0604020202020204" pitchFamily="34" charset="0"/>
                <a:cs typeface="Arial" panose="020B0604020202020204" pitchFamily="34" charset="0"/>
              </a:rPr>
              <a:t>   No</a:t>
            </a:r>
            <a:r>
              <a:rPr lang="en-US" dirty="0">
                <a:solidFill>
                  <a:schemeClr val="bg1"/>
                </a:solidFill>
                <a:latin typeface="Arial" panose="020B0604020202020204" pitchFamily="34" charset="0"/>
                <a:cs typeface="Arial" panose="020B0604020202020204" pitchFamily="34" charset="0"/>
              </a:rPr>
              <a:t> mass change</a:t>
            </a:r>
          </a:p>
          <a:p>
            <a:r>
              <a:rPr lang="en-US" dirty="0">
                <a:solidFill>
                  <a:schemeClr val="bg1"/>
                </a:solidFill>
                <a:latin typeface="Arial" panose="020B0604020202020204" pitchFamily="34" charset="0"/>
                <a:cs typeface="Arial" panose="020B0604020202020204" pitchFamily="34" charset="0"/>
              </a:rPr>
              <a:t>due to closed boundary</a:t>
            </a:r>
          </a:p>
        </p:txBody>
      </p:sp>
      <p:sp>
        <p:nvSpPr>
          <p:cNvPr id="9" name="Arrow: Up 8">
            <a:extLst>
              <a:ext uri="{FF2B5EF4-FFF2-40B4-BE49-F238E27FC236}">
                <a16:creationId xmlns:a16="http://schemas.microsoft.com/office/drawing/2014/main" id="{109BEBA8-F817-8D29-C9CB-1CF6CEDA6430}"/>
              </a:ext>
            </a:extLst>
          </p:cNvPr>
          <p:cNvSpPr/>
          <p:nvPr/>
        </p:nvSpPr>
        <p:spPr>
          <a:xfrm>
            <a:off x="2620651" y="3011268"/>
            <a:ext cx="216817" cy="828229"/>
          </a:xfrm>
          <a:prstGeom prst="up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9FBDB5AF-9547-B188-D33C-2FFDA2888B6F}"/>
              </a:ext>
            </a:extLst>
          </p:cNvPr>
          <p:cNvSpPr/>
          <p:nvPr/>
        </p:nvSpPr>
        <p:spPr>
          <a:xfrm rot="7239836">
            <a:off x="3653870" y="4337157"/>
            <a:ext cx="165305" cy="988504"/>
          </a:xfrm>
          <a:prstGeom prst="up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8322E312-423B-C60E-9C3B-668A72E05371}"/>
              </a:ext>
            </a:extLst>
          </p:cNvPr>
          <p:cNvSpPr/>
          <p:nvPr/>
        </p:nvSpPr>
        <p:spPr>
          <a:xfrm rot="13765037">
            <a:off x="5273560" y="4356048"/>
            <a:ext cx="165305" cy="988504"/>
          </a:xfrm>
          <a:prstGeom prst="up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DE26E65-1C7F-93DF-1E88-71BA8A07F127}"/>
              </a:ext>
            </a:extLst>
          </p:cNvPr>
          <p:cNvSpPr txBox="1"/>
          <p:nvPr/>
        </p:nvSpPr>
        <p:spPr>
          <a:xfrm>
            <a:off x="3845599" y="5108904"/>
            <a:ext cx="1662935" cy="646331"/>
          </a:xfrm>
          <a:prstGeom prst="rect">
            <a:avLst/>
          </a:prstGeom>
          <a:noFill/>
        </p:spPr>
        <p:txBody>
          <a:bodyPr wrap="square" rtlCol="0">
            <a:spAutoFit/>
          </a:bodyPr>
          <a:lstStyle/>
          <a:p>
            <a:r>
              <a:rPr lang="en-US" dirty="0">
                <a:solidFill>
                  <a:srgbClr val="FFFF00"/>
                </a:solidFill>
                <a:latin typeface="Arial" panose="020B0604020202020204" pitchFamily="34" charset="0"/>
                <a:cs typeface="Arial" panose="020B0604020202020204" pitchFamily="34" charset="0"/>
              </a:rPr>
              <a:t>Conducting</a:t>
            </a:r>
          </a:p>
          <a:p>
            <a:r>
              <a:rPr lang="en-US" dirty="0">
                <a:solidFill>
                  <a:srgbClr val="FFFF00"/>
                </a:solidFill>
                <a:latin typeface="Arial" panose="020B0604020202020204" pitchFamily="34" charset="0"/>
                <a:cs typeface="Arial" panose="020B0604020202020204" pitchFamily="34" charset="0"/>
              </a:rPr>
              <a:t>Heat change</a:t>
            </a:r>
          </a:p>
        </p:txBody>
      </p:sp>
      <p:sp>
        <p:nvSpPr>
          <p:cNvPr id="15" name="TextBox 14">
            <a:extLst>
              <a:ext uri="{FF2B5EF4-FFF2-40B4-BE49-F238E27FC236}">
                <a16:creationId xmlns:a16="http://schemas.microsoft.com/office/drawing/2014/main" id="{A52BA631-2B88-ECCA-E5FC-D1E45E79E633}"/>
              </a:ext>
            </a:extLst>
          </p:cNvPr>
          <p:cNvSpPr txBox="1"/>
          <p:nvPr/>
        </p:nvSpPr>
        <p:spPr>
          <a:xfrm>
            <a:off x="9975549" y="4108134"/>
            <a:ext cx="1225015" cy="400110"/>
          </a:xfrm>
          <a:prstGeom prst="rect">
            <a:avLst/>
          </a:prstGeom>
          <a:noFill/>
        </p:spPr>
        <p:txBody>
          <a:bodyPr wrap="none" rtlCol="0">
            <a:spAutoFit/>
          </a:bodyPr>
          <a:lstStyle/>
          <a:p>
            <a:r>
              <a:rPr lang="en-US" sz="2000" dirty="0">
                <a:solidFill>
                  <a:srgbClr val="FFFF00"/>
                </a:solidFill>
                <a:latin typeface="Arial" panose="020B0604020202020204" pitchFamily="34" charset="0"/>
                <a:cs typeface="Arial" panose="020B0604020202020204" pitchFamily="34" charset="0"/>
              </a:rPr>
              <a:t>Insulated</a:t>
            </a:r>
            <a:endParaRPr lang="en-US" dirty="0">
              <a:solidFill>
                <a:srgbClr val="FFFF00"/>
              </a:solidFill>
              <a:latin typeface="Arial" panose="020B0604020202020204" pitchFamily="34" charset="0"/>
              <a:cs typeface="Arial" panose="020B0604020202020204" pitchFamily="34" charset="0"/>
            </a:endParaRPr>
          </a:p>
        </p:txBody>
      </p:sp>
      <p:sp>
        <p:nvSpPr>
          <p:cNvPr id="16" name="Arrow: Up 15">
            <a:extLst>
              <a:ext uri="{FF2B5EF4-FFF2-40B4-BE49-F238E27FC236}">
                <a16:creationId xmlns:a16="http://schemas.microsoft.com/office/drawing/2014/main" id="{97A1F932-6B7B-0470-373E-1553DF8D2DCB}"/>
              </a:ext>
            </a:extLst>
          </p:cNvPr>
          <p:cNvSpPr/>
          <p:nvPr/>
        </p:nvSpPr>
        <p:spPr>
          <a:xfrm rot="8485963">
            <a:off x="10360192" y="2840181"/>
            <a:ext cx="165305" cy="988504"/>
          </a:xfrm>
          <a:prstGeom prst="up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82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5692</TotalTime>
  <Words>2401</Words>
  <Application>Microsoft Office PowerPoint</Application>
  <PresentationFormat>Widescreen</PresentationFormat>
  <Paragraphs>289</Paragraphs>
  <Slides>32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Cambria Math</vt:lpstr>
      <vt:lpstr>Noto Naskh Arabic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mohammed obeid</dc:creator>
  <cp:lastModifiedBy>mohammed obeid</cp:lastModifiedBy>
  <cp:revision>209</cp:revision>
  <dcterms:created xsi:type="dcterms:W3CDTF">2025-03-05T09:37:43Z</dcterms:created>
  <dcterms:modified xsi:type="dcterms:W3CDTF">2025-03-21T20:29:03Z</dcterms:modified>
</cp:coreProperties>
</file>