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772400" cy="10058400"/>
  <p:notesSz cx="7772400" cy="10058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295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93851" y="9640994"/>
            <a:ext cx="1449705" cy="200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93263" y="9640994"/>
            <a:ext cx="1135379" cy="200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ebrightfutures.org/learn/power" TargetMode="External"/><Relationship Id="rId2" Type="http://schemas.openxmlformats.org/officeDocument/2006/relationships/hyperlink" Target="https://cebrightfutures.org/learn/fundamentals-energy#Potential%20Energy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en.wikipedia.org/wiki/Bohr_model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en.wikipedia.org/wiki/Coulomb's_law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sparkfun.com/products/1121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arth's_gravity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ebrightfutures.org/learn/fundamentals-energy/learn/fundamentals-energy#Kinetic%20Energy" TargetMode="External"/><Relationship Id="rId2" Type="http://schemas.openxmlformats.org/officeDocument/2006/relationships/hyperlink" Target="https://cebrightfutures.org/learn/fundamentals-energy#Potential%20Energy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5900" y="148209"/>
            <a:ext cx="7404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algn="just" rtl="0">
              <a:spcBef>
                <a:spcPts val="100"/>
              </a:spcBef>
              <a:tabLst>
                <a:tab pos="1764664" algn="l"/>
                <a:tab pos="3730625" algn="l"/>
                <a:tab pos="5342255" algn="l"/>
              </a:tabLst>
            </a:pPr>
            <a:r>
              <a:rPr lang="en-GB" sz="1200" b="1" spc="-5" dirty="0"/>
              <a:t>Dr. </a:t>
            </a:r>
            <a:r>
              <a:rPr lang="en-GB" sz="1200" b="1" spc="-10" dirty="0"/>
              <a:t>Sami</a:t>
            </a:r>
            <a:r>
              <a:rPr lang="en-GB" sz="1200" b="1" spc="-5" dirty="0"/>
              <a:t> </a:t>
            </a:r>
            <a:r>
              <a:rPr lang="en-GB" sz="1200" b="1" dirty="0"/>
              <a:t>Abd</a:t>
            </a:r>
            <a:r>
              <a:rPr lang="en-GB" sz="1200" b="1" spc="-25" dirty="0"/>
              <a:t> </a:t>
            </a:r>
            <a:r>
              <a:rPr lang="en-GB" sz="1200" b="1" spc="-5" dirty="0" smtClean="0"/>
              <a:t>Alhussein Habana </a:t>
            </a:r>
            <a:r>
              <a:rPr sz="1200" b="1" spc="-5" dirty="0" smtClean="0"/>
              <a:t>Biophysics</a:t>
            </a:r>
            <a:r>
              <a:rPr sz="1200" b="1" spc="-5" dirty="0"/>
              <a:t>:</a:t>
            </a:r>
            <a:r>
              <a:rPr sz="1200" b="1" spc="25" dirty="0"/>
              <a:t> </a:t>
            </a:r>
            <a:r>
              <a:rPr sz="1200" b="1" spc="-5" dirty="0"/>
              <a:t>Lecture</a:t>
            </a:r>
            <a:r>
              <a:rPr sz="1200" b="1" spc="5" dirty="0"/>
              <a:t> </a:t>
            </a:r>
            <a:r>
              <a:rPr sz="1200" b="1" dirty="0"/>
              <a:t>(1)	</a:t>
            </a:r>
            <a:r>
              <a:rPr sz="1200" b="1" spc="-5" dirty="0" smtClean="0"/>
              <a:t>(E</a:t>
            </a:r>
            <a:r>
              <a:rPr lang="en-US" sz="1200" b="1" spc="-5" dirty="0" smtClean="0"/>
              <a:t>lectricity and Magnetism</a:t>
            </a:r>
            <a:r>
              <a:rPr sz="1200" b="1" spc="-5" dirty="0" smtClean="0"/>
              <a:t>)</a:t>
            </a:r>
            <a:r>
              <a:rPr lang="ar-IQ" sz="1200" b="1" spc="-5" dirty="0" smtClean="0"/>
              <a:t>  </a:t>
            </a:r>
            <a:r>
              <a:rPr sz="1200" b="1" spc="-5" dirty="0" smtClean="0"/>
              <a:t>1</a:t>
            </a:r>
            <a:r>
              <a:rPr sz="1200" b="1" spc="-7" baseline="31746" dirty="0" smtClean="0"/>
              <a:t>st</a:t>
            </a:r>
            <a:r>
              <a:rPr sz="1200" b="1" spc="179" baseline="31746" dirty="0" smtClean="0"/>
              <a:t> </a:t>
            </a:r>
            <a:r>
              <a:rPr sz="1200" b="1" spc="-10" dirty="0"/>
              <a:t>CLASS</a:t>
            </a:r>
            <a:r>
              <a:rPr sz="1200" b="1" spc="655" dirty="0"/>
              <a:t> </a:t>
            </a:r>
            <a:r>
              <a:rPr sz="1200" b="1" spc="-5" dirty="0" smtClean="0"/>
              <a:t>202</a:t>
            </a:r>
            <a:r>
              <a:rPr lang="ar-IQ" sz="1200" b="1" spc="-5" dirty="0" smtClean="0"/>
              <a:t>4</a:t>
            </a:r>
            <a:r>
              <a:rPr sz="1200" b="1" spc="-5" dirty="0" smtClean="0"/>
              <a:t>-202</a:t>
            </a:r>
            <a:r>
              <a:rPr lang="ar-IQ" sz="1200" b="1" spc="-5" dirty="0" smtClean="0"/>
              <a:t>5</a:t>
            </a:r>
            <a:r>
              <a:rPr sz="1200" b="1" spc="-5" dirty="0"/>
              <a:t>	</a:t>
            </a:r>
            <a:endParaRPr sz="1200" b="1" dirty="0"/>
          </a:p>
          <a:p>
            <a:pPr marL="63500" algn="just" rtl="0">
              <a:lnSpc>
                <a:spcPct val="100000"/>
              </a:lnSpc>
            </a:pPr>
            <a:endParaRPr sz="1600" b="1" dirty="0">
              <a:latin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95142" y="1857769"/>
            <a:ext cx="2667000" cy="168361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16560" y="3897997"/>
            <a:ext cx="6769100" cy="4235968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9525" indent="228600" algn="just">
              <a:lnSpc>
                <a:spcPct val="101699"/>
              </a:lnSpc>
              <a:spcBef>
                <a:spcPts val="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 is a natural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phenomenon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that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occurs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throughout nature and takes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many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different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forms.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Our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goal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understand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how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flows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from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power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source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through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wires,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lighting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up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LEDs,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spinning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motors,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powering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our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communication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devices.</a:t>
            </a:r>
            <a:endParaRPr sz="1600" dirty="0">
              <a:latin typeface="Calibri"/>
              <a:cs typeface="Calibri"/>
            </a:endParaRPr>
          </a:p>
          <a:p>
            <a:pPr marL="12700" marR="5080" algn="just">
              <a:lnSpc>
                <a:spcPct val="102000"/>
              </a:lnSpc>
              <a:spcBef>
                <a:spcPts val="74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 is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briefly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defined as the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flow of electric 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charge.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Where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do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charges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come from? How do we move them? Where do they move to?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How does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 cause mechanical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motion or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make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things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light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up?</a:t>
            </a:r>
            <a:endParaRPr sz="1600" dirty="0">
              <a:latin typeface="Calibri"/>
              <a:cs typeface="Calibri"/>
            </a:endParaRPr>
          </a:p>
          <a:p>
            <a:pPr marL="12700" marR="6350" indent="228600" algn="just">
              <a:lnSpc>
                <a:spcPct val="101899"/>
              </a:lnSpc>
              <a:spcBef>
                <a:spcPts val="74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understand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fundamentals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electricity, we need to begin by focusing in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on atoms,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one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the basics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life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and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matter. Atoms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many types can combine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make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molecules,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which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build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matter we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physically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see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touch.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b="1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Building</a:t>
            </a:r>
            <a:r>
              <a:rPr sz="1600" b="1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Blocks</a:t>
            </a:r>
            <a:r>
              <a:rPr sz="1600" b="1" u="heavy" spc="-1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of</a:t>
            </a:r>
            <a:r>
              <a:rPr sz="1600" b="1" u="heavy" spc="-1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Atoms</a:t>
            </a:r>
            <a:endParaRPr sz="1600" dirty="0">
              <a:latin typeface="Calibri"/>
              <a:cs typeface="Calibri"/>
            </a:endParaRPr>
          </a:p>
          <a:p>
            <a:pPr marL="12700" marR="5080" algn="just">
              <a:lnSpc>
                <a:spcPct val="101699"/>
              </a:lnSpc>
              <a:spcBef>
                <a:spcPts val="7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 atom is built with a combination of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three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distinct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particles: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electrons, </a:t>
            </a:r>
            <a:r>
              <a:rPr sz="1600" spc="-5" dirty="0">
                <a:solidFill>
                  <a:srgbClr val="006FC0"/>
                </a:solidFill>
                <a:latin typeface="Calibri"/>
                <a:cs typeface="Calibri"/>
              </a:rPr>
              <a:t>protons, </a:t>
            </a:r>
            <a:r>
              <a:rPr sz="16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 </a:t>
            </a:r>
            <a:r>
              <a:rPr sz="1600" spc="-10" dirty="0">
                <a:solidFill>
                  <a:srgbClr val="FFC000"/>
                </a:solidFill>
                <a:latin typeface="Calibri"/>
                <a:cs typeface="Calibri"/>
              </a:rPr>
              <a:t>neutrons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. Each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 has a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center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nucleus, where the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protons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 neutrons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 densely packed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together.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Surrounding the nucleus are a group of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orbiting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electrons</a:t>
            </a:r>
            <a:r>
              <a:rPr sz="1600" spc="-5" dirty="0" smtClean="0">
                <a:solidFill>
                  <a:srgbClr val="333333"/>
                </a:solidFill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285994" y="9640994"/>
            <a:ext cx="2041906" cy="187231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lang="ar-IQ" sz="1200" b="1" spc="-120" dirty="0" smtClean="0">
                <a:latin typeface="Arial"/>
                <a:cs typeface="Arial"/>
              </a:rPr>
              <a:t>[</a:t>
            </a:r>
            <a:r>
              <a:rPr lang="en-US" sz="1200" b="1" spc="-125" dirty="0" smtClean="0">
                <a:latin typeface="Arial"/>
                <a:cs typeface="Arial"/>
              </a:rPr>
              <a:t>Forensic Evidence department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0" y="591920"/>
            <a:ext cx="7404100" cy="1049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 algn="l" rtl="0">
              <a:lnSpc>
                <a:spcPct val="100000"/>
              </a:lnSpc>
            </a:pPr>
            <a:r>
              <a:rPr lang="en-GB" b="1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cs typeface="Calibri"/>
              </a:rPr>
              <a:t>What</a:t>
            </a:r>
            <a:r>
              <a:rPr lang="en-GB" b="1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cs typeface="Calibri"/>
              </a:rPr>
              <a:t> </a:t>
            </a:r>
            <a:r>
              <a:rPr lang="en-GB" b="1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cs typeface="Calibri"/>
              </a:rPr>
              <a:t>is</a:t>
            </a:r>
            <a:r>
              <a:rPr lang="en-GB" b="1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cs typeface="Calibri"/>
              </a:rPr>
              <a:t> </a:t>
            </a:r>
            <a:r>
              <a:rPr lang="en-GB" b="1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cs typeface="Calibri"/>
              </a:rPr>
              <a:t>Electricity</a:t>
            </a:r>
            <a:r>
              <a:rPr lang="en-GB" spc="-5" dirty="0">
                <a:solidFill>
                  <a:srgbClr val="545454"/>
                </a:solidFill>
                <a:cs typeface="Calibri"/>
              </a:rPr>
              <a:t>?</a:t>
            </a:r>
            <a:endParaRPr lang="en-GB" dirty="0">
              <a:cs typeface="Calibri"/>
            </a:endParaRPr>
          </a:p>
          <a:p>
            <a:pPr marL="63500" marR="17780" algn="just" rtl="0">
              <a:lnSpc>
                <a:spcPct val="101899"/>
              </a:lnSpc>
              <a:spcBef>
                <a:spcPts val="900"/>
              </a:spcBef>
            </a:pPr>
            <a:r>
              <a:rPr lang="en-GB" spc="-5" dirty="0">
                <a:solidFill>
                  <a:srgbClr val="333333"/>
                </a:solidFill>
                <a:cs typeface="Calibri"/>
              </a:rPr>
              <a:t>Electricity</a:t>
            </a:r>
            <a:r>
              <a:rPr lang="en-GB" spc="80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is</a:t>
            </a:r>
            <a:r>
              <a:rPr lang="en-GB" spc="85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dirty="0">
                <a:solidFill>
                  <a:srgbClr val="333333"/>
                </a:solidFill>
                <a:cs typeface="Calibri"/>
              </a:rPr>
              <a:t>all</a:t>
            </a:r>
            <a:r>
              <a:rPr lang="en-GB" spc="85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10" dirty="0">
                <a:solidFill>
                  <a:srgbClr val="333333"/>
                </a:solidFill>
                <a:cs typeface="Calibri"/>
              </a:rPr>
              <a:t>around</a:t>
            </a:r>
            <a:r>
              <a:rPr lang="en-GB" spc="85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us--powering</a:t>
            </a:r>
            <a:r>
              <a:rPr lang="en-GB" spc="85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technology</a:t>
            </a:r>
            <a:r>
              <a:rPr lang="en-GB" spc="80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like</a:t>
            </a:r>
            <a:r>
              <a:rPr lang="en-GB" spc="95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10" dirty="0">
                <a:solidFill>
                  <a:srgbClr val="333333"/>
                </a:solidFill>
                <a:cs typeface="Calibri"/>
              </a:rPr>
              <a:t>our</a:t>
            </a:r>
            <a:r>
              <a:rPr lang="en-GB" spc="80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cell</a:t>
            </a:r>
            <a:r>
              <a:rPr lang="en-GB" spc="95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phones,</a:t>
            </a:r>
            <a:r>
              <a:rPr lang="en-GB" spc="75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computers, </a:t>
            </a:r>
            <a:r>
              <a:rPr lang="en-GB" spc="-350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lights, </a:t>
            </a:r>
            <a:r>
              <a:rPr lang="en-GB" spc="-10" dirty="0">
                <a:solidFill>
                  <a:srgbClr val="333333"/>
                </a:solidFill>
                <a:cs typeface="Calibri"/>
              </a:rPr>
              <a:t>soldering</a:t>
            </a:r>
            <a:r>
              <a:rPr lang="en-GB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irons,</a:t>
            </a:r>
            <a:r>
              <a:rPr lang="en-GB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and air</a:t>
            </a:r>
            <a:r>
              <a:rPr lang="en-GB" dirty="0">
                <a:solidFill>
                  <a:srgbClr val="333333"/>
                </a:solidFill>
                <a:cs typeface="Calibri"/>
              </a:rPr>
              <a:t> </a:t>
            </a:r>
            <a:r>
              <a:rPr lang="en-GB" spc="-5" dirty="0">
                <a:solidFill>
                  <a:srgbClr val="333333"/>
                </a:solidFill>
                <a:cs typeface="Calibri"/>
              </a:rPr>
              <a:t>conditioners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8"/>
          <p:cNvSpPr/>
          <p:nvPr/>
        </p:nvSpPr>
        <p:spPr>
          <a:xfrm>
            <a:off x="3704844" y="8950452"/>
            <a:ext cx="334010" cy="304800"/>
          </a:xfrm>
          <a:custGeom>
            <a:avLst/>
            <a:gdLst/>
            <a:ahLst/>
            <a:cxnLst/>
            <a:rect l="l" t="t" r="r" b="b"/>
            <a:pathLst>
              <a:path w="334010" h="304800">
                <a:moveTo>
                  <a:pt x="0" y="152400"/>
                </a:moveTo>
                <a:lnTo>
                  <a:pt x="8503" y="104231"/>
                </a:lnTo>
                <a:lnTo>
                  <a:pt x="32186" y="62396"/>
                </a:lnTo>
                <a:lnTo>
                  <a:pt x="68305" y="29405"/>
                </a:lnTo>
                <a:lnTo>
                  <a:pt x="114117" y="7769"/>
                </a:lnTo>
                <a:lnTo>
                  <a:pt x="166877" y="0"/>
                </a:lnTo>
                <a:lnTo>
                  <a:pt x="219638" y="7769"/>
                </a:lnTo>
                <a:lnTo>
                  <a:pt x="265450" y="29405"/>
                </a:lnTo>
                <a:lnTo>
                  <a:pt x="301569" y="62396"/>
                </a:lnTo>
                <a:lnTo>
                  <a:pt x="325252" y="104231"/>
                </a:lnTo>
                <a:lnTo>
                  <a:pt x="333755" y="152400"/>
                </a:lnTo>
                <a:lnTo>
                  <a:pt x="325252" y="200568"/>
                </a:lnTo>
                <a:lnTo>
                  <a:pt x="301569" y="242403"/>
                </a:lnTo>
                <a:lnTo>
                  <a:pt x="265450" y="275394"/>
                </a:lnTo>
                <a:lnTo>
                  <a:pt x="219638" y="297030"/>
                </a:lnTo>
                <a:lnTo>
                  <a:pt x="166877" y="304800"/>
                </a:lnTo>
                <a:lnTo>
                  <a:pt x="114117" y="297030"/>
                </a:lnTo>
                <a:lnTo>
                  <a:pt x="68305" y="275394"/>
                </a:lnTo>
                <a:lnTo>
                  <a:pt x="32186" y="242403"/>
                </a:lnTo>
                <a:lnTo>
                  <a:pt x="8503" y="200568"/>
                </a:lnTo>
                <a:lnTo>
                  <a:pt x="0" y="15240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ar-IQ" sz="1400" dirty="0" smtClean="0"/>
              <a:t>10</a:t>
            </a:r>
            <a:endParaRPr sz="1400" dirty="0"/>
          </a:p>
        </p:txBody>
      </p:sp>
      <p:sp>
        <p:nvSpPr>
          <p:cNvPr id="2" name="object 2"/>
          <p:cNvSpPr txBox="1"/>
          <p:nvPr/>
        </p:nvSpPr>
        <p:spPr>
          <a:xfrm>
            <a:off x="393700" y="150368"/>
            <a:ext cx="7075170" cy="8409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00"/>
              </a:spcBef>
              <a:tabLst>
                <a:tab pos="1878964" algn="l"/>
                <a:tab pos="3844925" algn="l"/>
                <a:tab pos="5456555" algn="l"/>
              </a:tabLst>
            </a:pPr>
            <a:r>
              <a:rPr sz="1100" b="1" spc="-5" dirty="0">
                <a:latin typeface="Arial"/>
                <a:cs typeface="Arial"/>
              </a:rPr>
              <a:t>Biophysics:</a:t>
            </a:r>
            <a:r>
              <a:rPr sz="1100" b="1" spc="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Lecture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(1)	</a:t>
            </a: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1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	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79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5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	</a:t>
            </a: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2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 dirty="0">
              <a:latin typeface="Calibri"/>
              <a:cs typeface="Calibri"/>
            </a:endParaRPr>
          </a:p>
          <a:p>
            <a:pPr marL="177800" marR="144780" indent="182880" algn="just">
              <a:lnSpc>
                <a:spcPct val="101899"/>
              </a:lnSpc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This decrease in voltage as charge moves from a position of higher </a:t>
            </a:r>
            <a:r>
              <a:rPr sz="1600" spc="-5" dirty="0">
                <a:solidFill>
                  <a:srgbClr val="0081AB"/>
                </a:solidFill>
                <a:latin typeface="Calibri"/>
                <a:cs typeface="Calibri"/>
                <a:hlinkClick r:id="rId2"/>
              </a:rPr>
              <a:t>electrical </a:t>
            </a:r>
            <a:r>
              <a:rPr sz="1600" dirty="0">
                <a:solidFill>
                  <a:srgbClr val="0081AB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81AB"/>
                </a:solidFill>
                <a:latin typeface="Calibri"/>
                <a:cs typeface="Calibri"/>
                <a:hlinkClick r:id="rId2"/>
              </a:rPr>
              <a:t>potential energy </a:t>
            </a:r>
            <a:r>
              <a:rPr sz="1600" spc="5" dirty="0">
                <a:solidFill>
                  <a:srgbClr val="666666"/>
                </a:solidFill>
                <a:latin typeface="Calibri"/>
                <a:cs typeface="Calibri"/>
              </a:rPr>
              <a:t>to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 position of lower </a:t>
            </a:r>
            <a:r>
              <a:rPr sz="1600" spc="-5" dirty="0">
                <a:solidFill>
                  <a:srgbClr val="0081AB"/>
                </a:solidFill>
                <a:latin typeface="Calibri"/>
                <a:cs typeface="Calibri"/>
                <a:hlinkClick r:id="rId2"/>
              </a:rPr>
              <a:t>electrical potential energy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is referred to as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"voltage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drop."</a:t>
            </a:r>
            <a:endParaRPr sz="1600" dirty="0">
              <a:latin typeface="Calibri"/>
              <a:cs typeface="Calibri"/>
            </a:endParaRPr>
          </a:p>
          <a:p>
            <a:pPr marL="223520" algn="l" rtl="0">
              <a:lnSpc>
                <a:spcPct val="100000"/>
              </a:lnSpc>
              <a:spcBef>
                <a:spcPts val="1430"/>
              </a:spcBef>
            </a:pPr>
            <a:r>
              <a:rPr sz="1600" u="heavy" spc="-5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Calibri"/>
                <a:cs typeface="Calibri"/>
              </a:rPr>
              <a:t>Current</a:t>
            </a:r>
            <a:endParaRPr sz="1600" dirty="0">
              <a:latin typeface="Calibri"/>
              <a:cs typeface="Calibri"/>
            </a:endParaRPr>
          </a:p>
          <a:p>
            <a:pPr marL="177800" marR="146050" indent="228600" algn="just" rtl="0">
              <a:lnSpc>
                <a:spcPct val="101699"/>
              </a:lnSpc>
              <a:spcBef>
                <a:spcPts val="1405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Current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(denoted </a:t>
            </a:r>
            <a:r>
              <a:rPr sz="1600" i="1" dirty="0">
                <a:solidFill>
                  <a:srgbClr val="666666"/>
                </a:solidFill>
                <a:latin typeface="Calibri"/>
                <a:cs typeface="Calibri"/>
              </a:rPr>
              <a:t>I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)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is the rate at which charge is flowing. It is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defined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as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 amount of charge that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passes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 point in a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second.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For example, if 3 Coulombs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of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 charge pass a single point in a wire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over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the </a:t>
            </a:r>
            <a:r>
              <a:rPr sz="1600" spc="5" dirty="0">
                <a:solidFill>
                  <a:srgbClr val="666666"/>
                </a:solidFill>
                <a:latin typeface="Calibri"/>
                <a:cs typeface="Calibri"/>
              </a:rPr>
              <a:t>course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of 2 seconds, there exists a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current of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1.5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Amperes</a:t>
            </a:r>
            <a:r>
              <a:rPr sz="1600" spc="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(A) in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the system.</a:t>
            </a:r>
            <a:endParaRPr sz="1600" dirty="0">
              <a:latin typeface="Calibri"/>
              <a:cs typeface="Calibri"/>
            </a:endParaRPr>
          </a:p>
          <a:p>
            <a:pPr marL="177800" algn="l" rtl="0">
              <a:lnSpc>
                <a:spcPct val="100000"/>
              </a:lnSpc>
              <a:spcBef>
                <a:spcPts val="1430"/>
              </a:spcBef>
            </a:pPr>
            <a:r>
              <a:rPr sz="1600" i="1" spc="-5" dirty="0">
                <a:solidFill>
                  <a:srgbClr val="666666"/>
                </a:solidFill>
                <a:latin typeface="Calibri"/>
                <a:cs typeface="Calibri"/>
              </a:rPr>
              <a:t>I</a:t>
            </a:r>
            <a:r>
              <a:rPr sz="1600" i="1" spc="-2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666666"/>
                </a:solidFill>
                <a:latin typeface="Calibri"/>
                <a:cs typeface="Calibri"/>
              </a:rPr>
              <a:t>=</a:t>
            </a:r>
            <a:r>
              <a:rPr sz="1600" i="1" spc="-3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666666"/>
                </a:solidFill>
                <a:latin typeface="Calibri"/>
                <a:cs typeface="Calibri"/>
              </a:rPr>
              <a:t>Q/t</a:t>
            </a:r>
            <a:endParaRPr sz="1600" dirty="0">
              <a:latin typeface="Calibri"/>
              <a:cs typeface="Calibri"/>
            </a:endParaRPr>
          </a:p>
          <a:p>
            <a:pPr marL="177800" algn="l" rtl="0">
              <a:lnSpc>
                <a:spcPct val="100000"/>
              </a:lnSpc>
              <a:spcBef>
                <a:spcPts val="40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Where</a:t>
            </a:r>
            <a:endParaRPr sz="1600" dirty="0">
              <a:latin typeface="Calibri"/>
              <a:cs typeface="Calibri"/>
            </a:endParaRPr>
          </a:p>
          <a:p>
            <a:pPr marL="177800" marR="6014085" indent="91440" algn="just" rtl="0">
              <a:lnSpc>
                <a:spcPct val="101600"/>
              </a:lnSpc>
              <a:spcBef>
                <a:spcPts val="5"/>
              </a:spcBef>
            </a:pPr>
            <a:r>
              <a:rPr sz="1600" i="1" dirty="0">
                <a:solidFill>
                  <a:srgbClr val="666666"/>
                </a:solidFill>
                <a:latin typeface="Calibri"/>
                <a:cs typeface="Calibri"/>
              </a:rPr>
              <a:t>I:</a:t>
            </a:r>
            <a:r>
              <a:rPr sz="1600" i="1" spc="-5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Current </a:t>
            </a:r>
            <a:r>
              <a:rPr sz="1600" spc="-35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666666"/>
                </a:solidFill>
                <a:latin typeface="Calibri"/>
                <a:cs typeface="Calibri"/>
              </a:rPr>
              <a:t>Q: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Charge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666666"/>
                </a:solidFill>
                <a:latin typeface="Calibri"/>
                <a:cs typeface="Calibri"/>
              </a:rPr>
              <a:t>t:</a:t>
            </a:r>
            <a:r>
              <a:rPr sz="1600" i="1" spc="-1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Time</a:t>
            </a:r>
            <a:endParaRPr sz="1600" dirty="0">
              <a:latin typeface="Calibri"/>
              <a:cs typeface="Calibri"/>
            </a:endParaRPr>
          </a:p>
          <a:p>
            <a:pPr marL="177800" marR="148590" indent="182880" algn="just" rtl="0">
              <a:lnSpc>
                <a:spcPct val="101600"/>
              </a:lnSpc>
              <a:spcBef>
                <a:spcPts val="1405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The relationship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between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current and voltage is integral in understanding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how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 much </a:t>
            </a:r>
            <a:r>
              <a:rPr sz="1600" spc="-5" dirty="0">
                <a:solidFill>
                  <a:srgbClr val="0081AB"/>
                </a:solidFill>
                <a:latin typeface="Calibri"/>
                <a:cs typeface="Calibri"/>
                <a:hlinkClick r:id="rId3"/>
              </a:rPr>
              <a:t>power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is "developed" in a system, that is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to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say,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how much electrical power </a:t>
            </a:r>
            <a:r>
              <a:rPr sz="1600" spc="-35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is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generated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and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dissipated.</a:t>
            </a: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Calibri"/>
              <a:cs typeface="Calibri"/>
            </a:endParaRPr>
          </a:p>
          <a:p>
            <a:pPr marL="177800" algn="l" rtl="0">
              <a:lnSpc>
                <a:spcPct val="100000"/>
              </a:lnSpc>
              <a:spcBef>
                <a:spcPts val="5"/>
              </a:spcBef>
            </a:pPr>
            <a:r>
              <a:rPr sz="1600" u="heavy" spc="-5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Calibri"/>
                <a:cs typeface="Calibri"/>
              </a:rPr>
              <a:t>Resistance</a:t>
            </a:r>
            <a:endParaRPr sz="1600" dirty="0">
              <a:latin typeface="Calibri"/>
              <a:cs typeface="Calibri"/>
            </a:endParaRPr>
          </a:p>
          <a:p>
            <a:pPr marL="177800" marR="145415" indent="228600" algn="just" rtl="0">
              <a:lnSpc>
                <a:spcPct val="101800"/>
              </a:lnSpc>
              <a:spcBef>
                <a:spcPts val="1390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Resistance is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opposition to electrical current in a material. To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put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it another </a:t>
            </a:r>
            <a:r>
              <a:rPr sz="1600" spc="-35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way,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resistance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inverse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of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material's</a:t>
            </a:r>
            <a:r>
              <a:rPr sz="1600" spc="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ability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to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conduct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electricity.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Resistance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an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important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concept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to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understand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when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discussing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 electricity </a:t>
            </a:r>
            <a:r>
              <a:rPr sz="1600" spc="-35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because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it dictates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how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quickly charge will flow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through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 circuit and therefore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how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 much current will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exist.</a:t>
            </a: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Calibri"/>
              <a:cs typeface="Calibri"/>
            </a:endParaRPr>
          </a:p>
          <a:p>
            <a:pPr marL="223520" algn="l" rtl="0">
              <a:lnSpc>
                <a:spcPct val="100000"/>
              </a:lnSpc>
              <a:spcBef>
                <a:spcPts val="5"/>
              </a:spcBef>
            </a:pPr>
            <a:r>
              <a:rPr sz="1600" u="heavy" spc="-10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Calibri"/>
                <a:cs typeface="Calibri"/>
              </a:rPr>
              <a:t>Ohm's</a:t>
            </a:r>
            <a:r>
              <a:rPr sz="1600" u="heavy" spc="-35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Calibri"/>
                <a:cs typeface="Calibri"/>
              </a:rPr>
              <a:t>Law</a:t>
            </a:r>
            <a:endParaRPr sz="1600" dirty="0">
              <a:latin typeface="Calibri"/>
              <a:cs typeface="Calibri"/>
            </a:endParaRPr>
          </a:p>
          <a:p>
            <a:pPr marL="177800" marR="149225" algn="l" rtl="0">
              <a:lnSpc>
                <a:spcPct val="101899"/>
              </a:lnSpc>
              <a:spcBef>
                <a:spcPts val="1390"/>
              </a:spcBef>
            </a:pP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Ohm's</a:t>
            </a:r>
            <a:r>
              <a:rPr sz="1600" spc="9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Law</a:t>
            </a:r>
            <a:r>
              <a:rPr sz="1600" spc="1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gives</a:t>
            </a:r>
            <a:r>
              <a:rPr sz="1600" spc="9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us</a:t>
            </a:r>
            <a:r>
              <a:rPr sz="1600" spc="1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the</a:t>
            </a:r>
            <a:r>
              <a:rPr sz="1600" spc="12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mathematical</a:t>
            </a:r>
            <a:r>
              <a:rPr sz="1600" spc="1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relationship</a:t>
            </a:r>
            <a:r>
              <a:rPr sz="1600" spc="1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between</a:t>
            </a:r>
            <a:r>
              <a:rPr sz="1600" spc="1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voltage,</a:t>
            </a:r>
            <a:r>
              <a:rPr sz="1600" spc="9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current</a:t>
            </a:r>
            <a:r>
              <a:rPr sz="1600" spc="10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and </a:t>
            </a:r>
            <a:r>
              <a:rPr sz="1600" spc="-35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resistance</a:t>
            </a:r>
            <a:r>
              <a:rPr sz="1600" spc="-9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and</a:t>
            </a:r>
            <a:r>
              <a:rPr sz="1600" spc="-8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is</a:t>
            </a:r>
            <a:r>
              <a:rPr sz="1600" spc="-8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one</a:t>
            </a:r>
            <a:r>
              <a:rPr sz="1600" spc="-8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of</a:t>
            </a:r>
            <a:r>
              <a:rPr sz="1600" spc="-7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the</a:t>
            </a:r>
            <a:r>
              <a:rPr sz="1600" spc="-8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most</a:t>
            </a:r>
            <a:r>
              <a:rPr sz="1600" spc="-7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fundamental</a:t>
            </a:r>
            <a:r>
              <a:rPr sz="1600" spc="-7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tenants</a:t>
            </a:r>
            <a:r>
              <a:rPr sz="1600" spc="-8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in</a:t>
            </a:r>
            <a:r>
              <a:rPr sz="1600" spc="-8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understanding</a:t>
            </a:r>
            <a:r>
              <a:rPr sz="1600" spc="-7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electricity:</a:t>
            </a:r>
            <a:endParaRPr sz="1600" dirty="0">
              <a:latin typeface="Calibri"/>
              <a:cs typeface="Calibri"/>
            </a:endParaRPr>
          </a:p>
          <a:p>
            <a:pPr marL="177800" algn="l">
              <a:lnSpc>
                <a:spcPct val="100000"/>
              </a:lnSpc>
              <a:spcBef>
                <a:spcPts val="1430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V</a:t>
            </a:r>
            <a:r>
              <a:rPr sz="1600" spc="-3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=</a:t>
            </a:r>
            <a:r>
              <a:rPr sz="1600" spc="-3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IR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8418299"/>
            <a:ext cx="1198245" cy="515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Where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1134110" algn="l"/>
              </a:tabLst>
            </a:pPr>
            <a:r>
              <a:rPr sz="1600" i="1" spc="-15" dirty="0">
                <a:solidFill>
                  <a:srgbClr val="666666"/>
                </a:solidFill>
                <a:latin typeface="Calibri"/>
                <a:cs typeface="Calibri"/>
              </a:rPr>
              <a:t>V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: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Vol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t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g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	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37308" y="8697299"/>
            <a:ext cx="8089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dirty="0">
                <a:solidFill>
                  <a:srgbClr val="666666"/>
                </a:solidFill>
                <a:latin typeface="Calibri"/>
                <a:cs typeface="Calibri"/>
              </a:rPr>
              <a:t>I:</a:t>
            </a:r>
            <a:r>
              <a:rPr sz="1600" i="1" spc="-4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Current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0" y="8547735"/>
            <a:ext cx="1837435" cy="542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  <a:tabLst>
                <a:tab pos="292735" algn="l"/>
              </a:tabLst>
            </a:pPr>
            <a:r>
              <a:rPr lang="ar-IQ" sz="1600" spc="-5" dirty="0" smtClean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	</a:t>
            </a:r>
            <a:r>
              <a:rPr sz="1600" i="1" dirty="0">
                <a:solidFill>
                  <a:srgbClr val="666666"/>
                </a:solidFill>
                <a:latin typeface="Calibri"/>
                <a:cs typeface="Calibri"/>
              </a:rPr>
              <a:t>R:</a:t>
            </a:r>
            <a:r>
              <a:rPr sz="1600" i="1" spc="-5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Resistance</a:t>
            </a:r>
            <a:endParaRPr sz="1600" dirty="0">
              <a:latin typeface="Calibri"/>
              <a:cs typeface="Calibri"/>
            </a:endParaRPr>
          </a:p>
          <a:p>
            <a:pPr marL="268605" algn="l">
              <a:lnSpc>
                <a:spcPct val="100000"/>
              </a:lnSpc>
              <a:spcBef>
                <a:spcPts val="835"/>
              </a:spcBef>
            </a:pPr>
            <a:r>
              <a:rPr lang="ar-IQ" sz="1100" dirty="0" smtClean="0">
                <a:latin typeface="Calibri"/>
                <a:cs typeface="Calibri"/>
              </a:rPr>
              <a:t> 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8800" y="150368"/>
            <a:ext cx="15722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Biophysics: Lecture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(1)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0219" y="150368"/>
            <a:ext cx="18338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1033" y="150368"/>
            <a:ext cx="15290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42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0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7682" y="150368"/>
            <a:ext cx="13728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8800" y="3117620"/>
            <a:ext cx="6767195" cy="28086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2880" algn="just" rtl="0">
              <a:lnSpc>
                <a:spcPct val="109700"/>
              </a:lnSpc>
              <a:spcBef>
                <a:spcPts val="95"/>
              </a:spcBef>
            </a:pP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 very simple atom model. It's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not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to scale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but helpful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for understanding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how an </a:t>
            </a:r>
            <a:r>
              <a:rPr sz="1600" i="1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atom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is built. A core nucleus of protons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and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neutrons is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surrounded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by orbiting 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electrons.</a:t>
            </a:r>
            <a:endParaRPr sz="1600" dirty="0">
              <a:latin typeface="Calibri"/>
              <a:cs typeface="Calibri"/>
            </a:endParaRPr>
          </a:p>
          <a:p>
            <a:pPr marL="12700" marR="6350" indent="365760" algn="just" rtl="0">
              <a:lnSpc>
                <a:spcPct val="101699"/>
              </a:lnSpc>
              <a:spcBef>
                <a:spcPts val="95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Every atom must have at least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one proton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 it. The number of protons in an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important,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because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it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defines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what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chemical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element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represents.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example, an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atom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with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just one proton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 hydrogen, an atom with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29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protons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copper,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atom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94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protons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plutonium.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This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count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protons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called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atom's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atomic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number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  <a:p>
            <a:pPr marL="12700" marR="6350" indent="228600" algn="just" rtl="0">
              <a:lnSpc>
                <a:spcPct val="101299"/>
              </a:lnSpc>
              <a:spcBef>
                <a:spcPts val="76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Bohr</a:t>
            </a:r>
            <a:r>
              <a:rPr sz="1600" u="heavy" spc="-6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atom</a:t>
            </a:r>
            <a:r>
              <a:rPr sz="1600" u="heavy" spc="-6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model</a:t>
            </a:r>
            <a:r>
              <a:rPr sz="1600" spc="-45" dirty="0">
                <a:solidFill>
                  <a:srgbClr val="DF301D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below,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nucleus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29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protons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(making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it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copper </a:t>
            </a:r>
            <a:r>
              <a:rPr sz="1600" spc="-3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atom)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surrounded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by an</a:t>
            </a:r>
            <a:r>
              <a:rPr sz="1600" spc="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equal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number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electrons.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39795" y="512063"/>
            <a:ext cx="2007108" cy="215950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27923" y="6338315"/>
            <a:ext cx="2272904" cy="2330195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3704844" y="9057131"/>
            <a:ext cx="334010" cy="304800"/>
          </a:xfrm>
          <a:custGeom>
            <a:avLst/>
            <a:gdLst/>
            <a:ahLst/>
            <a:cxnLst/>
            <a:rect l="l" t="t" r="r" b="b"/>
            <a:pathLst>
              <a:path w="334010" h="304800">
                <a:moveTo>
                  <a:pt x="0" y="152400"/>
                </a:moveTo>
                <a:lnTo>
                  <a:pt x="8503" y="104231"/>
                </a:lnTo>
                <a:lnTo>
                  <a:pt x="32186" y="62396"/>
                </a:lnTo>
                <a:lnTo>
                  <a:pt x="68305" y="29405"/>
                </a:lnTo>
                <a:lnTo>
                  <a:pt x="114117" y="7769"/>
                </a:lnTo>
                <a:lnTo>
                  <a:pt x="166877" y="0"/>
                </a:lnTo>
                <a:lnTo>
                  <a:pt x="219638" y="7769"/>
                </a:lnTo>
                <a:lnTo>
                  <a:pt x="265450" y="29405"/>
                </a:lnTo>
                <a:lnTo>
                  <a:pt x="301569" y="62396"/>
                </a:lnTo>
                <a:lnTo>
                  <a:pt x="325252" y="104231"/>
                </a:lnTo>
                <a:lnTo>
                  <a:pt x="333755" y="152400"/>
                </a:lnTo>
                <a:lnTo>
                  <a:pt x="325252" y="200568"/>
                </a:lnTo>
                <a:lnTo>
                  <a:pt x="301569" y="242403"/>
                </a:lnTo>
                <a:lnTo>
                  <a:pt x="265450" y="275394"/>
                </a:lnTo>
                <a:lnTo>
                  <a:pt x="219638" y="297030"/>
                </a:lnTo>
                <a:lnTo>
                  <a:pt x="166877" y="304800"/>
                </a:lnTo>
                <a:lnTo>
                  <a:pt x="114117" y="297030"/>
                </a:lnTo>
                <a:lnTo>
                  <a:pt x="68305" y="275394"/>
                </a:lnTo>
                <a:lnTo>
                  <a:pt x="32186" y="242403"/>
                </a:lnTo>
                <a:lnTo>
                  <a:pt x="8503" y="200568"/>
                </a:lnTo>
                <a:lnTo>
                  <a:pt x="0" y="15240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31716" y="9103868"/>
            <a:ext cx="965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8800" y="150368"/>
            <a:ext cx="15722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Biophysics: Lecture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(1)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0219" y="150368"/>
            <a:ext cx="18338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1033" y="150368"/>
            <a:ext cx="15290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42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0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7682" y="150368"/>
            <a:ext cx="13728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8800" y="833374"/>
            <a:ext cx="6771005" cy="362648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715" indent="274320" algn="just" rtl="0">
              <a:lnSpc>
                <a:spcPct val="101699"/>
              </a:lnSpc>
              <a:spcBef>
                <a:spcPts val="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atom's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aren't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forever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bound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atom.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on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outer orbit of the atom are called valence electrons. With enough outside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force,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valence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escape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orbit</a:t>
            </a:r>
            <a:r>
              <a:rPr sz="1600" spc="3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3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3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atom</a:t>
            </a:r>
            <a:r>
              <a:rPr sz="1600" spc="3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spc="3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become</a:t>
            </a:r>
            <a:r>
              <a:rPr sz="1600" spc="3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free.</a:t>
            </a:r>
            <a:r>
              <a:rPr sz="1600" spc="3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Free 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electrons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allow us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move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charge,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which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what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all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about.</a:t>
            </a: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</a:pPr>
            <a:endParaRPr sz="1250" dirty="0">
              <a:latin typeface="Calibri"/>
              <a:cs typeface="Calibri"/>
            </a:endParaRPr>
          </a:p>
          <a:p>
            <a:pPr marL="12700" algn="just" rtl="0">
              <a:lnSpc>
                <a:spcPct val="100000"/>
              </a:lnSpc>
            </a:pPr>
            <a:r>
              <a:rPr sz="1600" i="1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Flowing</a:t>
            </a:r>
            <a:r>
              <a:rPr sz="1600" i="1" u="heavy" spc="-3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i="1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Charges</a:t>
            </a:r>
            <a:endParaRPr sz="1600" dirty="0">
              <a:latin typeface="Calibri"/>
              <a:cs typeface="Calibri"/>
            </a:endParaRPr>
          </a:p>
          <a:p>
            <a:pPr marL="12700" marR="5080" indent="137160" algn="just" rtl="0">
              <a:lnSpc>
                <a:spcPct val="101600"/>
              </a:lnSpc>
              <a:spcBef>
                <a:spcPts val="760"/>
              </a:spcBef>
            </a:pP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Charge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property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matter--just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like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mass,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volume,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or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density.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measurable.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You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 measure how much charge it has. The key concept with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 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that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it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 come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two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types: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positive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(+)</a:t>
            </a:r>
            <a:r>
              <a:rPr sz="1600" b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33333"/>
                </a:solidFill>
                <a:latin typeface="Calibri"/>
                <a:cs typeface="Calibri"/>
              </a:rPr>
              <a:t>or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Calibri"/>
                <a:cs typeface="Calibri"/>
              </a:rPr>
              <a:t>negative</a:t>
            </a:r>
            <a:r>
              <a:rPr sz="1600" b="1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(-)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  <a:p>
            <a:pPr marL="12700" marR="7620" indent="228600" algn="just" rtl="0">
              <a:lnSpc>
                <a:spcPct val="101699"/>
              </a:lnSpc>
              <a:spcBef>
                <a:spcPts val="7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order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move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need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charge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carriers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that's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where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our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knowledge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atomic</a:t>
            </a:r>
            <a:r>
              <a:rPr sz="1600" spc="-8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particles--specifically</a:t>
            </a:r>
            <a:r>
              <a:rPr sz="1600" spc="-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spc="-8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protons--comes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600" spc="-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handy.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always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carry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negative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while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protons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always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positively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charged. Neutrons are neutral and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have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no charge. Both electrons and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protons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carry the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same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amount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just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different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type.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30486" y="4616293"/>
            <a:ext cx="4344761" cy="2857581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601211" y="8991600"/>
            <a:ext cx="332740" cy="304800"/>
          </a:xfrm>
          <a:custGeom>
            <a:avLst/>
            <a:gdLst/>
            <a:ahLst/>
            <a:cxnLst/>
            <a:rect l="l" t="t" r="r" b="b"/>
            <a:pathLst>
              <a:path w="332739" h="304800">
                <a:moveTo>
                  <a:pt x="0" y="152400"/>
                </a:moveTo>
                <a:lnTo>
                  <a:pt x="8473" y="104226"/>
                </a:lnTo>
                <a:lnTo>
                  <a:pt x="32064" y="62391"/>
                </a:lnTo>
                <a:lnTo>
                  <a:pt x="68031" y="29402"/>
                </a:lnTo>
                <a:lnTo>
                  <a:pt x="113629" y="7768"/>
                </a:lnTo>
                <a:lnTo>
                  <a:pt x="166115" y="0"/>
                </a:lnTo>
                <a:lnTo>
                  <a:pt x="218602" y="7768"/>
                </a:lnTo>
                <a:lnTo>
                  <a:pt x="264200" y="29402"/>
                </a:lnTo>
                <a:lnTo>
                  <a:pt x="300167" y="62391"/>
                </a:lnTo>
                <a:lnTo>
                  <a:pt x="323758" y="104226"/>
                </a:lnTo>
                <a:lnTo>
                  <a:pt x="332232" y="152400"/>
                </a:lnTo>
                <a:lnTo>
                  <a:pt x="323758" y="200568"/>
                </a:lnTo>
                <a:lnTo>
                  <a:pt x="300167" y="242403"/>
                </a:lnTo>
                <a:lnTo>
                  <a:pt x="264200" y="275394"/>
                </a:lnTo>
                <a:lnTo>
                  <a:pt x="218602" y="297030"/>
                </a:lnTo>
                <a:lnTo>
                  <a:pt x="166115" y="304800"/>
                </a:lnTo>
                <a:lnTo>
                  <a:pt x="113629" y="297030"/>
                </a:lnTo>
                <a:lnTo>
                  <a:pt x="68031" y="275394"/>
                </a:lnTo>
                <a:lnTo>
                  <a:pt x="32064" y="242403"/>
                </a:lnTo>
                <a:lnTo>
                  <a:pt x="8473" y="200568"/>
                </a:lnTo>
                <a:lnTo>
                  <a:pt x="0" y="152400"/>
                </a:lnTo>
                <a:close/>
              </a:path>
            </a:pathLst>
          </a:custGeom>
          <a:ln w="12191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8800" y="7579614"/>
            <a:ext cx="6760845" cy="1654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4180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i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lithium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atom (3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protons)</a:t>
            </a:r>
            <a:r>
              <a:rPr sz="1600" i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model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the charges labeled.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12700" marR="5080" indent="228600">
              <a:lnSpc>
                <a:spcPct val="101899"/>
              </a:lnSpc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1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</a:t>
            </a:r>
            <a:r>
              <a:rPr sz="1600" spc="1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1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spc="1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spc="1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protons</a:t>
            </a:r>
            <a:r>
              <a:rPr sz="1600" spc="1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1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important,</a:t>
            </a:r>
            <a:r>
              <a:rPr sz="1600" spc="1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because</a:t>
            </a:r>
            <a:r>
              <a:rPr sz="1600" spc="1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it</a:t>
            </a:r>
            <a:r>
              <a:rPr sz="1600" spc="1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provides</a:t>
            </a:r>
            <a:r>
              <a:rPr sz="1600" spc="1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us</a:t>
            </a:r>
            <a:r>
              <a:rPr sz="1600" spc="1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3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means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exert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 force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on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them.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Calibri"/>
              <a:cs typeface="Calibri"/>
            </a:endParaRPr>
          </a:p>
          <a:p>
            <a:pPr marR="311785" algn="ctr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8000" y="150368"/>
            <a:ext cx="6842125" cy="1447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algn="just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Biophysics:</a:t>
            </a:r>
            <a:r>
              <a:rPr sz="1100" b="1" spc="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Lecture </a:t>
            </a:r>
            <a:r>
              <a:rPr sz="1100" b="1" dirty="0">
                <a:latin typeface="Arial"/>
                <a:cs typeface="Arial"/>
              </a:rPr>
              <a:t>(1)   </a:t>
            </a:r>
            <a:r>
              <a:rPr sz="1100" b="1" spc="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</a:t>
            </a:r>
            <a:r>
              <a:rPr sz="1100" b="1" spc="325" dirty="0">
                <a:latin typeface="Arial"/>
                <a:cs typeface="Arial"/>
              </a:rPr>
              <a:t>  </a:t>
            </a:r>
            <a:r>
              <a:rPr sz="1100" b="1" spc="-5" dirty="0">
                <a:latin typeface="Arial"/>
                <a:cs typeface="Arial"/>
              </a:rPr>
              <a:t>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72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4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</a:t>
            </a:r>
            <a:r>
              <a:rPr sz="1100" b="1" spc="325" dirty="0">
                <a:latin typeface="Arial"/>
                <a:cs typeface="Arial"/>
              </a:rPr>
              <a:t> </a:t>
            </a:r>
            <a:r>
              <a:rPr sz="1100" b="1" spc="330" dirty="0">
                <a:latin typeface="Arial"/>
                <a:cs typeface="Arial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Dr.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 dirty="0">
              <a:latin typeface="Calibri"/>
              <a:cs typeface="Calibri"/>
            </a:endParaRPr>
          </a:p>
          <a:p>
            <a:pPr marL="63500" algn="just" rtl="0">
              <a:lnSpc>
                <a:spcPct val="100000"/>
              </a:lnSpc>
            </a:pPr>
            <a:r>
              <a:rPr sz="1600" i="1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Electrostatic</a:t>
            </a:r>
            <a:r>
              <a:rPr sz="1600" i="1" u="heavy" spc="-2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i="1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Force</a:t>
            </a:r>
            <a:endParaRPr sz="1600" dirty="0">
              <a:latin typeface="Calibri"/>
              <a:cs typeface="Calibri"/>
            </a:endParaRPr>
          </a:p>
          <a:p>
            <a:pPr marL="63500" marR="30480" algn="just" rtl="0">
              <a:lnSpc>
                <a:spcPct val="101600"/>
              </a:lnSpc>
              <a:spcBef>
                <a:spcPts val="76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Electrostatic force (also called </a:t>
            </a:r>
            <a:r>
              <a:rPr sz="1600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Coulomb's </a:t>
            </a:r>
            <a:r>
              <a:rPr sz="1600" u="heavy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law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)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 a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force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that operates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between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charges.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It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states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that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charges of the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same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type repel each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other,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while charges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opposite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types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6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attracted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together.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Opposites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attract,</a:t>
            </a:r>
            <a:r>
              <a:rPr sz="1600" b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b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likes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repel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95855" y="2382011"/>
            <a:ext cx="4088892" cy="251459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505200" y="9022080"/>
            <a:ext cx="334010" cy="304800"/>
          </a:xfrm>
          <a:custGeom>
            <a:avLst/>
            <a:gdLst/>
            <a:ahLst/>
            <a:cxnLst/>
            <a:rect l="l" t="t" r="r" b="b"/>
            <a:pathLst>
              <a:path w="334010" h="304800">
                <a:moveTo>
                  <a:pt x="0" y="152400"/>
                </a:moveTo>
                <a:lnTo>
                  <a:pt x="8503" y="104231"/>
                </a:lnTo>
                <a:lnTo>
                  <a:pt x="32186" y="62396"/>
                </a:lnTo>
                <a:lnTo>
                  <a:pt x="68305" y="29405"/>
                </a:lnTo>
                <a:lnTo>
                  <a:pt x="114117" y="7769"/>
                </a:lnTo>
                <a:lnTo>
                  <a:pt x="166877" y="0"/>
                </a:lnTo>
                <a:lnTo>
                  <a:pt x="219638" y="7769"/>
                </a:lnTo>
                <a:lnTo>
                  <a:pt x="265450" y="29405"/>
                </a:lnTo>
                <a:lnTo>
                  <a:pt x="301569" y="62396"/>
                </a:lnTo>
                <a:lnTo>
                  <a:pt x="325252" y="104231"/>
                </a:lnTo>
                <a:lnTo>
                  <a:pt x="333755" y="152400"/>
                </a:lnTo>
                <a:lnTo>
                  <a:pt x="325252" y="200568"/>
                </a:lnTo>
                <a:lnTo>
                  <a:pt x="301569" y="242403"/>
                </a:lnTo>
                <a:lnTo>
                  <a:pt x="265450" y="275394"/>
                </a:lnTo>
                <a:lnTo>
                  <a:pt x="219638" y="297030"/>
                </a:lnTo>
                <a:lnTo>
                  <a:pt x="166877" y="304800"/>
                </a:lnTo>
                <a:lnTo>
                  <a:pt x="114117" y="297030"/>
                </a:lnTo>
                <a:lnTo>
                  <a:pt x="68305" y="275394"/>
                </a:lnTo>
                <a:lnTo>
                  <a:pt x="32186" y="242403"/>
                </a:lnTo>
                <a:lnTo>
                  <a:pt x="8503" y="200568"/>
                </a:lnTo>
                <a:lnTo>
                  <a:pt x="0" y="15240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58800" y="5338953"/>
            <a:ext cx="6769100" cy="392557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11430" indent="228600" algn="just" rtl="0">
              <a:lnSpc>
                <a:spcPct val="101600"/>
              </a:lnSpc>
              <a:spcBef>
                <a:spcPts val="6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amount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force acting on two charges depends on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how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far they are from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each other. The closer two charges get, the greater the force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(either pushing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together,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or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pulling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away)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becomes.</a:t>
            </a: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Calibri"/>
              <a:cs typeface="Calibri"/>
            </a:endParaRPr>
          </a:p>
          <a:p>
            <a:pPr marL="12700" algn="just" rtl="0">
              <a:lnSpc>
                <a:spcPct val="100000"/>
              </a:lnSpc>
              <a:spcBef>
                <a:spcPts val="5"/>
              </a:spcBef>
            </a:pP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Making</a:t>
            </a:r>
            <a:r>
              <a:rPr sz="1600" u="heavy" spc="-1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Charges</a:t>
            </a:r>
            <a:r>
              <a:rPr sz="1600" u="heavy" spc="-2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Flow</a:t>
            </a:r>
            <a:endParaRPr sz="1600" dirty="0">
              <a:latin typeface="Calibri"/>
              <a:cs typeface="Calibri"/>
            </a:endParaRPr>
          </a:p>
          <a:p>
            <a:pPr marL="12700" marR="5715" indent="228600" algn="just" rtl="0">
              <a:lnSpc>
                <a:spcPct val="101899"/>
              </a:lnSpc>
              <a:spcBef>
                <a:spcPts val="75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We now have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all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tools to make charges flow. 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Electrons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 atoms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can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act as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our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charge</a:t>
            </a:r>
            <a:r>
              <a:rPr sz="1600" b="1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carrier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,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because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every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carries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negative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charge.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If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we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free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from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force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it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move,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we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create</a:t>
            </a:r>
            <a:r>
              <a:rPr sz="1600" spc="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electricity.</a:t>
            </a:r>
            <a:endParaRPr sz="1600" dirty="0">
              <a:latin typeface="Calibri"/>
              <a:cs typeface="Calibri"/>
            </a:endParaRPr>
          </a:p>
          <a:p>
            <a:pPr marL="12700" marR="11430" algn="just" rtl="0">
              <a:lnSpc>
                <a:spcPct val="101899"/>
              </a:lnSpc>
              <a:spcBef>
                <a:spcPts val="74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 orbit at varying distances from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nucleus of the atom. Electrons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closer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the nucleus feel a much stronger attraction to the center than those in distant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orbits.</a:t>
            </a:r>
            <a:endParaRPr sz="1600" dirty="0">
              <a:latin typeface="Calibri"/>
              <a:cs typeface="Calibri"/>
            </a:endParaRPr>
          </a:p>
          <a:p>
            <a:pPr marL="12700" marR="5080" indent="182880" algn="just" rtl="0">
              <a:lnSpc>
                <a:spcPct val="101899"/>
              </a:lnSpc>
              <a:spcBef>
                <a:spcPts val="74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outermost electrons of an atom are called the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conduction electrons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;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these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require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least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amount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force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freed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from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 atom.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 dirty="0">
              <a:latin typeface="Calibri"/>
              <a:cs typeface="Calibri"/>
            </a:endParaRPr>
          </a:p>
          <a:p>
            <a:pPr marR="530860" algn="ctr">
              <a:lnSpc>
                <a:spcPct val="100000"/>
              </a:lnSpc>
            </a:pPr>
            <a:r>
              <a:rPr sz="1100" dirty="0">
                <a:latin typeface="Calibri"/>
                <a:cs typeface="Calibri"/>
              </a:rPr>
              <a:t>4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8800" y="150368"/>
            <a:ext cx="15722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Biophysics: Lecture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(1)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0219" y="150368"/>
            <a:ext cx="18338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1033" y="150368"/>
            <a:ext cx="15290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42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0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7682" y="150368"/>
            <a:ext cx="13728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8800" y="833374"/>
            <a:ext cx="6771005" cy="259651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228600" algn="just">
              <a:lnSpc>
                <a:spcPct val="101600"/>
              </a:lnSpc>
              <a:spcBef>
                <a:spcPts val="6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Using enough electrostatic force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on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valence electron--either pushing it with </a:t>
            </a:r>
            <a:r>
              <a:rPr sz="1600" spc="-3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another negative charge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or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attracting it with a positive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charge--we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 eject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electron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from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orbit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around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atom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creating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free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electron.</a:t>
            </a:r>
            <a:endParaRPr sz="1600">
              <a:latin typeface="Calibri"/>
              <a:cs typeface="Calibri"/>
            </a:endParaRPr>
          </a:p>
          <a:p>
            <a:pPr marL="12700" marR="5080" algn="just">
              <a:lnSpc>
                <a:spcPct val="101800"/>
              </a:lnSpc>
              <a:spcBef>
                <a:spcPts val="74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Now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consider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copper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wire: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matter</a:t>
            </a:r>
            <a:r>
              <a:rPr sz="1600" spc="-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filled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countless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copper</a:t>
            </a:r>
            <a:r>
              <a:rPr sz="1600" spc="-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atoms.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our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Calibri"/>
                <a:cs typeface="Calibri"/>
              </a:rPr>
              <a:t>free </a:t>
            </a:r>
            <a:r>
              <a:rPr sz="1600" b="1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electron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floating in a space between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atoms,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it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has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pulled and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prodded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by 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surrounding charges in that space.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free electron eventually finds a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new atom 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latch on to; in doing so, the negative charge of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that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 ejects another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valence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</a:t>
            </a:r>
            <a:r>
              <a:rPr sz="16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from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atom.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Now</a:t>
            </a:r>
            <a:r>
              <a:rPr sz="16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new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drifting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through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free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space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looking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do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same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thing.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This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chain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effect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continue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on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create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flow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 called</a:t>
            </a:r>
            <a:r>
              <a:rPr sz="1600" spc="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electric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current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1500" y="3526535"/>
            <a:ext cx="5715000" cy="1629156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639311" y="9092183"/>
            <a:ext cx="332740" cy="304800"/>
          </a:xfrm>
          <a:custGeom>
            <a:avLst/>
            <a:gdLst/>
            <a:ahLst/>
            <a:cxnLst/>
            <a:rect l="l" t="t" r="r" b="b"/>
            <a:pathLst>
              <a:path w="332739" h="304800">
                <a:moveTo>
                  <a:pt x="0" y="152400"/>
                </a:moveTo>
                <a:lnTo>
                  <a:pt x="8473" y="104231"/>
                </a:lnTo>
                <a:lnTo>
                  <a:pt x="32064" y="62396"/>
                </a:lnTo>
                <a:lnTo>
                  <a:pt x="68031" y="29405"/>
                </a:lnTo>
                <a:lnTo>
                  <a:pt x="113629" y="7769"/>
                </a:lnTo>
                <a:lnTo>
                  <a:pt x="166115" y="0"/>
                </a:lnTo>
                <a:lnTo>
                  <a:pt x="218602" y="7769"/>
                </a:lnTo>
                <a:lnTo>
                  <a:pt x="264200" y="29405"/>
                </a:lnTo>
                <a:lnTo>
                  <a:pt x="300167" y="62396"/>
                </a:lnTo>
                <a:lnTo>
                  <a:pt x="323758" y="104231"/>
                </a:lnTo>
                <a:lnTo>
                  <a:pt x="332232" y="152400"/>
                </a:lnTo>
                <a:lnTo>
                  <a:pt x="323758" y="200568"/>
                </a:lnTo>
                <a:lnTo>
                  <a:pt x="300167" y="242403"/>
                </a:lnTo>
                <a:lnTo>
                  <a:pt x="264200" y="275394"/>
                </a:lnTo>
                <a:lnTo>
                  <a:pt x="218602" y="297030"/>
                </a:lnTo>
                <a:lnTo>
                  <a:pt x="166115" y="304800"/>
                </a:lnTo>
                <a:lnTo>
                  <a:pt x="113629" y="297030"/>
                </a:lnTo>
                <a:lnTo>
                  <a:pt x="68031" y="275394"/>
                </a:lnTo>
                <a:lnTo>
                  <a:pt x="32064" y="242403"/>
                </a:lnTo>
                <a:lnTo>
                  <a:pt x="8473" y="200568"/>
                </a:lnTo>
                <a:lnTo>
                  <a:pt x="0" y="152400"/>
                </a:lnTo>
                <a:close/>
              </a:path>
            </a:pathLst>
          </a:custGeom>
          <a:ln w="12191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8800" y="5264277"/>
            <a:ext cx="6767195" cy="407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17170" algn="ctr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simplified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model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of charges</a:t>
            </a:r>
            <a:r>
              <a:rPr sz="1600" i="1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flowing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through</a:t>
            </a:r>
            <a:r>
              <a:rPr sz="1600" i="1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atoms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 to</a:t>
            </a:r>
            <a:r>
              <a:rPr sz="1600" i="1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make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current.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 dirty="0">
              <a:latin typeface="Calibri"/>
              <a:cs typeface="Calibri"/>
            </a:endParaRPr>
          </a:p>
          <a:p>
            <a:pPr marL="12700" algn="l" rtl="0">
              <a:lnSpc>
                <a:spcPct val="100000"/>
              </a:lnSpc>
            </a:pPr>
            <a:r>
              <a:rPr sz="1600" spc="-5" dirty="0">
                <a:solidFill>
                  <a:srgbClr val="545454"/>
                </a:solidFill>
                <a:latin typeface="Calibri"/>
                <a:cs typeface="Calibri"/>
              </a:rPr>
              <a:t>Conductivity</a:t>
            </a:r>
            <a:endParaRPr sz="1600" dirty="0">
              <a:latin typeface="Calibri"/>
              <a:cs typeface="Calibri"/>
            </a:endParaRPr>
          </a:p>
          <a:p>
            <a:pPr marL="12700" marR="5080" algn="just" rtl="0">
              <a:lnSpc>
                <a:spcPct val="101699"/>
              </a:lnSpc>
              <a:spcBef>
                <a:spcPts val="760"/>
              </a:spcBef>
            </a:pP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Some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elemental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types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atoms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better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than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others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at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releasing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their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electrons.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get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best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possible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flow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we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want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use</a:t>
            </a:r>
            <a:r>
              <a:rPr sz="16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atoms,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which</a:t>
            </a:r>
            <a:r>
              <a:rPr sz="1600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don't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hold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very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tightly to their valence electrons. An element's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conductivity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measures how tightly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bound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 electron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to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an atom.</a:t>
            </a:r>
            <a:endParaRPr sz="1600" dirty="0">
              <a:latin typeface="Calibri"/>
              <a:cs typeface="Calibri"/>
            </a:endParaRPr>
          </a:p>
          <a:p>
            <a:pPr marL="12700" marR="6350" indent="228600" algn="just" rtl="0">
              <a:lnSpc>
                <a:spcPct val="101699"/>
              </a:lnSpc>
              <a:spcBef>
                <a:spcPts val="75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Elements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high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conductivity,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which</a:t>
            </a:r>
            <a:r>
              <a:rPr sz="1600" spc="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have</a:t>
            </a:r>
            <a:r>
              <a:rPr sz="1600" spc="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very</a:t>
            </a:r>
            <a:r>
              <a:rPr sz="1600" spc="3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mobile</a:t>
            </a:r>
            <a:r>
              <a:rPr sz="1600" spc="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electrons,</a:t>
            </a:r>
            <a:r>
              <a:rPr sz="1600" spc="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called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conductors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.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These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 the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types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materials we want to use to make wires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 other components, which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aid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 electron flow.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Metals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like copper, silver, and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gold are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usually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our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top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choices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for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good conductors.</a:t>
            </a:r>
            <a:endParaRPr sz="1600" dirty="0">
              <a:latin typeface="Calibri"/>
              <a:cs typeface="Calibri"/>
            </a:endParaRPr>
          </a:p>
          <a:p>
            <a:pPr marL="12700" marR="6350" algn="just" rtl="0">
              <a:lnSpc>
                <a:spcPct val="101600"/>
              </a:lnSpc>
              <a:spcBef>
                <a:spcPts val="7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Elements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low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conductivity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called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insulators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.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Insulators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serve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very 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important purpose: they prevent the flow of electrons. Popular insulators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include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glass,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rubber,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plastic,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 air.</a:t>
            </a:r>
            <a:endParaRPr sz="1600" dirty="0">
              <a:latin typeface="Calibri"/>
              <a:cs typeface="Calibri"/>
            </a:endParaRPr>
          </a:p>
          <a:p>
            <a:pPr marR="241935" algn="ctr">
              <a:lnSpc>
                <a:spcPct val="100000"/>
              </a:lnSpc>
              <a:spcBef>
                <a:spcPts val="1340"/>
              </a:spcBef>
            </a:pPr>
            <a:r>
              <a:rPr sz="1100" dirty="0">
                <a:latin typeface="Calibri"/>
                <a:cs typeface="Calibri"/>
              </a:rPr>
              <a:t>5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300" y="150368"/>
            <a:ext cx="6868795" cy="297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algn="just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Biophysics:</a:t>
            </a:r>
            <a:r>
              <a:rPr sz="1100" b="1" spc="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Lecture </a:t>
            </a:r>
            <a:r>
              <a:rPr sz="1100" b="1" dirty="0">
                <a:latin typeface="Arial"/>
                <a:cs typeface="Arial"/>
              </a:rPr>
              <a:t>(1)   </a:t>
            </a:r>
            <a:r>
              <a:rPr sz="1100" b="1" spc="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</a:t>
            </a:r>
            <a:r>
              <a:rPr sz="1100" b="1" spc="325" dirty="0">
                <a:latin typeface="Arial"/>
                <a:cs typeface="Arial"/>
              </a:rPr>
              <a:t>  </a:t>
            </a:r>
            <a:r>
              <a:rPr sz="1100" b="1" spc="-5" dirty="0">
                <a:latin typeface="Arial"/>
                <a:cs typeface="Arial"/>
              </a:rPr>
              <a:t>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72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4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</a:t>
            </a:r>
            <a:r>
              <a:rPr sz="1100" b="1" spc="325" dirty="0">
                <a:latin typeface="Arial"/>
                <a:cs typeface="Arial"/>
              </a:rPr>
              <a:t> </a:t>
            </a:r>
            <a:r>
              <a:rPr sz="1100" b="1" spc="330" dirty="0">
                <a:latin typeface="Arial"/>
                <a:cs typeface="Arial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Dr.</a:t>
            </a:r>
            <a:r>
              <a:rPr sz="1100" b="1" spc="1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15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 dirty="0">
              <a:latin typeface="Calibri"/>
              <a:cs typeface="Calibri"/>
            </a:endParaRPr>
          </a:p>
          <a:p>
            <a:pPr marL="76200" algn="just" rtl="0">
              <a:lnSpc>
                <a:spcPct val="100000"/>
              </a:lnSpc>
            </a:pP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Static</a:t>
            </a:r>
            <a:r>
              <a:rPr sz="1600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or</a:t>
            </a:r>
            <a:r>
              <a:rPr sz="1600" u="heavy" spc="-1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Current Electricity</a:t>
            </a:r>
            <a:endParaRPr sz="1600" dirty="0">
              <a:latin typeface="Calibri"/>
              <a:cs typeface="Calibri"/>
            </a:endParaRPr>
          </a:p>
          <a:p>
            <a:pPr marL="76200" marR="43180" indent="228600" algn="just" rtl="0">
              <a:lnSpc>
                <a:spcPct val="101600"/>
              </a:lnSpc>
              <a:spcBef>
                <a:spcPts val="76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Before we get much further, let us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discuss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two forms electricity can take: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static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or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current.</a:t>
            </a:r>
            <a:r>
              <a:rPr sz="16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working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with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electronics,</a:t>
            </a:r>
            <a:r>
              <a:rPr sz="16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current</a:t>
            </a:r>
            <a:r>
              <a:rPr sz="16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will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much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more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common,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but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static electricity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important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understand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 well.</a:t>
            </a: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60"/>
              </a:spcBef>
            </a:pPr>
            <a:endParaRPr sz="1200" dirty="0">
              <a:latin typeface="Calibri"/>
              <a:cs typeface="Calibri"/>
            </a:endParaRPr>
          </a:p>
          <a:p>
            <a:pPr marL="76200" algn="just" rtl="0">
              <a:lnSpc>
                <a:spcPct val="100000"/>
              </a:lnSpc>
            </a:pP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Static</a:t>
            </a:r>
            <a:r>
              <a:rPr sz="1600" u="heavy" spc="-2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Electricity</a:t>
            </a:r>
            <a:endParaRPr sz="1600" dirty="0">
              <a:latin typeface="Calibri"/>
              <a:cs typeface="Calibri"/>
            </a:endParaRPr>
          </a:p>
          <a:p>
            <a:pPr marL="76200" marR="43815" indent="228600" algn="just" rtl="0">
              <a:lnSpc>
                <a:spcPct val="101699"/>
              </a:lnSpc>
              <a:spcBef>
                <a:spcPts val="7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Static electricity exists when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there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 a build-up of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opposite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charges on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objects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separated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by an insulator. Static (as in "at rest") electricity exists until the two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groups of opposite charges can find a path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between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each other to balance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system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out.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8800" y="5168265"/>
            <a:ext cx="6767195" cy="126111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274320" algn="just">
              <a:lnSpc>
                <a:spcPct val="101699"/>
              </a:lnSpc>
              <a:spcBef>
                <a:spcPts val="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Static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discharges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harmful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depending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on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what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medium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charges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travel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through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 to what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surfaces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charges are transferring. Charges equalizing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through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air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gap can result in a visible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shock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 the traveling electrons collide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with electrons in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air, which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become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excited and release energy in the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form of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light.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61473" y="3266110"/>
            <a:ext cx="2141561" cy="17749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00655" y="6525768"/>
            <a:ext cx="3480816" cy="999743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610355" y="8991600"/>
            <a:ext cx="334010" cy="304800"/>
          </a:xfrm>
          <a:custGeom>
            <a:avLst/>
            <a:gdLst/>
            <a:ahLst/>
            <a:cxnLst/>
            <a:rect l="l" t="t" r="r" b="b"/>
            <a:pathLst>
              <a:path w="334010" h="304800">
                <a:moveTo>
                  <a:pt x="0" y="152400"/>
                </a:moveTo>
                <a:lnTo>
                  <a:pt x="8503" y="104226"/>
                </a:lnTo>
                <a:lnTo>
                  <a:pt x="32186" y="62391"/>
                </a:lnTo>
                <a:lnTo>
                  <a:pt x="68305" y="29402"/>
                </a:lnTo>
                <a:lnTo>
                  <a:pt x="114117" y="7768"/>
                </a:lnTo>
                <a:lnTo>
                  <a:pt x="166878" y="0"/>
                </a:lnTo>
                <a:lnTo>
                  <a:pt x="219638" y="7768"/>
                </a:lnTo>
                <a:lnTo>
                  <a:pt x="265450" y="29402"/>
                </a:lnTo>
                <a:lnTo>
                  <a:pt x="301569" y="62391"/>
                </a:lnTo>
                <a:lnTo>
                  <a:pt x="325252" y="104226"/>
                </a:lnTo>
                <a:lnTo>
                  <a:pt x="333756" y="152400"/>
                </a:lnTo>
                <a:lnTo>
                  <a:pt x="325252" y="200568"/>
                </a:lnTo>
                <a:lnTo>
                  <a:pt x="301569" y="242403"/>
                </a:lnTo>
                <a:lnTo>
                  <a:pt x="265450" y="275394"/>
                </a:lnTo>
                <a:lnTo>
                  <a:pt x="219638" y="297030"/>
                </a:lnTo>
                <a:lnTo>
                  <a:pt x="166878" y="304800"/>
                </a:lnTo>
                <a:lnTo>
                  <a:pt x="114117" y="297030"/>
                </a:lnTo>
                <a:lnTo>
                  <a:pt x="68305" y="275394"/>
                </a:lnTo>
                <a:lnTo>
                  <a:pt x="32186" y="242403"/>
                </a:lnTo>
                <a:lnTo>
                  <a:pt x="8503" y="200568"/>
                </a:lnTo>
                <a:lnTo>
                  <a:pt x="0" y="152400"/>
                </a:lnTo>
                <a:close/>
              </a:path>
            </a:pathLst>
          </a:custGeom>
          <a:ln w="12191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8800" y="7860944"/>
            <a:ext cx="6764020" cy="137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9700"/>
              </a:lnSpc>
              <a:spcBef>
                <a:spcPts val="95"/>
              </a:spcBef>
            </a:pPr>
            <a:r>
              <a:rPr sz="1600" i="1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4"/>
              </a:rPr>
              <a:t>Spark</a:t>
            </a:r>
            <a:r>
              <a:rPr sz="1600" i="1" u="heavy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600" i="1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4"/>
              </a:rPr>
              <a:t>gap</a:t>
            </a:r>
            <a:r>
              <a:rPr sz="1600" i="1" u="heavy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600" i="1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4"/>
              </a:rPr>
              <a:t>igniters</a:t>
            </a:r>
            <a:r>
              <a:rPr sz="1600" i="1" dirty="0">
                <a:solidFill>
                  <a:srgbClr val="DF301D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used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 to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create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controlled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static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discharge.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 Opposite 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charges</a:t>
            </a:r>
            <a:r>
              <a:rPr sz="1600" i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build</a:t>
            </a:r>
            <a:r>
              <a:rPr sz="1600" i="1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up</a:t>
            </a:r>
            <a:r>
              <a:rPr sz="1600" i="1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on</a:t>
            </a:r>
            <a:r>
              <a:rPr sz="1600" i="1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each</a:t>
            </a:r>
            <a:r>
              <a:rPr sz="1600" i="1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i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i="1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conductors</a:t>
            </a:r>
            <a:r>
              <a:rPr sz="1600" i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until</a:t>
            </a:r>
            <a:r>
              <a:rPr sz="1600" i="1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their</a:t>
            </a:r>
            <a:r>
              <a:rPr sz="1600" i="1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attraction</a:t>
            </a:r>
            <a:r>
              <a:rPr sz="1600" i="1" spc="-5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i="1" spc="-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so</a:t>
            </a:r>
            <a:r>
              <a:rPr sz="1600" i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great</a:t>
            </a:r>
            <a:r>
              <a:rPr sz="1600" i="1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charges </a:t>
            </a:r>
            <a:r>
              <a:rPr sz="1600" i="1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can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flow through the air.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marR="332740" algn="ctr">
              <a:lnSpc>
                <a:spcPct val="100000"/>
              </a:lnSpc>
              <a:spcBef>
                <a:spcPts val="1005"/>
              </a:spcBef>
            </a:pPr>
            <a:r>
              <a:rPr sz="1100" dirty="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8800" y="150368"/>
            <a:ext cx="15722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Biophysics: Lecture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(1)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0219" y="150368"/>
            <a:ext cx="18338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1033" y="150368"/>
            <a:ext cx="15290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42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0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7682" y="150368"/>
            <a:ext cx="13728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8800" y="833374"/>
            <a:ext cx="6770370" cy="736600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8255" indent="274320" algn="just" rtl="0">
              <a:lnSpc>
                <a:spcPct val="101699"/>
              </a:lnSpc>
              <a:spcBef>
                <a:spcPts val="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Static electricity also familiarly exists when we rub balloons on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our head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make our hair stand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up.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 each case, friction from rubbing different types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of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materials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transfers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electrons.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object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losing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becomes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positively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charged,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while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object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gaining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becomes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negatively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charged.</a:t>
            </a: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</a:pPr>
            <a:endParaRPr sz="1250" dirty="0">
              <a:latin typeface="Calibri"/>
              <a:cs typeface="Calibri"/>
            </a:endParaRPr>
          </a:p>
          <a:p>
            <a:pPr marL="12700" algn="just" rtl="0">
              <a:lnSpc>
                <a:spcPct val="100000"/>
              </a:lnSpc>
            </a:pPr>
            <a:r>
              <a:rPr sz="1600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Current</a:t>
            </a:r>
            <a:r>
              <a:rPr sz="1600" u="heavy" spc="-2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Electricity</a:t>
            </a:r>
            <a:endParaRPr sz="1600" dirty="0">
              <a:latin typeface="Calibri"/>
              <a:cs typeface="Calibri"/>
            </a:endParaRPr>
          </a:p>
          <a:p>
            <a:pPr marL="12700" marR="6350" indent="137160" algn="just" rtl="0">
              <a:lnSpc>
                <a:spcPct val="101600"/>
              </a:lnSpc>
              <a:spcBef>
                <a:spcPts val="7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This form of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 exists when charges are able to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constantly 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flow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.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opposed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static electricity where charges gather and remain at rest, current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dynamic,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charges are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always on the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move.</a:t>
            </a:r>
            <a:endParaRPr sz="1600" dirty="0">
              <a:latin typeface="Calibri"/>
              <a:cs typeface="Calibri"/>
            </a:endParaRPr>
          </a:p>
          <a:p>
            <a:pPr marL="12700" algn="l" rtl="0">
              <a:lnSpc>
                <a:spcPct val="100000"/>
              </a:lnSpc>
              <a:spcBef>
                <a:spcPts val="795"/>
              </a:spcBef>
            </a:pP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Circuits</a:t>
            </a:r>
            <a:endParaRPr sz="1600" dirty="0">
              <a:latin typeface="Calibri"/>
              <a:cs typeface="Calibri"/>
            </a:endParaRPr>
          </a:p>
          <a:p>
            <a:pPr marL="12700" marR="8890" indent="137160" algn="just" rtl="0">
              <a:lnSpc>
                <a:spcPct val="101600"/>
              </a:lnSpc>
              <a:spcBef>
                <a:spcPts val="75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If you have a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wire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full of copper atoms and want to induce a flow of electrons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through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it,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free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need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somewhere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flow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same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general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direction. Copper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great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conductor,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perfect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for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making charges flow.</a:t>
            </a:r>
            <a:endParaRPr sz="1600" dirty="0">
              <a:latin typeface="Calibri"/>
              <a:cs typeface="Calibri"/>
            </a:endParaRPr>
          </a:p>
          <a:p>
            <a:pPr marL="12700" marR="8890" indent="274320" algn="just" rtl="0">
              <a:lnSpc>
                <a:spcPct val="101600"/>
              </a:lnSpc>
              <a:spcBef>
                <a:spcPts val="7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If a circuit of copper wire is broken, the charges can't flow through the air,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which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will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also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prevent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any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toward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middle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from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going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anywhere.</a:t>
            </a:r>
            <a:endParaRPr sz="1600" dirty="0">
              <a:latin typeface="Calibri"/>
              <a:cs typeface="Calibri"/>
            </a:endParaRPr>
          </a:p>
          <a:p>
            <a:pPr marL="12700" marR="6350" algn="just" rtl="0">
              <a:lnSpc>
                <a:spcPct val="101899"/>
              </a:lnSpc>
              <a:spcBef>
                <a:spcPts val="74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On</a:t>
            </a:r>
            <a:r>
              <a:rPr sz="16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other</a:t>
            </a:r>
            <a:r>
              <a:rPr sz="16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hand,</a:t>
            </a:r>
            <a:r>
              <a:rPr sz="16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if</a:t>
            </a:r>
            <a:r>
              <a:rPr sz="1600" spc="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wire</a:t>
            </a:r>
            <a:r>
              <a:rPr sz="1600" spc="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were</a:t>
            </a:r>
            <a:r>
              <a:rPr sz="1600" spc="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connected</a:t>
            </a:r>
            <a:r>
              <a:rPr sz="1600" spc="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end-to-end,</a:t>
            </a:r>
            <a:r>
              <a:rPr sz="1600" spc="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electrons</a:t>
            </a:r>
            <a:r>
              <a:rPr sz="1600" spc="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1600" spc="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have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 neighboring atom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and can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all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flow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 the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same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general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direction.</a:t>
            </a: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</a:pPr>
            <a:endParaRPr sz="1250" dirty="0">
              <a:latin typeface="Calibri"/>
              <a:cs typeface="Calibri"/>
            </a:endParaRPr>
          </a:p>
          <a:p>
            <a:pPr marL="12700" algn="just" rtl="0">
              <a:lnSpc>
                <a:spcPct val="100000"/>
              </a:lnSpc>
            </a:pP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Electric</a:t>
            </a:r>
            <a:r>
              <a:rPr sz="1600" u="heavy" spc="-3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Fields</a:t>
            </a:r>
            <a:endParaRPr sz="1600" dirty="0">
              <a:latin typeface="Calibri"/>
              <a:cs typeface="Calibri"/>
            </a:endParaRPr>
          </a:p>
          <a:p>
            <a:pPr marL="12700" marR="12700" indent="137160" algn="just" rtl="0">
              <a:lnSpc>
                <a:spcPct val="102000"/>
              </a:lnSpc>
              <a:spcBef>
                <a:spcPts val="75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Fields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can't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seen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they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don't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have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physical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appearance,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but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effect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they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have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is very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real.</a:t>
            </a:r>
            <a:endParaRPr sz="1600" dirty="0">
              <a:latin typeface="Calibri"/>
              <a:cs typeface="Calibri"/>
            </a:endParaRPr>
          </a:p>
          <a:p>
            <a:pPr marL="12700" marR="5080" algn="just" rtl="0">
              <a:lnSpc>
                <a:spcPct val="101899"/>
              </a:lnSpc>
              <a:spcBef>
                <a:spcPts val="74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We're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all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subconsciously familiar with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one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field in particular: </a:t>
            </a:r>
            <a:r>
              <a:rPr sz="1600" u="heavy" spc="-10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Earth's </a:t>
            </a:r>
            <a:r>
              <a:rPr sz="1600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gravitational </a:t>
            </a:r>
            <a:r>
              <a:rPr sz="1600" dirty="0">
                <a:solidFill>
                  <a:srgbClr val="DF301D"/>
                </a:solid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rgbClr val="DF301D"/>
                </a:solidFill>
                <a:uFill>
                  <a:solidFill>
                    <a:srgbClr val="DF301D"/>
                  </a:solidFill>
                </a:uFill>
                <a:latin typeface="Calibri"/>
                <a:cs typeface="Calibri"/>
                <a:hlinkClick r:id="rId2"/>
              </a:rPr>
              <a:t>field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effect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a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massive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body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attracting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other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bodies.</a:t>
            </a:r>
            <a:endParaRPr sz="1600" dirty="0">
              <a:latin typeface="Calibri"/>
              <a:cs typeface="Calibri"/>
            </a:endParaRPr>
          </a:p>
          <a:p>
            <a:pPr marL="12700" marR="10160" indent="228600" algn="just" rtl="0">
              <a:lnSpc>
                <a:spcPct val="101899"/>
              </a:lnSpc>
              <a:spcBef>
                <a:spcPts val="74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Earth's gravitational field can be modeled with a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set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vectors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all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pointing into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center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planet;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regardless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where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you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are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on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</a:t>
            </a:r>
            <a:r>
              <a:rPr sz="1600" spc="-4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surface,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you'll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feel</a:t>
            </a:r>
            <a:r>
              <a:rPr sz="1600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force</a:t>
            </a:r>
            <a:r>
              <a:rPr sz="1600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pushing you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towards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it.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38144" y="8887968"/>
            <a:ext cx="334010" cy="304800"/>
          </a:xfrm>
          <a:custGeom>
            <a:avLst/>
            <a:gdLst/>
            <a:ahLst/>
            <a:cxnLst/>
            <a:rect l="l" t="t" r="r" b="b"/>
            <a:pathLst>
              <a:path w="334010" h="304800">
                <a:moveTo>
                  <a:pt x="0" y="152399"/>
                </a:moveTo>
                <a:lnTo>
                  <a:pt x="8503" y="104231"/>
                </a:lnTo>
                <a:lnTo>
                  <a:pt x="32186" y="62396"/>
                </a:lnTo>
                <a:lnTo>
                  <a:pt x="68305" y="29405"/>
                </a:lnTo>
                <a:lnTo>
                  <a:pt x="114117" y="7769"/>
                </a:lnTo>
                <a:lnTo>
                  <a:pt x="166877" y="0"/>
                </a:lnTo>
                <a:lnTo>
                  <a:pt x="219638" y="7769"/>
                </a:lnTo>
                <a:lnTo>
                  <a:pt x="265450" y="29405"/>
                </a:lnTo>
                <a:lnTo>
                  <a:pt x="301569" y="62396"/>
                </a:lnTo>
                <a:lnTo>
                  <a:pt x="325252" y="104231"/>
                </a:lnTo>
                <a:lnTo>
                  <a:pt x="333755" y="152399"/>
                </a:lnTo>
                <a:lnTo>
                  <a:pt x="325252" y="200568"/>
                </a:lnTo>
                <a:lnTo>
                  <a:pt x="301569" y="242403"/>
                </a:lnTo>
                <a:lnTo>
                  <a:pt x="265450" y="275394"/>
                </a:lnTo>
                <a:lnTo>
                  <a:pt x="219638" y="297030"/>
                </a:lnTo>
                <a:lnTo>
                  <a:pt x="166877" y="304799"/>
                </a:lnTo>
                <a:lnTo>
                  <a:pt x="114117" y="297030"/>
                </a:lnTo>
                <a:lnTo>
                  <a:pt x="68305" y="275394"/>
                </a:lnTo>
                <a:lnTo>
                  <a:pt x="32186" y="242403"/>
                </a:lnTo>
                <a:lnTo>
                  <a:pt x="8503" y="200568"/>
                </a:lnTo>
                <a:lnTo>
                  <a:pt x="0" y="152399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64763" y="8939276"/>
            <a:ext cx="965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8800" y="150368"/>
            <a:ext cx="15722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Biophysics: Lecture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(1)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0219" y="150368"/>
            <a:ext cx="18338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1033" y="150368"/>
            <a:ext cx="15290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42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0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7682" y="150368"/>
            <a:ext cx="13728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8800" y="3259963"/>
            <a:ext cx="6770370" cy="53066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7620" indent="182880" algn="just">
              <a:lnSpc>
                <a:spcPct val="101699"/>
              </a:lnSpc>
              <a:spcBef>
                <a:spcPts val="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strength or intensity of fields isn't uniform at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all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points in the field. The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further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you are from the source of the field the less effect the field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has.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magnitude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Earth's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gravitational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field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decreases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you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get</a:t>
            </a:r>
            <a:r>
              <a:rPr sz="1600" spc="-6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further</a:t>
            </a:r>
            <a:r>
              <a:rPr sz="1600" spc="-6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away</a:t>
            </a:r>
            <a:r>
              <a:rPr sz="1600" spc="-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from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spc="-34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center of the planet.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 dirty="0">
              <a:latin typeface="Calibri"/>
              <a:cs typeface="Calibri"/>
            </a:endParaRPr>
          </a:p>
          <a:p>
            <a:pPr marL="12700" algn="just" rtl="0">
              <a:lnSpc>
                <a:spcPct val="100000"/>
              </a:lnSpc>
            </a:pPr>
            <a:r>
              <a:rPr sz="1600" u="heavy" spc="-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Electric</a:t>
            </a:r>
            <a:r>
              <a:rPr sz="1600" u="heavy" spc="-35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545454"/>
                </a:solidFill>
                <a:uFill>
                  <a:solidFill>
                    <a:srgbClr val="545454"/>
                  </a:solidFill>
                </a:uFill>
                <a:latin typeface="Calibri"/>
                <a:cs typeface="Calibri"/>
              </a:rPr>
              <a:t>Fields</a:t>
            </a:r>
            <a:endParaRPr sz="1600" dirty="0">
              <a:latin typeface="Calibri"/>
              <a:cs typeface="Calibri"/>
            </a:endParaRPr>
          </a:p>
          <a:p>
            <a:pPr marL="12700" marR="7620" indent="228600" algn="just" rtl="0">
              <a:lnSpc>
                <a:spcPct val="101699"/>
              </a:lnSpc>
              <a:spcBef>
                <a:spcPts val="760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 fields (e-fields) are an important tool in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understanding how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electricity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begins and continues to flow. Electric fields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describe the pulling </a:t>
            </a:r>
            <a:r>
              <a:rPr sz="1600" b="1" spc="5" dirty="0">
                <a:solidFill>
                  <a:srgbClr val="333333"/>
                </a:solidFill>
                <a:latin typeface="Calibri"/>
                <a:cs typeface="Calibri"/>
              </a:rPr>
              <a:t>or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pushing </a:t>
            </a:r>
            <a:r>
              <a:rPr sz="1600" b="1" spc="-10" dirty="0">
                <a:solidFill>
                  <a:srgbClr val="333333"/>
                </a:solidFill>
                <a:latin typeface="Calibri"/>
                <a:cs typeface="Calibri"/>
              </a:rPr>
              <a:t>force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 in</a:t>
            </a:r>
            <a:r>
              <a:rPr sz="1600" b="1" spc="-3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a</a:t>
            </a:r>
            <a:r>
              <a:rPr sz="1600" b="1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space</a:t>
            </a:r>
            <a:r>
              <a:rPr sz="1600" b="1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between</a:t>
            </a:r>
            <a:r>
              <a:rPr sz="1600" b="1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charges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.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Compared</a:t>
            </a:r>
            <a:r>
              <a:rPr sz="1600" spc="-2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Earth's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gravitational</a:t>
            </a:r>
            <a:r>
              <a:rPr sz="1600" spc="-2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field,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</a:t>
            </a:r>
            <a:r>
              <a:rPr sz="1600" spc="-3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fields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have one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major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difference: while Earth's field generally only attracts other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objects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 mass,</a:t>
            </a:r>
            <a:r>
              <a:rPr sz="16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electric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fields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push charges</a:t>
            </a:r>
            <a:r>
              <a:rPr sz="16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away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just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often</a:t>
            </a:r>
            <a:r>
              <a:rPr sz="16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as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they attract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them.</a:t>
            </a: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</a:pPr>
            <a:endParaRPr sz="1600" dirty="0">
              <a:latin typeface="Calibri"/>
              <a:cs typeface="Calibri"/>
            </a:endParaRPr>
          </a:p>
          <a:p>
            <a:pPr algn="l" rtl="0"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Calibri"/>
              <a:cs typeface="Calibri"/>
            </a:endParaRPr>
          </a:p>
          <a:p>
            <a:pPr marL="12700" marR="5080" indent="91440" algn="just" rtl="0">
              <a:lnSpc>
                <a:spcPct val="101600"/>
              </a:lnSpc>
              <a:spcBef>
                <a:spcPts val="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direction of electric fields is always defined as the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direction a positive test 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charge would move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if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it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were dropped in the field. The test charge has to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be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infinitely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small,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to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keep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its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 charge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from influencing the field.</a:t>
            </a:r>
            <a:endParaRPr sz="1600" dirty="0">
              <a:latin typeface="Calibri"/>
              <a:cs typeface="Calibri"/>
            </a:endParaRPr>
          </a:p>
          <a:p>
            <a:pPr marL="12700" marR="5080" indent="45720" algn="just" rtl="0">
              <a:lnSpc>
                <a:spcPct val="101699"/>
              </a:lnSpc>
              <a:spcBef>
                <a:spcPts val="755"/>
              </a:spcBef>
            </a:pP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If you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dropped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 positive test charge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near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 negative charge, the test charge wo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uld be attracted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towards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negative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charge. Therefore,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 single, negative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 we draw our electric field arrows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pointing </a:t>
            </a:r>
            <a:r>
              <a:rPr sz="1600" b="1" dirty="0">
                <a:solidFill>
                  <a:srgbClr val="333333"/>
                </a:solidFill>
                <a:latin typeface="Calibri"/>
                <a:cs typeface="Calibri"/>
              </a:rPr>
              <a:t>inward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at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all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directions.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That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33"/>
                </a:solidFill>
                <a:latin typeface="Calibri"/>
                <a:cs typeface="Calibri"/>
              </a:rPr>
              <a:t>same</a:t>
            </a:r>
            <a:r>
              <a:rPr sz="1600" spc="-8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test</a:t>
            </a:r>
            <a:r>
              <a:rPr sz="1600" spc="-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</a:t>
            </a:r>
            <a:r>
              <a:rPr sz="1600" spc="-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dropped</a:t>
            </a:r>
            <a:r>
              <a:rPr sz="1600" spc="-8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near</a:t>
            </a:r>
            <a:r>
              <a:rPr sz="1600" spc="-8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another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positive</a:t>
            </a:r>
            <a:r>
              <a:rPr sz="1600" b="1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charge</a:t>
            </a:r>
            <a:r>
              <a:rPr sz="1600" spc="-7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would</a:t>
            </a:r>
            <a:r>
              <a:rPr sz="1600" spc="-8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result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in</a:t>
            </a:r>
            <a:r>
              <a:rPr sz="1600" spc="-8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an</a:t>
            </a:r>
            <a:r>
              <a:rPr sz="1600" spc="-7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outward </a:t>
            </a:r>
            <a:r>
              <a:rPr sz="1600" spc="-35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repulsion,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which</a:t>
            </a:r>
            <a:r>
              <a:rPr sz="1600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means </a:t>
            </a:r>
            <a:r>
              <a:rPr sz="1600" dirty="0">
                <a:solidFill>
                  <a:srgbClr val="333333"/>
                </a:solidFill>
                <a:latin typeface="Calibri"/>
                <a:cs typeface="Calibri"/>
              </a:rPr>
              <a:t>we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draw</a:t>
            </a:r>
            <a:r>
              <a:rPr sz="1600" spc="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arrows going</a:t>
            </a:r>
            <a:r>
              <a:rPr sz="1600" b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Calibri"/>
                <a:cs typeface="Calibri"/>
              </a:rPr>
              <a:t>out</a:t>
            </a:r>
            <a:r>
              <a:rPr sz="1600" b="1" spc="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of</a:t>
            </a:r>
            <a:r>
              <a:rPr sz="1600" spc="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33333"/>
                </a:solidFill>
                <a:latin typeface="Calibri"/>
                <a:cs typeface="Calibri"/>
              </a:rPr>
              <a:t>the positive charge.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62655" y="856488"/>
            <a:ext cx="1952244" cy="195224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628644" y="9014459"/>
            <a:ext cx="334010" cy="304800"/>
          </a:xfrm>
          <a:custGeom>
            <a:avLst/>
            <a:gdLst/>
            <a:ahLst/>
            <a:cxnLst/>
            <a:rect l="l" t="t" r="r" b="b"/>
            <a:pathLst>
              <a:path w="334010" h="304800">
                <a:moveTo>
                  <a:pt x="0" y="152400"/>
                </a:moveTo>
                <a:lnTo>
                  <a:pt x="8503" y="104226"/>
                </a:lnTo>
                <a:lnTo>
                  <a:pt x="32186" y="62391"/>
                </a:lnTo>
                <a:lnTo>
                  <a:pt x="68305" y="29402"/>
                </a:lnTo>
                <a:lnTo>
                  <a:pt x="114117" y="7768"/>
                </a:lnTo>
                <a:lnTo>
                  <a:pt x="166877" y="0"/>
                </a:lnTo>
                <a:lnTo>
                  <a:pt x="219638" y="7768"/>
                </a:lnTo>
                <a:lnTo>
                  <a:pt x="265450" y="29402"/>
                </a:lnTo>
                <a:lnTo>
                  <a:pt x="301569" y="62391"/>
                </a:lnTo>
                <a:lnTo>
                  <a:pt x="325252" y="104226"/>
                </a:lnTo>
                <a:lnTo>
                  <a:pt x="333755" y="152400"/>
                </a:lnTo>
                <a:lnTo>
                  <a:pt x="325252" y="200568"/>
                </a:lnTo>
                <a:lnTo>
                  <a:pt x="301569" y="242403"/>
                </a:lnTo>
                <a:lnTo>
                  <a:pt x="265450" y="275394"/>
                </a:lnTo>
                <a:lnTo>
                  <a:pt x="219638" y="297030"/>
                </a:lnTo>
                <a:lnTo>
                  <a:pt x="166877" y="304800"/>
                </a:lnTo>
                <a:lnTo>
                  <a:pt x="114117" y="297030"/>
                </a:lnTo>
                <a:lnTo>
                  <a:pt x="68305" y="275394"/>
                </a:lnTo>
                <a:lnTo>
                  <a:pt x="32186" y="242403"/>
                </a:lnTo>
                <a:lnTo>
                  <a:pt x="8503" y="200568"/>
                </a:lnTo>
                <a:lnTo>
                  <a:pt x="0" y="15240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55516" y="9062719"/>
            <a:ext cx="965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8800" y="150368"/>
            <a:ext cx="15722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Biophysics: Lecture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(1)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0219" y="150368"/>
            <a:ext cx="18338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(BASICS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ELECTRICITY)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1033" y="150368"/>
            <a:ext cx="15290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1</a:t>
            </a:r>
            <a:r>
              <a:rPr sz="1050" b="1" spc="-7" baseline="31746" dirty="0">
                <a:latin typeface="Arial"/>
                <a:cs typeface="Arial"/>
              </a:rPr>
              <a:t>st</a:t>
            </a:r>
            <a:r>
              <a:rPr sz="1050" b="1" spc="142" baseline="31746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CLASS</a:t>
            </a:r>
            <a:r>
              <a:rPr sz="1100" b="1" spc="60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2023-2024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7682" y="150368"/>
            <a:ext cx="13728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libri"/>
                <a:cs typeface="Calibri"/>
              </a:rPr>
              <a:t>Dr. </a:t>
            </a:r>
            <a:r>
              <a:rPr sz="1100" b="1" spc="-10" dirty="0">
                <a:latin typeface="Calibri"/>
                <a:cs typeface="Calibri"/>
              </a:rPr>
              <a:t>Sami</a:t>
            </a:r>
            <a:r>
              <a:rPr sz="1100" b="1" spc="-5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Abd</a:t>
            </a:r>
            <a:r>
              <a:rPr sz="1100" b="1" spc="-3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Alhussein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8800" y="2747289"/>
            <a:ext cx="6771640" cy="577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electric fields of single charges. A negative charge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has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an inward electric field 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because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it attracts positive charges.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The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positive charge 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has 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an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outward electric 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field,</a:t>
            </a:r>
            <a:r>
              <a:rPr sz="1600" i="1" spc="-15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pushing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away</a:t>
            </a:r>
            <a:r>
              <a:rPr sz="1600" i="1" spc="-10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like</a:t>
            </a:r>
            <a:r>
              <a:rPr sz="1600" i="1" dirty="0">
                <a:solidFill>
                  <a:srgbClr val="333333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333333"/>
                </a:solidFill>
                <a:latin typeface="Calibri"/>
                <a:cs typeface="Calibri"/>
              </a:rPr>
              <a:t>charges.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Calibri"/>
              <a:cs typeface="Calibri"/>
            </a:endParaRPr>
          </a:p>
          <a:p>
            <a:pPr marL="12700" algn="l" rtl="0">
              <a:lnSpc>
                <a:spcPct val="100000"/>
              </a:lnSpc>
            </a:pPr>
            <a:r>
              <a:rPr sz="1600" u="heavy" spc="-5" dirty="0">
                <a:solidFill>
                  <a:srgbClr val="666666"/>
                </a:solidFill>
                <a:uFill>
                  <a:solidFill>
                    <a:srgbClr val="666666"/>
                  </a:solidFill>
                </a:uFill>
                <a:latin typeface="Calibri"/>
                <a:cs typeface="Calibri"/>
              </a:rPr>
              <a:t>Voltage</a:t>
            </a:r>
            <a:endParaRPr sz="1600" dirty="0">
              <a:latin typeface="Calibri"/>
              <a:cs typeface="Calibri"/>
            </a:endParaRPr>
          </a:p>
          <a:p>
            <a:pPr marL="12700" marR="8255" algn="just" rtl="0">
              <a:lnSpc>
                <a:spcPct val="101800"/>
              </a:lnSpc>
              <a:spcBef>
                <a:spcPts val="1395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Voltage (denoted </a:t>
            </a:r>
            <a:r>
              <a:rPr sz="1600" i="1" spc="-10" dirty="0">
                <a:solidFill>
                  <a:srgbClr val="666666"/>
                </a:solidFill>
                <a:latin typeface="Calibri"/>
                <a:cs typeface="Calibri"/>
              </a:rPr>
              <a:t>V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),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sometimes referred to as "electrical potential difference"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or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 "electro-motive force" is the difference in the </a:t>
            </a:r>
            <a:r>
              <a:rPr sz="1600" spc="-5" dirty="0">
                <a:solidFill>
                  <a:srgbClr val="0081AB"/>
                </a:solidFill>
                <a:latin typeface="Calibri"/>
                <a:cs typeface="Calibri"/>
                <a:hlinkClick r:id="rId2"/>
              </a:rPr>
              <a:t>electrical potential energy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per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unit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of charge between two positions in space. It tells us the amount of energy that is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required to separate two charged materials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some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distance. To give an example,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if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 it requires 9 Joules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(J)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of energy to separate 3 Coulombs (C) of electrical charge,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the resulting electrical potential difference (which is to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say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voltage) would be 3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Volts (V). Accordingly,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the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equation for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voltage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is:</a:t>
            </a:r>
            <a:endParaRPr sz="1600" dirty="0">
              <a:latin typeface="Calibri"/>
              <a:cs typeface="Calibri"/>
            </a:endParaRPr>
          </a:p>
          <a:p>
            <a:pPr marL="12700" algn="l" rtl="0">
              <a:lnSpc>
                <a:spcPct val="100000"/>
              </a:lnSpc>
              <a:spcBef>
                <a:spcPts val="1430"/>
              </a:spcBef>
            </a:pPr>
            <a:r>
              <a:rPr sz="1600" i="1" spc="-5" dirty="0">
                <a:solidFill>
                  <a:srgbClr val="666666"/>
                </a:solidFill>
                <a:latin typeface="Calibri"/>
                <a:cs typeface="Calibri"/>
              </a:rPr>
              <a:t>V</a:t>
            </a:r>
            <a:r>
              <a:rPr sz="1600" i="1" spc="-3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666666"/>
                </a:solidFill>
                <a:latin typeface="Calibri"/>
                <a:cs typeface="Calibri"/>
              </a:rPr>
              <a:t>=</a:t>
            </a:r>
            <a:r>
              <a:rPr sz="1600" i="1" spc="-2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666666"/>
                </a:solidFill>
                <a:latin typeface="Calibri"/>
                <a:cs typeface="Calibri"/>
              </a:rPr>
              <a:t>W/Q</a:t>
            </a:r>
            <a:endParaRPr sz="1600" dirty="0">
              <a:latin typeface="Calibri"/>
              <a:cs typeface="Calibri"/>
            </a:endParaRPr>
          </a:p>
          <a:p>
            <a:pPr marL="58419" algn="l" rtl="0">
              <a:lnSpc>
                <a:spcPct val="100000"/>
              </a:lnSpc>
              <a:spcBef>
                <a:spcPts val="40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Where</a:t>
            </a:r>
            <a:endParaRPr sz="1600" dirty="0">
              <a:latin typeface="Calibri"/>
              <a:cs typeface="Calibri"/>
            </a:endParaRPr>
          </a:p>
          <a:p>
            <a:pPr marL="104139" algn="l" rtl="0">
              <a:lnSpc>
                <a:spcPct val="100000"/>
              </a:lnSpc>
              <a:spcBef>
                <a:spcPts val="35"/>
              </a:spcBef>
            </a:pPr>
            <a:r>
              <a:rPr sz="1600" i="1" spc="-10" dirty="0">
                <a:solidFill>
                  <a:srgbClr val="666666"/>
                </a:solidFill>
                <a:latin typeface="Calibri"/>
                <a:cs typeface="Calibri"/>
              </a:rPr>
              <a:t>V:</a:t>
            </a:r>
            <a:r>
              <a:rPr sz="1600" i="1" spc="-2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Voltage</a:t>
            </a:r>
            <a:endParaRPr sz="1600" dirty="0">
              <a:latin typeface="Calibri"/>
              <a:cs typeface="Calibri"/>
            </a:endParaRPr>
          </a:p>
          <a:p>
            <a:pPr marL="58419" algn="l" rtl="0">
              <a:lnSpc>
                <a:spcPct val="100000"/>
              </a:lnSpc>
              <a:spcBef>
                <a:spcPts val="35"/>
              </a:spcBef>
            </a:pPr>
            <a:r>
              <a:rPr sz="1600" i="1" spc="-5" dirty="0">
                <a:solidFill>
                  <a:srgbClr val="666666"/>
                </a:solidFill>
                <a:latin typeface="Calibri"/>
                <a:cs typeface="Calibri"/>
              </a:rPr>
              <a:t>W:</a:t>
            </a:r>
            <a:r>
              <a:rPr sz="1600" i="1" spc="-1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Energy</a:t>
            </a:r>
            <a:r>
              <a:rPr sz="1600" spc="-1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(or</a:t>
            </a:r>
            <a:r>
              <a:rPr sz="1600" spc="-1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Work)</a:t>
            </a:r>
            <a:endParaRPr sz="1600" dirty="0">
              <a:latin typeface="Calibri"/>
              <a:cs typeface="Calibri"/>
            </a:endParaRPr>
          </a:p>
          <a:p>
            <a:pPr marL="104139" algn="l" rtl="0">
              <a:lnSpc>
                <a:spcPct val="100000"/>
              </a:lnSpc>
              <a:spcBef>
                <a:spcPts val="25"/>
              </a:spcBef>
            </a:pPr>
            <a:r>
              <a:rPr sz="1600" i="1" spc="-5" dirty="0">
                <a:solidFill>
                  <a:srgbClr val="666666"/>
                </a:solidFill>
                <a:latin typeface="Calibri"/>
                <a:cs typeface="Calibri"/>
              </a:rPr>
              <a:t>Q:</a:t>
            </a:r>
            <a:r>
              <a:rPr sz="1600" i="1" spc="-3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Charge</a:t>
            </a:r>
            <a:endParaRPr sz="1600" dirty="0">
              <a:latin typeface="Calibri"/>
              <a:cs typeface="Calibri"/>
            </a:endParaRPr>
          </a:p>
          <a:p>
            <a:pPr marL="12700" marR="12065" indent="228600" algn="just" rtl="0">
              <a:lnSpc>
                <a:spcPct val="101699"/>
              </a:lnSpc>
              <a:spcBef>
                <a:spcPts val="1405"/>
              </a:spcBef>
            </a:pP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Voltage is also the amount of electrical potential energy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per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unit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of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charge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contained by the charges once they have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been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separated. Therefore, if 3 C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of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 charge travels across the 3 V of electrical potential difference, that represents 9 J 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of</a:t>
            </a:r>
            <a:r>
              <a:rPr sz="1600" spc="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81AB"/>
                </a:solidFill>
                <a:latin typeface="Calibri"/>
                <a:cs typeface="Calibri"/>
                <a:hlinkClick r:id="rId3"/>
              </a:rPr>
              <a:t>electrical</a:t>
            </a:r>
            <a:r>
              <a:rPr sz="1600" dirty="0">
                <a:solidFill>
                  <a:srgbClr val="0081AB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600" spc="-5" dirty="0">
                <a:solidFill>
                  <a:srgbClr val="0081AB"/>
                </a:solidFill>
                <a:latin typeface="Calibri"/>
                <a:cs typeface="Calibri"/>
                <a:hlinkClick r:id="rId3"/>
              </a:rPr>
              <a:t>kinetic</a:t>
            </a:r>
            <a:r>
              <a:rPr sz="1600" spc="5" dirty="0">
                <a:solidFill>
                  <a:srgbClr val="0081AB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600" spc="-5" dirty="0">
                <a:solidFill>
                  <a:srgbClr val="0081AB"/>
                </a:solidFill>
                <a:latin typeface="Calibri"/>
                <a:cs typeface="Calibri"/>
                <a:hlinkClick r:id="rId3"/>
              </a:rPr>
              <a:t>energy</a:t>
            </a:r>
            <a:r>
              <a:rPr sz="1600" spc="10" dirty="0">
                <a:solidFill>
                  <a:srgbClr val="0081AB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available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to do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work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on</a:t>
            </a:r>
            <a:r>
              <a:rPr sz="1600" spc="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some</a:t>
            </a:r>
            <a:r>
              <a:rPr sz="1600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666666"/>
                </a:solidFill>
                <a:latin typeface="Calibri"/>
                <a:cs typeface="Calibri"/>
              </a:rPr>
              <a:t>other</a:t>
            </a:r>
            <a:r>
              <a:rPr sz="1600" spc="5" dirty="0">
                <a:solidFill>
                  <a:srgbClr val="66666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666666"/>
                </a:solidFill>
                <a:latin typeface="Calibri"/>
                <a:cs typeface="Calibri"/>
              </a:rPr>
              <a:t>system.</a:t>
            </a:r>
            <a:endParaRPr sz="1600" dirty="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78087" y="903866"/>
            <a:ext cx="3577915" cy="1670075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3704844" y="8950452"/>
            <a:ext cx="334010" cy="304800"/>
          </a:xfrm>
          <a:custGeom>
            <a:avLst/>
            <a:gdLst/>
            <a:ahLst/>
            <a:cxnLst/>
            <a:rect l="l" t="t" r="r" b="b"/>
            <a:pathLst>
              <a:path w="334010" h="304800">
                <a:moveTo>
                  <a:pt x="0" y="152400"/>
                </a:moveTo>
                <a:lnTo>
                  <a:pt x="8503" y="104231"/>
                </a:lnTo>
                <a:lnTo>
                  <a:pt x="32186" y="62396"/>
                </a:lnTo>
                <a:lnTo>
                  <a:pt x="68305" y="29405"/>
                </a:lnTo>
                <a:lnTo>
                  <a:pt x="114117" y="7769"/>
                </a:lnTo>
                <a:lnTo>
                  <a:pt x="166877" y="0"/>
                </a:lnTo>
                <a:lnTo>
                  <a:pt x="219638" y="7769"/>
                </a:lnTo>
                <a:lnTo>
                  <a:pt x="265450" y="29405"/>
                </a:lnTo>
                <a:lnTo>
                  <a:pt x="301569" y="62396"/>
                </a:lnTo>
                <a:lnTo>
                  <a:pt x="325252" y="104231"/>
                </a:lnTo>
                <a:lnTo>
                  <a:pt x="333755" y="152400"/>
                </a:lnTo>
                <a:lnTo>
                  <a:pt x="325252" y="200568"/>
                </a:lnTo>
                <a:lnTo>
                  <a:pt x="301569" y="242403"/>
                </a:lnTo>
                <a:lnTo>
                  <a:pt x="265450" y="275394"/>
                </a:lnTo>
                <a:lnTo>
                  <a:pt x="219638" y="297030"/>
                </a:lnTo>
                <a:lnTo>
                  <a:pt x="166877" y="304800"/>
                </a:lnTo>
                <a:lnTo>
                  <a:pt x="114117" y="297030"/>
                </a:lnTo>
                <a:lnTo>
                  <a:pt x="68305" y="275394"/>
                </a:lnTo>
                <a:lnTo>
                  <a:pt x="32186" y="242403"/>
                </a:lnTo>
                <a:lnTo>
                  <a:pt x="8503" y="200568"/>
                </a:lnTo>
                <a:lnTo>
                  <a:pt x="0" y="15240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40860" y="8986519"/>
            <a:ext cx="965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9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65" dirty="0"/>
              <a:t>A</a:t>
            </a:r>
            <a:r>
              <a:rPr spc="-65" dirty="0"/>
              <a:t>l</a:t>
            </a:r>
            <a:r>
              <a:rPr spc="-80" dirty="0"/>
              <a:t>-</a:t>
            </a:r>
            <a:r>
              <a:rPr spc="-185" dirty="0"/>
              <a:t>M</a:t>
            </a:r>
            <a:r>
              <a:rPr spc="-120" dirty="0"/>
              <a:t>ustaqba</a:t>
            </a:r>
            <a:r>
              <a:rPr spc="-60" dirty="0"/>
              <a:t>l </a:t>
            </a:r>
            <a:r>
              <a:rPr spc="-120" dirty="0"/>
              <a:t>Unive</a:t>
            </a:r>
            <a:r>
              <a:rPr spc="-100" dirty="0"/>
              <a:t>r</a:t>
            </a:r>
            <a:r>
              <a:rPr spc="-95" dirty="0"/>
              <a:t>sity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pc="-120" dirty="0"/>
              <a:t>Col</a:t>
            </a:r>
            <a:r>
              <a:rPr spc="-75" dirty="0"/>
              <a:t>l</a:t>
            </a:r>
            <a:r>
              <a:rPr spc="-125" dirty="0"/>
              <a:t>ege</a:t>
            </a:r>
            <a:r>
              <a:rPr spc="-60" dirty="0"/>
              <a:t> </a:t>
            </a:r>
            <a:r>
              <a:rPr spc="-105" dirty="0"/>
              <a:t>of</a:t>
            </a:r>
            <a:r>
              <a:rPr spc="-75" dirty="0"/>
              <a:t> </a:t>
            </a:r>
            <a:r>
              <a:rPr spc="-145" dirty="0"/>
              <a:t>S</a:t>
            </a:r>
            <a:r>
              <a:rPr spc="-125" dirty="0"/>
              <a:t>c</a:t>
            </a:r>
            <a:r>
              <a:rPr spc="-60" dirty="0"/>
              <a:t>i</a:t>
            </a:r>
            <a:r>
              <a:rPr spc="-114" dirty="0"/>
              <a:t>e</a:t>
            </a:r>
            <a:r>
              <a:rPr spc="-150" dirty="0"/>
              <a:t>n</a:t>
            </a:r>
            <a:r>
              <a:rPr spc="-125" dirty="0"/>
              <a:t>ce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85994" y="9640994"/>
            <a:ext cx="1719580" cy="20066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b="1" spc="-120" dirty="0">
                <a:latin typeface="Arial"/>
                <a:cs typeface="Arial"/>
              </a:rPr>
              <a:t>Medical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Physics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25" dirty="0">
                <a:latin typeface="Arial"/>
                <a:cs typeface="Arial"/>
              </a:rPr>
              <a:t>Department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2236</Words>
  <Application>Microsoft Office PowerPoint</Application>
  <PresentationFormat>مخصص</PresentationFormat>
  <Paragraphs>166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SAMI</dc:creator>
  <cp:lastModifiedBy>SAMI</cp:lastModifiedBy>
  <cp:revision>6</cp:revision>
  <dcterms:created xsi:type="dcterms:W3CDTF">2024-04-27T20:47:05Z</dcterms:created>
  <dcterms:modified xsi:type="dcterms:W3CDTF">2025-03-23T19:42:01Z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2024-04-26T00:00:00Z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2024-04-27T00:00:00Z</vt:filetime>
  </property>
</Properties>
</file>