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4" r:id="rId1"/>
  </p:sldMasterIdLst>
  <p:notesMasterIdLst>
    <p:notesMasterId r:id="rId33"/>
  </p:notesMasterIdLst>
  <p:sldIdLst>
    <p:sldId id="278" r:id="rId2"/>
    <p:sldId id="358" r:id="rId3"/>
    <p:sldId id="298" r:id="rId4"/>
    <p:sldId id="299" r:id="rId5"/>
    <p:sldId id="300" r:id="rId6"/>
    <p:sldId id="288" r:id="rId7"/>
    <p:sldId id="258" r:id="rId8"/>
    <p:sldId id="260" r:id="rId9"/>
    <p:sldId id="261" r:id="rId10"/>
    <p:sldId id="262" r:id="rId11"/>
    <p:sldId id="342" r:id="rId12"/>
    <p:sldId id="360" r:id="rId13"/>
    <p:sldId id="266" r:id="rId14"/>
    <p:sldId id="269" r:id="rId15"/>
    <p:sldId id="271" r:id="rId16"/>
    <p:sldId id="272" r:id="rId17"/>
    <p:sldId id="331" r:id="rId18"/>
    <p:sldId id="333" r:id="rId19"/>
    <p:sldId id="332" r:id="rId20"/>
    <p:sldId id="330" r:id="rId21"/>
    <p:sldId id="273" r:id="rId22"/>
    <p:sldId id="274" r:id="rId23"/>
    <p:sldId id="275" r:id="rId24"/>
    <p:sldId id="338" r:id="rId25"/>
    <p:sldId id="336" r:id="rId26"/>
    <p:sldId id="294" r:id="rId27"/>
    <p:sldId id="340" r:id="rId28"/>
    <p:sldId id="296" r:id="rId29"/>
    <p:sldId id="279" r:id="rId30"/>
    <p:sldId id="302" r:id="rId31"/>
    <p:sldId id="359" r:id="rId3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19D9-F75E-42B3-A158-4F1687CB0B2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157D-D8E2-4269-94D7-52EFA3F20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4E91FBE-437D-042A-E403-4C6924C4D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EB292F3-24CB-8644-BB02-A8B34D61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D28DF37-2F5D-E7A4-D1A0-5E12EE8D7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9D503C-92E1-45D6-A56B-9BF2BFDCC80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157D-D8E2-4269-94D7-52EFA3F205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8B35B12-1864-1E1B-EFBC-CDF49E0EC2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EA32EBC-FD8A-7E7D-EEC4-934D9E80F0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371A424-06CD-0DE7-BE34-D3FC47849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70358-4815-4990-AF80-F8B066E0ECA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57448D24-165F-8530-003D-DE4A8E4B75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0FC08EF-9AA0-581D-E125-8A4CC0D5C9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3943672-8AB6-432C-C4B0-6C31E77E2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27DBBA-2938-474A-A840-10386782445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256328C-534C-9ACA-034A-20D05373D2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3655B75-4626-4550-99DA-0B3C8AC973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F6082EE-C924-5A93-E97B-906A7CAC5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B5FFF4-2AD3-49AD-9D96-FEFCAA0FEA3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D9C311F-584F-1B2C-E91E-141020F9F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632E5F6-8318-D20F-1BEC-DDF87EFDB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66A136B-82D3-5563-D64D-E6C333BB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4D51C-39AD-476F-92D0-26AE15A2263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D9C311F-584F-1B2C-E91E-141020F9F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632E5F6-8318-D20F-1BEC-DDF87EFDB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66A136B-82D3-5563-D64D-E6C333BB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4D51C-39AD-476F-92D0-26AE15A2263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92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D9C311F-584F-1B2C-E91E-141020F9F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632E5F6-8318-D20F-1BEC-DDF87EFDB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66A136B-82D3-5563-D64D-E6C333BB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4D51C-39AD-476F-92D0-26AE15A2263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64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D9C311F-584F-1B2C-E91E-141020F9F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632E5F6-8318-D20F-1BEC-DDF87EFDB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66A136B-82D3-5563-D64D-E6C333BB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4D51C-39AD-476F-92D0-26AE15A2263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14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D9C311F-584F-1B2C-E91E-141020F9F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632E5F6-8318-D20F-1BEC-DDF87EFDB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66A136B-82D3-5563-D64D-E6C333BB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C4D51C-39AD-476F-92D0-26AE15A2263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4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43F77FE0-9FB9-CBEF-FF91-B8C3F51767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047878A-FAE6-05E9-4F6D-D92753DBE6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3EF58CA-D48F-DF81-F89D-626902813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D2E7D-EF74-4B06-A418-76118B65C2A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157D-D8E2-4269-94D7-52EFA3F205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14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D0052534-AABB-2153-B7CA-B410766806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275FD2C-8E18-C237-1E99-872C81A234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831BAC2-DA23-0B7C-FC8C-A0B9B6F6C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FC6E8A-6F96-4A7B-B7EA-8CDC5A67313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5F46B42-02C2-CC54-5911-609FF65EB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DFCEF5BC-6F5E-BBCA-9EF1-C6C650BAA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9B16F842-C72F-6392-CE0C-212B0E7ED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18EC09-C015-49EF-80F2-0FFA2B1D56B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4B5CDAB5-A97D-F82A-9E2C-A575DAC58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DBC7B8D-CA84-165B-A9B6-873459481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F2AAF375-6A3A-0287-C74C-5F0683E4C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60644-3C25-4014-940C-6B086AC318F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44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4B5CDAB5-A97D-F82A-9E2C-A575DAC58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DBC7B8D-CA84-165B-A9B6-873459481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F2AAF375-6A3A-0287-C74C-5F0683E4C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60644-3C25-4014-940C-6B086AC318F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11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157D-D8E2-4269-94D7-52EFA3F205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92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157D-D8E2-4269-94D7-52EFA3F205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10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157D-D8E2-4269-94D7-52EFA3F205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22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2B02C329-C99E-2C97-2E93-7962C7A28F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42A54050-AEC2-CD15-6549-0B8228B60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8C9F50F1-0108-CE9F-9348-F9FDC5E3B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338941-706F-48C1-A35D-678A01568DC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61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157D-D8E2-4269-94D7-52EFA3F205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1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157D-D8E2-4269-94D7-52EFA3F205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157D-D8E2-4269-94D7-52EFA3F20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157D-D8E2-4269-94D7-52EFA3F20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4E91FBE-437D-042A-E403-4C6924C4D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EB292F3-24CB-8644-BB02-A8B34D61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D28DF37-2F5D-E7A4-D1A0-5E12EE8D7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9D503C-92E1-45D6-A56B-9BF2BFDCC80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1DAD4D1-73B7-EEDE-5342-9312577D1C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1BEE422-0BE2-F6FB-5626-B49F66FE7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0F4C59B-3A4F-CCAA-57A6-707062F38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BC8E1F-41CA-4258-B739-C86DC5D16D1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2123B47-48E8-EB3F-1086-6D69231529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D0B32AA-54A9-9CB3-846A-62C350B5BF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EABE97D-3F46-AE62-E62B-30DDD5C3D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7BD408-E3F1-4508-AAB3-76F0FBC1EB8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3BFCD8B-727D-5D2D-A76C-FC622481C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0A2E0A9-5292-6C9C-D33D-F862B2B91C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0DB3756-F565-9388-BE33-78F7D0767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CC82DD-CC08-497C-BBFE-7675507F84F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86753A7-6788-E7E3-4412-B2A13BEF4D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5CE6ADE-82D2-E378-FA4F-15FB46EA19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8DDF208-1C50-0283-3ECE-BA5F9DD01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5043D-F453-4D6A-802D-A360E64D578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43EFBE-C918-4467-593B-46DBC3910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8A870B-4F30-F14C-B9CC-371367916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380F56-DFFA-0891-887A-7C83447A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E8FA7D-0DD2-1BFE-DE65-F4841C5A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3B0174-FF63-4624-7A51-652C1EE8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39C323-EA2F-A84A-24F7-226A3116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262D4B1-6870-2483-1477-9ED1E94DB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FBDD86-3D08-F6FA-9D13-B87FF88A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658CEE-0673-D8D6-FF94-F7DEC8D3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5B3973-B2DC-14C8-2533-16B7EE01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5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17C91FC-47A4-D3B3-9535-F66E8EA50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BEC023B-6093-B575-AA98-F4328705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A5B459-3E02-0702-2EC5-077A130C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E2594B-1EBD-E45F-126C-754A2E0B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18C59A-58F9-AD96-0F6D-FA9F1E69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968A9F-FDB7-5388-4F12-34674B06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B39F14-0C02-96C0-14E9-4F1AC4FA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7117F5-7087-275A-081B-A075C429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510D10-9999-4610-6C98-CDA7CD71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36355A-5893-EF22-7742-1225EDBB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E8023-E5E0-9A66-89EC-4BFD47F8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964F12-8034-637F-5B2C-55051847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828073-840D-CB5C-147B-74D62CA4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6A5A63-0546-EF94-FB7D-0FD95125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71DD70-54AD-30F1-28F6-E69ECDD2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8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CE05B7-F6BB-5AA5-B5E2-8CD8E55E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CE9913-F5DA-036F-0EFE-B71A34DF7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17BB59E-0863-B703-61A9-0003B905E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932F23-2511-6BB4-492D-A49F71B8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9A54A2-21A1-8BE1-4829-50F0CDE7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32BB8BB-8791-F099-72A4-A7555C66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00BA73-D83B-19E6-82E6-A4063F99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715EAF-4EE6-56A3-7ED4-FFFE6DC75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E1DB88-002B-0EE9-3024-049C04438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6D8D132-ADFB-B71E-E448-437075A6E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ADDB9AE-A005-28D2-08E2-FE49A503A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CCD071E-0082-16A7-92E6-B34EE573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8BCCBE-79CD-06C1-D7EB-2E928132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D9C93E2-F7FD-C0B6-11C4-62B206F1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6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B13A6A-D99F-7E36-A3AC-3F5C63C9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A1E5CAC-5571-6BDC-C9DC-0BCDD751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A476A75-7B52-AB57-E87E-99659CD9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8B5CA35-7AEA-878F-2B93-1B23CCB9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4621E73-5328-9C8F-D774-C1E6C2030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0A1C92B-09A0-AE86-A4B3-6797505B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03489D-8CBB-0CE7-A4C8-9C76F7CD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B66832-E6DF-5A52-B441-E5340307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A917D8-A4EC-9235-351F-C65D90230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DE6C030-4D4F-1F7C-E32B-A8BB5FBBF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5D79C9-9C8B-493D-DE54-8A4876C1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7CCC94-7470-AE8F-EF86-B8D74960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8D9429-C8FE-5E12-FCC6-58ABC9FE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674F72-E7BE-D73B-B336-258D4275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6B8BBF3-2CA4-0663-FCCD-9CBDE0326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6191622-E7D9-762C-189D-75FF9E8EA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EF9AF6-0F74-2384-2590-DD3AD8BB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114CF9-C674-0150-A2DE-C814C6D4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DA0D095-6E03-E0C7-CFE1-DE53BFA3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28F1032-F305-207A-AFD2-EA235980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DAEE35F-FF6A-A253-28DE-43E5084B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EE31FB-6A09-B083-BEA2-77E874538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E5F2-0621-47D1-B669-6B673CE62A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5904E5-153F-52E6-C2CF-6C8C2BCF6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5E8D43-1DBC-E654-2B78-1A935AF8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E80B-5732-40C8-8A2C-491858EC8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92BDD8A4-2F5C-F45F-0A95-D17844D65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343399"/>
            <a:ext cx="9669517" cy="247518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900" b="1" cap="all" dirty="0">
                <a:solidFill>
                  <a:srgbClr val="29A6A3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4900" b="1" dirty="0">
                <a:solidFill>
                  <a:srgbClr val="29A6A3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ec.</a:t>
            </a:r>
            <a:r>
              <a:rPr lang="en-US" sz="4900" b="1" cap="all" dirty="0">
                <a:solidFill>
                  <a:srgbClr val="29A6A3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sz="4900" b="1" cap="all" dirty="0">
                <a:solidFill>
                  <a:srgbClr val="29A6A3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biology</a:t>
            </a:r>
          </a:p>
          <a:p>
            <a:pPr algn="ctr"/>
            <a:r>
              <a:rPr lang="en-US" sz="5800" b="1" cap="all" dirty="0">
                <a:solidFill>
                  <a:srgbClr val="4F6228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US" sz="5800" b="1" cap="all" dirty="0">
                <a:solidFill>
                  <a:srgbClr val="4F6228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Dr. mohammed al-murib</a:t>
            </a:r>
            <a:endParaRPr lang="en-US" sz="5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6E8B9-8E28-5620-233F-BDC1842A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AF87E-BBB9-DBA0-B77E-9EE9A11CC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193" y="2760278"/>
            <a:ext cx="2343808" cy="23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A29D7B13-0DAD-546D-DD74-271DDD355A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936" y="238991"/>
            <a:ext cx="10941627" cy="5628409"/>
          </a:xfrm>
          <a:noFill/>
          <a:ln w="381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endParaRPr lang="en-US" altLang="en-US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endParaRPr lang="en-US" altLang="en-US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Purines</a:t>
            </a:r>
            <a:r>
              <a:rPr lang="en-US" altLang="en-US" dirty="0">
                <a:latin typeface="Verdana" panose="020B0604030504040204" pitchFamily="34" charset="0"/>
              </a:rPr>
              <a:t> :          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Adenine &amp; Guanine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Pyrimidines</a:t>
            </a:r>
            <a:r>
              <a:rPr lang="en-US" altLang="en-US" dirty="0">
                <a:latin typeface="Verdana" panose="020B0604030504040204" pitchFamily="34" charset="0"/>
              </a:rPr>
              <a:t>:    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Cytosine, Thymine &amp; Uracil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dirty="0"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DNA</a:t>
            </a:r>
            <a:r>
              <a:rPr lang="en-US" altLang="en-US" dirty="0">
                <a:latin typeface="Verdana" panose="020B0604030504040204" pitchFamily="34" charset="0"/>
              </a:rPr>
              <a:t> </a:t>
            </a:r>
            <a:r>
              <a:rPr lang="en-US" altLang="en-US" dirty="0">
                <a:solidFill>
                  <a:schemeClr val="hlink"/>
                </a:solidFill>
                <a:latin typeface="Verdana" panose="020B0604030504040204" pitchFamily="34" charset="0"/>
              </a:rPr>
              <a:t>contains</a:t>
            </a:r>
            <a:r>
              <a:rPr lang="en-US" altLang="en-US" dirty="0">
                <a:latin typeface="Verdana" panose="020B0604030504040204" pitchFamily="34" charset="0"/>
              </a:rPr>
              <a:t>    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Adenine  &amp; Guanine  (</a:t>
            </a:r>
            <a:r>
              <a:rPr lang="en-US" altLang="en-US" b="1" dirty="0">
                <a:solidFill>
                  <a:srgbClr val="006600"/>
                </a:solidFill>
                <a:latin typeface="Verdana" panose="020B0604030504040204" pitchFamily="34" charset="0"/>
              </a:rPr>
              <a:t>purines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Verdana" panose="020B0604030504040204" pitchFamily="34" charset="0"/>
              </a:rPr>
              <a:t>                            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Cytosine &amp; Thymine (</a:t>
            </a:r>
            <a:r>
              <a:rPr lang="en-US" altLang="en-US" b="1" dirty="0">
                <a:solidFill>
                  <a:srgbClr val="006600"/>
                </a:solidFill>
                <a:latin typeface="Verdana" panose="020B0604030504040204" pitchFamily="34" charset="0"/>
              </a:rPr>
              <a:t>pyrimidines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)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b="1" dirty="0">
              <a:solidFill>
                <a:srgbClr val="0066FF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Verdana" panose="020B0604030504040204" pitchFamily="34" charset="0"/>
              </a:rPr>
              <a:t>RNA</a:t>
            </a:r>
            <a:r>
              <a:rPr lang="en-US" altLang="en-US" dirty="0">
                <a:latin typeface="Verdana" panose="020B0604030504040204" pitchFamily="34" charset="0"/>
              </a:rPr>
              <a:t> </a:t>
            </a:r>
            <a:r>
              <a:rPr lang="en-US" altLang="en-US" dirty="0">
                <a:solidFill>
                  <a:schemeClr val="hlink"/>
                </a:solidFill>
                <a:latin typeface="Verdana" panose="020B0604030504040204" pitchFamily="34" charset="0"/>
              </a:rPr>
              <a:t>contains</a:t>
            </a:r>
            <a:r>
              <a:rPr lang="en-US" altLang="en-US" dirty="0">
                <a:latin typeface="Verdana" panose="020B0604030504040204" pitchFamily="34" charset="0"/>
              </a:rPr>
              <a:t>    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Adenine  &amp; Guanine (</a:t>
            </a:r>
            <a:r>
              <a:rPr lang="en-US" altLang="en-US" b="1" dirty="0">
                <a:solidFill>
                  <a:srgbClr val="006600"/>
                </a:solidFill>
                <a:latin typeface="Verdana" panose="020B0604030504040204" pitchFamily="34" charset="0"/>
              </a:rPr>
              <a:t>purines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Verdana" panose="020B0604030504040204" pitchFamily="34" charset="0"/>
              </a:rPr>
              <a:t>                            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Cytosine &amp; Uracil     (</a:t>
            </a:r>
            <a:r>
              <a:rPr lang="en-US" altLang="en-US" b="1" dirty="0">
                <a:solidFill>
                  <a:srgbClr val="006600"/>
                </a:solidFill>
                <a:latin typeface="Verdana" panose="020B0604030504040204" pitchFamily="34" charset="0"/>
              </a:rPr>
              <a:t>pyrimidines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</a:rPr>
              <a:t>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5255F-DA69-4B11-A026-96A36FB3B1FA}"/>
              </a:ext>
            </a:extLst>
          </p:cNvPr>
          <p:cNvSpPr txBox="1"/>
          <p:nvPr/>
        </p:nvSpPr>
        <p:spPr>
          <a:xfrm>
            <a:off x="1524000" y="2264570"/>
            <a:ext cx="6596406" cy="30908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lvl="1" algn="just">
              <a:lnSpc>
                <a:spcPct val="90000"/>
              </a:lnSpc>
              <a:spcAft>
                <a:spcPts val="450"/>
              </a:spcAft>
            </a:pPr>
            <a:endParaRPr lang="en-US" sz="2100" dirty="0">
              <a:solidFill>
                <a:srgbClr val="FFFF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CE218C5-2570-D319-654F-FCD5E3F2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2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DAA4-706A-3B20-AFEF-6C0C4CA9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/>
          <a:lstStyle/>
          <a:p>
            <a:pPr algn="l" rtl="0"/>
            <a:br>
              <a:rPr lang="en-US"/>
            </a:br>
            <a:br>
              <a:rPr lang="en-US"/>
            </a:br>
            <a:r>
              <a:rPr lang="en-US"/>
              <a:t>DNA2     </a:t>
            </a:r>
            <a:r>
              <a:rPr lang="en-US" dirty="0"/>
              <a:t>A T C A </a:t>
            </a:r>
            <a:r>
              <a:rPr lang="en-US"/>
              <a:t>G </a:t>
            </a:r>
            <a:br>
              <a:rPr lang="en-US"/>
            </a:br>
            <a:br>
              <a:rPr lang="en-US"/>
            </a:br>
            <a:r>
              <a:rPr lang="en-US"/>
              <a:t>RNA    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4420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ACD83AE-9C8F-3B24-C239-D042D1B76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  <a:ln w="38100">
            <a:solidFill>
              <a:srgbClr val="0066FF">
                <a:alpha val="0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i="1" u="sng">
                <a:solidFill>
                  <a:srgbClr val="FF0000"/>
                </a:solidFill>
                <a:latin typeface="Verdana" panose="020B0604030504040204" pitchFamily="34" charset="0"/>
              </a:rPr>
              <a:t>Metabolism</a:t>
            </a:r>
            <a:r>
              <a:rPr lang="en-US" altLang="en-US" sz="4000" b="1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Verdana" panose="020B0604030504040204" pitchFamily="34" charset="0"/>
              </a:rPr>
              <a:t>of nucleotides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9A6B388-2060-2A8D-020E-326A536676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1640" y="1856792"/>
            <a:ext cx="9405257" cy="4777273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Verdana" panose="020B0604030504040204" pitchFamily="34" charset="0"/>
              </a:rPr>
              <a:t>1- </a:t>
            </a:r>
            <a:r>
              <a:rPr lang="en-US" altLang="en-US" sz="20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Synthesis</a:t>
            </a:r>
            <a:r>
              <a:rPr lang="en-US" altLang="en-U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 (anabolism)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Verdana" panose="020B0604030504040204" pitchFamily="34" charset="0"/>
              </a:rPr>
              <a:t>         </a:t>
            </a:r>
            <a:r>
              <a:rPr lang="en-US" altLang="en-US" sz="2800" dirty="0" err="1">
                <a:solidFill>
                  <a:srgbClr val="0066FF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2800" dirty="0">
                <a:solidFill>
                  <a:srgbClr val="0066FF"/>
                </a:solidFill>
                <a:latin typeface="Verdana" panose="020B0604030504040204" pitchFamily="34" charset="0"/>
              </a:rPr>
              <a:t>.  sources of purine ring atoms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66FF"/>
                </a:solidFill>
                <a:latin typeface="Verdana" panose="020B0604030504040204" pitchFamily="34" charset="0"/>
              </a:rPr>
              <a:t>         ii. sources of pyrimidine ring atoms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Verdana" panose="020B0604030504040204" pitchFamily="34" charset="0"/>
              </a:rPr>
              <a:t>2- </a:t>
            </a:r>
            <a:r>
              <a:rPr lang="en-US" altLang="en-US" sz="20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Degradation</a:t>
            </a:r>
            <a:r>
              <a:rPr lang="en-US" altLang="en-U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 (catabolism)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latin typeface="Verdana" panose="020B0604030504040204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Verdana" panose="020B0604030504040204" pitchFamily="34" charset="0"/>
              </a:rPr>
              <a:t>        </a:t>
            </a:r>
            <a:r>
              <a:rPr lang="en-US" altLang="en-US" sz="2800" dirty="0" err="1">
                <a:solidFill>
                  <a:srgbClr val="0066FF"/>
                </a:solidFill>
                <a:latin typeface="Verdana" panose="020B0604030504040204" pitchFamily="34" charset="0"/>
              </a:rPr>
              <a:t>i</a:t>
            </a:r>
            <a:r>
              <a:rPr lang="en-US" altLang="en-US" sz="2800" dirty="0">
                <a:solidFill>
                  <a:srgbClr val="0066FF"/>
                </a:solidFill>
                <a:latin typeface="Verdana" panose="020B0604030504040204" pitchFamily="34" charset="0"/>
              </a:rPr>
              <a:t>.  end products of purine ring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66FF"/>
                </a:solidFill>
                <a:latin typeface="Verdana" panose="020B0604030504040204" pitchFamily="34" charset="0"/>
              </a:rPr>
              <a:t>        ii. end product of pyrimidine ring</a:t>
            </a:r>
            <a:r>
              <a:rPr lang="en-US" altLang="en-US" sz="2800" dirty="0">
                <a:latin typeface="Verdana" panose="020B0604030504040204" pitchFamily="34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3F244D4-6DC1-03EB-53E3-22D9AAE4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933" y="359642"/>
            <a:ext cx="9748403" cy="1008063"/>
          </a:xfrm>
          <a:ln w="28575">
            <a:solidFill>
              <a:srgbClr val="0066FF">
                <a:alpha val="0"/>
              </a:srgbClr>
            </a:solidFill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Degradation (catabolism)</a:t>
            </a:r>
            <a:r>
              <a:rPr lang="en-US" sz="3600" i="1" dirty="0">
                <a:solidFill>
                  <a:srgbClr val="FF0000"/>
                </a:solidFill>
                <a:latin typeface="Verdana" pitchFamily="34" charset="0"/>
              </a:rPr>
              <a:t>:</a:t>
            </a:r>
            <a:br>
              <a:rPr lang="en-US" sz="36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3200" b="1" dirty="0">
                <a:solidFill>
                  <a:srgbClr val="003399"/>
                </a:solidFill>
                <a:latin typeface="Verdana" pitchFamily="34" charset="0"/>
              </a:rPr>
              <a:t>End products of </a:t>
            </a:r>
            <a:r>
              <a:rPr lang="en-US" sz="3200" b="1" dirty="0" err="1">
                <a:solidFill>
                  <a:srgbClr val="003399"/>
                </a:solidFill>
                <a:latin typeface="Verdana" pitchFamily="34" charset="0"/>
              </a:rPr>
              <a:t>purine</a:t>
            </a:r>
            <a:r>
              <a:rPr lang="en-US" sz="3200" b="1" dirty="0">
                <a:solidFill>
                  <a:srgbClr val="003399"/>
                </a:solidFill>
                <a:latin typeface="Verdana" pitchFamily="34" charset="0"/>
              </a:rPr>
              <a:t> ring degradation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AE60EAF-3DBB-48F5-A394-067C86F4BE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933" y="1677856"/>
            <a:ext cx="9454067" cy="5015055"/>
          </a:xfrm>
          <a:ln>
            <a:solidFill>
              <a:srgbClr val="0066FF">
                <a:alpha val="0"/>
              </a:srgbClr>
            </a:solidFill>
          </a:ln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66FF"/>
                </a:solidFill>
              </a:rPr>
              <a:t>In human cells </a:t>
            </a:r>
            <a:r>
              <a:rPr lang="en-US" dirty="0" err="1">
                <a:solidFill>
                  <a:srgbClr val="0066FF"/>
                </a:solidFill>
              </a:rPr>
              <a:t>purine</a:t>
            </a:r>
            <a:r>
              <a:rPr lang="en-US" dirty="0">
                <a:solidFill>
                  <a:srgbClr val="0066FF"/>
                </a:solidFill>
              </a:rPr>
              <a:t> nucleotides is finally degraded to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 ACID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0066FF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 acid</a:t>
            </a:r>
            <a:r>
              <a:rPr 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is transported in blood to kidneys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>
              <a:solidFill>
                <a:srgbClr val="0066FF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66FF"/>
                </a:solidFill>
              </a:rPr>
              <a:t>Finally,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 acid</a:t>
            </a:r>
            <a:r>
              <a:rPr 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66FF"/>
                </a:solidFill>
              </a:rPr>
              <a:t>is excreted in urine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>
              <a:solidFill>
                <a:srgbClr val="0066FF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66FF"/>
                </a:solidFill>
              </a:rPr>
              <a:t>If uric acid is increased in blood, the case is called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HYPERURICEMIA</a:t>
            </a:r>
            <a:endParaRPr lang="en-US" b="1" dirty="0">
              <a:solidFill>
                <a:srgbClr val="0066FF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0066FF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rgbClr val="0066FF"/>
                </a:solidFill>
              </a:rPr>
              <a:t>Hyperuricemia</a:t>
            </a:r>
            <a:r>
              <a:rPr lang="en-US" dirty="0">
                <a:solidFill>
                  <a:srgbClr val="0066FF"/>
                </a:solidFill>
              </a:rPr>
              <a:t> may lead to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GOUT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0066FF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GOUT</a:t>
            </a:r>
            <a:r>
              <a:rPr lang="en-US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is a disease affects </a:t>
            </a:r>
            <a:r>
              <a:rPr lang="en-US" b="1" u="sng" dirty="0">
                <a:solidFill>
                  <a:schemeClr val="accent2"/>
                </a:solidFill>
              </a:rPr>
              <a:t>joints</a:t>
            </a:r>
            <a:r>
              <a:rPr lang="en-US" dirty="0">
                <a:solidFill>
                  <a:schemeClr val="accent2"/>
                </a:solidFill>
              </a:rPr>
              <a:t> (arthritis) &amp; </a:t>
            </a:r>
            <a:r>
              <a:rPr lang="en-US" b="1" u="sng" dirty="0">
                <a:solidFill>
                  <a:schemeClr val="accent2"/>
                </a:solidFill>
              </a:rPr>
              <a:t>kidneys</a:t>
            </a:r>
            <a:r>
              <a:rPr lang="en-US" dirty="0">
                <a:solidFill>
                  <a:schemeClr val="accent2"/>
                </a:solidFill>
              </a:rPr>
              <a:t> (kidney stones) </a:t>
            </a:r>
            <a:r>
              <a:rPr lang="en-US" b="1" dirty="0">
                <a:solidFill>
                  <a:schemeClr val="accent2"/>
                </a:solidFill>
              </a:rPr>
              <a:t>caused by deposition of uric acid in these tissues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8D1B34A3-56FD-08CF-78EF-CE26B9FA09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9564" y="1594370"/>
            <a:ext cx="9516818" cy="4525963"/>
          </a:xfrm>
          <a:ln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3399"/>
                </a:solidFill>
                <a:latin typeface="Verdana" panose="020B0604030504040204" pitchFamily="34" charset="0"/>
              </a:rPr>
              <a:t>1- </a:t>
            </a:r>
            <a:r>
              <a:rPr lang="en-US" altLang="en-US" b="1" u="sng" dirty="0">
                <a:solidFill>
                  <a:srgbClr val="FF0000"/>
                </a:solidFill>
                <a:latin typeface="Verdana" panose="020B0604030504040204" pitchFamily="34" charset="0"/>
              </a:rPr>
              <a:t>Importance</a:t>
            </a: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 of DNA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3399"/>
                </a:solidFill>
                <a:latin typeface="Verdana" panose="020B0604030504040204" pitchFamily="34" charset="0"/>
              </a:rPr>
              <a:t>2- </a:t>
            </a:r>
            <a:r>
              <a:rPr lang="en-US" altLang="en-US" b="1" u="sng" dirty="0">
                <a:solidFill>
                  <a:srgbClr val="FF0000"/>
                </a:solidFill>
                <a:latin typeface="Verdana" panose="020B0604030504040204" pitchFamily="34" charset="0"/>
              </a:rPr>
              <a:t>Structure</a:t>
            </a: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 of DNA molecule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3399"/>
                </a:solidFill>
                <a:latin typeface="Verdana" panose="020B0604030504040204" pitchFamily="34" charset="0"/>
              </a:rPr>
              <a:t>              - </a:t>
            </a: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Structure of a </a:t>
            </a:r>
            <a:r>
              <a:rPr lang="en-US" altLang="en-US" b="1" u="sng" dirty="0">
                <a:solidFill>
                  <a:srgbClr val="003399"/>
                </a:solidFill>
                <a:latin typeface="Verdana" panose="020B0604030504040204" pitchFamily="34" charset="0"/>
              </a:rPr>
              <a:t>single strand</a:t>
            </a: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 of DNA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              </a:t>
            </a:r>
            <a:r>
              <a:rPr lang="en-US" altLang="en-US" dirty="0">
                <a:solidFill>
                  <a:srgbClr val="003399"/>
                </a:solidFill>
                <a:latin typeface="Verdana" panose="020B0604030504040204" pitchFamily="34" charset="0"/>
              </a:rPr>
              <a:t>- </a:t>
            </a: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Structure of </a:t>
            </a:r>
            <a:r>
              <a:rPr lang="en-US" altLang="en-US" b="1" u="sng" dirty="0">
                <a:solidFill>
                  <a:srgbClr val="003399"/>
                </a:solidFill>
                <a:latin typeface="Verdana" panose="020B0604030504040204" pitchFamily="34" charset="0"/>
              </a:rPr>
              <a:t>double stranded</a:t>
            </a: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 DNA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              </a:t>
            </a:r>
            <a:r>
              <a:rPr lang="en-US" altLang="en-US" dirty="0">
                <a:solidFill>
                  <a:srgbClr val="003399"/>
                </a:solidFill>
                <a:latin typeface="Verdana" panose="020B0604030504040204" pitchFamily="34" charset="0"/>
              </a:rPr>
              <a:t>- </a:t>
            </a:r>
            <a:r>
              <a:rPr lang="en-US" altLang="en-US" b="1" u="sng" dirty="0">
                <a:solidFill>
                  <a:srgbClr val="003399"/>
                </a:solidFill>
                <a:latin typeface="Verdana" panose="020B0604030504040204" pitchFamily="34" charset="0"/>
              </a:rPr>
              <a:t>Linear &amp; circular</a:t>
            </a: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 DNA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3399"/>
                </a:solidFill>
                <a:latin typeface="Verdana" panose="020B0604030504040204" pitchFamily="34" charset="0"/>
              </a:rPr>
              <a:t>         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      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    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A2812093-A804-699E-5A0C-DBF2DE1B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D6AD07-7AA7-9FBC-62F9-3D92F98C6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41" y="726912"/>
            <a:ext cx="8229600" cy="1143000"/>
          </a:xfrm>
          <a:ln w="28575">
            <a:solidFill>
              <a:srgbClr val="0066FF">
                <a:alpha val="0"/>
              </a:srgbClr>
            </a:solidFill>
          </a:ln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 DNA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F6E5062-47E3-9AF7-C490-5C1FA3BDD9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2726" y="2013611"/>
            <a:ext cx="8207375" cy="4525962"/>
          </a:xfrm>
          <a:ln w="28575">
            <a:solidFill>
              <a:srgbClr val="0066FF">
                <a:alpha val="0"/>
              </a:srgb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marR="1642745" lvl="0" indent="-342900" rtl="0">
              <a:lnSpc>
                <a:spcPct val="98000"/>
              </a:lnSpc>
              <a:spcBef>
                <a:spcPts val="1155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1225" algn="l"/>
              </a:tabLst>
            </a:pP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DNA</a:t>
            </a:r>
            <a:r>
              <a:rPr lang="en-US" sz="1800" spc="-20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r>
              <a:rPr lang="en-US" sz="1800" spc="-2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en-US" sz="1800" spc="-19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acidic</a:t>
            </a:r>
            <a:r>
              <a:rPr lang="en-US" sz="1800" spc="-23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substance</a:t>
            </a:r>
            <a:r>
              <a:rPr lang="en-US" sz="1800" spc="-18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</a:t>
            </a:r>
            <a:r>
              <a:rPr lang="en-US" sz="1800" spc="-97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nucleus was first identified by</a:t>
            </a:r>
            <a:r>
              <a:rPr lang="en-US" sz="1800" spc="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i="1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Friedrich</a:t>
            </a:r>
            <a:r>
              <a:rPr lang="en-US" sz="1800" b="1" i="1" spc="-2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i="1" dirty="0" err="1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Meischer</a:t>
            </a:r>
            <a:r>
              <a:rPr lang="en-US" sz="1800" b="1" i="1" spc="-1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US" sz="1800" spc="-5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1868.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rtl="0"/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en-US" sz="1800" spc="-22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named</a:t>
            </a:r>
            <a:r>
              <a:rPr lang="en-US" sz="1800" spc="-21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n-US" sz="1800" spc="-22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r>
              <a:rPr lang="en-US" sz="1800" spc="-23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1800" dirty="0" err="1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Nuclein</a:t>
            </a:r>
            <a:r>
              <a:rPr lang="en-US" sz="1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’.</a:t>
            </a:r>
            <a:endParaRPr lang="en-US" altLang="en-US" sz="2000" dirty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47A9C69-276A-7156-1F27-298048FBA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98"/>
          <a:stretch/>
        </p:blipFill>
        <p:spPr>
          <a:xfrm>
            <a:off x="1799618" y="3001059"/>
            <a:ext cx="9127432" cy="3682028"/>
          </a:xfrm>
          <a:prstGeom prst="rect">
            <a:avLst/>
          </a:pr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5EF76F8E-4074-C98F-DB02-0057BF55AAC6}"/>
              </a:ext>
            </a:extLst>
          </p:cNvPr>
          <p:cNvSpPr txBox="1">
            <a:spLocks noChangeArrowheads="1"/>
          </p:cNvSpPr>
          <p:nvPr/>
        </p:nvSpPr>
        <p:spPr>
          <a:xfrm>
            <a:off x="980653" y="-116697"/>
            <a:ext cx="8229600" cy="13716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defRPr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2-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DNA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D6AD07-7AA7-9FBC-62F9-3D92F98C6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2354" y="233265"/>
            <a:ext cx="8229600" cy="1143000"/>
          </a:xfrm>
          <a:ln w="28575">
            <a:solidFill>
              <a:srgbClr val="0066FF">
                <a:alpha val="0"/>
              </a:srgbClr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 DNA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6645727-5596-79FD-3295-378225373D35}"/>
              </a:ext>
            </a:extLst>
          </p:cNvPr>
          <p:cNvGrpSpPr>
            <a:grpSpLocks/>
          </p:cNvGrpSpPr>
          <p:nvPr/>
        </p:nvGrpSpPr>
        <p:grpSpPr bwMode="auto">
          <a:xfrm>
            <a:off x="3023118" y="924189"/>
            <a:ext cx="9144000" cy="5788814"/>
            <a:chOff x="0" y="1200"/>
            <a:chExt cx="14400" cy="9600"/>
          </a:xfrm>
        </p:grpSpPr>
        <p:pic>
          <p:nvPicPr>
            <p:cNvPr id="2067" name="Picture 19">
              <a:extLst>
                <a:ext uri="{FF2B5EF4-FFF2-40B4-BE49-F238E27FC236}">
                  <a16:creationId xmlns:a16="http://schemas.microsoft.com/office/drawing/2014/main" id="{03834873-07C8-E16D-6D1E-B98322895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90"/>
              <a:ext cx="14400" cy="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>
              <a:extLst>
                <a:ext uri="{FF2B5EF4-FFF2-40B4-BE49-F238E27FC236}">
                  <a16:creationId xmlns:a16="http://schemas.microsoft.com/office/drawing/2014/main" id="{5143B6EF-3AB7-6882-C49A-C84BD3183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1200"/>
              <a:ext cx="8640" cy="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>
              <a:extLst>
                <a:ext uri="{FF2B5EF4-FFF2-40B4-BE49-F238E27FC236}">
                  <a16:creationId xmlns:a16="http://schemas.microsoft.com/office/drawing/2014/main" id="{5805BEC7-D2EF-5B09-D47B-704C93BAA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" y="3758"/>
              <a:ext cx="3856" cy="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>
              <a:extLst>
                <a:ext uri="{FF2B5EF4-FFF2-40B4-BE49-F238E27FC236}">
                  <a16:creationId xmlns:a16="http://schemas.microsoft.com/office/drawing/2014/main" id="{2C954380-C115-CCBD-EDA6-BCEED478A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" y="4003"/>
              <a:ext cx="4400" cy="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E24BB90-F503-B0DF-02B7-8A21B803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6336"/>
              <a:ext cx="6587" cy="4374"/>
            </a:xfrm>
            <a:custGeom>
              <a:avLst/>
              <a:gdLst>
                <a:gd name="T0" fmla="+- 0 7172 1748"/>
                <a:gd name="T1" fmla="*/ T0 w 6587"/>
                <a:gd name="T2" fmla="+- 0 6336 6336"/>
                <a:gd name="T3" fmla="*/ 6336 h 4374"/>
                <a:gd name="T4" fmla="+- 0 5590 1748"/>
                <a:gd name="T5" fmla="*/ T4 w 6587"/>
                <a:gd name="T6" fmla="+- 0 8079 6336"/>
                <a:gd name="T7" fmla="*/ 8079 h 4374"/>
                <a:gd name="T8" fmla="+- 0 1748 1748"/>
                <a:gd name="T9" fmla="*/ T8 w 6587"/>
                <a:gd name="T10" fmla="+- 0 8079 6336"/>
                <a:gd name="T11" fmla="*/ 8079 h 4374"/>
                <a:gd name="T12" fmla="+- 0 1748 1748"/>
                <a:gd name="T13" fmla="*/ T12 w 6587"/>
                <a:gd name="T14" fmla="+- 0 10710 6336"/>
                <a:gd name="T15" fmla="*/ 10710 h 4374"/>
                <a:gd name="T16" fmla="+- 0 8334 1748"/>
                <a:gd name="T17" fmla="*/ T16 w 6587"/>
                <a:gd name="T18" fmla="+- 0 10710 6336"/>
                <a:gd name="T19" fmla="*/ 10710 h 4374"/>
                <a:gd name="T20" fmla="+- 0 8334 1748"/>
                <a:gd name="T21" fmla="*/ T20 w 6587"/>
                <a:gd name="T22" fmla="+- 0 8079 6336"/>
                <a:gd name="T23" fmla="*/ 8079 h 4374"/>
                <a:gd name="T24" fmla="+- 0 7236 1748"/>
                <a:gd name="T25" fmla="*/ T24 w 6587"/>
                <a:gd name="T26" fmla="+- 0 8079 6336"/>
                <a:gd name="T27" fmla="*/ 8079 h 4374"/>
                <a:gd name="T28" fmla="+- 0 7172 1748"/>
                <a:gd name="T29" fmla="*/ T28 w 6587"/>
                <a:gd name="T30" fmla="+- 0 6336 6336"/>
                <a:gd name="T31" fmla="*/ 6336 h 43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587" h="4374">
                  <a:moveTo>
                    <a:pt x="5424" y="0"/>
                  </a:moveTo>
                  <a:lnTo>
                    <a:pt x="3842" y="1743"/>
                  </a:lnTo>
                  <a:lnTo>
                    <a:pt x="0" y="1743"/>
                  </a:lnTo>
                  <a:lnTo>
                    <a:pt x="0" y="4374"/>
                  </a:lnTo>
                  <a:lnTo>
                    <a:pt x="6586" y="4374"/>
                  </a:lnTo>
                  <a:lnTo>
                    <a:pt x="6586" y="1743"/>
                  </a:lnTo>
                  <a:lnTo>
                    <a:pt x="5488" y="1743"/>
                  </a:lnTo>
                  <a:lnTo>
                    <a:pt x="5424" y="0"/>
                  </a:lnTo>
                  <a:close/>
                </a:path>
              </a:pathLst>
            </a:custGeom>
            <a:solidFill>
              <a:srgbClr val="531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E563631-162A-C9F9-C242-7F839A92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6336"/>
              <a:ext cx="6587" cy="4374"/>
            </a:xfrm>
            <a:custGeom>
              <a:avLst/>
              <a:gdLst>
                <a:gd name="T0" fmla="+- 0 1748 1748"/>
                <a:gd name="T1" fmla="*/ T0 w 6587"/>
                <a:gd name="T2" fmla="+- 0 8079 6336"/>
                <a:gd name="T3" fmla="*/ 8079 h 4374"/>
                <a:gd name="T4" fmla="+- 0 5590 1748"/>
                <a:gd name="T5" fmla="*/ T4 w 6587"/>
                <a:gd name="T6" fmla="+- 0 8079 6336"/>
                <a:gd name="T7" fmla="*/ 8079 h 4374"/>
                <a:gd name="T8" fmla="+- 0 7172 1748"/>
                <a:gd name="T9" fmla="*/ T8 w 6587"/>
                <a:gd name="T10" fmla="+- 0 6336 6336"/>
                <a:gd name="T11" fmla="*/ 6336 h 4374"/>
                <a:gd name="T12" fmla="+- 0 7236 1748"/>
                <a:gd name="T13" fmla="*/ T12 w 6587"/>
                <a:gd name="T14" fmla="+- 0 8079 6336"/>
                <a:gd name="T15" fmla="*/ 8079 h 4374"/>
                <a:gd name="T16" fmla="+- 0 8334 1748"/>
                <a:gd name="T17" fmla="*/ T16 w 6587"/>
                <a:gd name="T18" fmla="+- 0 8079 6336"/>
                <a:gd name="T19" fmla="*/ 8079 h 4374"/>
                <a:gd name="T20" fmla="+- 0 8334 1748"/>
                <a:gd name="T21" fmla="*/ T20 w 6587"/>
                <a:gd name="T22" fmla="+- 0 8518 6336"/>
                <a:gd name="T23" fmla="*/ 8518 h 4374"/>
                <a:gd name="T24" fmla="+- 0 8334 1748"/>
                <a:gd name="T25" fmla="*/ T24 w 6587"/>
                <a:gd name="T26" fmla="+- 0 9175 6336"/>
                <a:gd name="T27" fmla="*/ 9175 h 4374"/>
                <a:gd name="T28" fmla="+- 0 8334 1748"/>
                <a:gd name="T29" fmla="*/ T28 w 6587"/>
                <a:gd name="T30" fmla="+- 0 10710 6336"/>
                <a:gd name="T31" fmla="*/ 10710 h 4374"/>
                <a:gd name="T32" fmla="+- 0 7236 1748"/>
                <a:gd name="T33" fmla="*/ T32 w 6587"/>
                <a:gd name="T34" fmla="+- 0 10710 6336"/>
                <a:gd name="T35" fmla="*/ 10710 h 4374"/>
                <a:gd name="T36" fmla="+- 0 5590 1748"/>
                <a:gd name="T37" fmla="*/ T36 w 6587"/>
                <a:gd name="T38" fmla="+- 0 10710 6336"/>
                <a:gd name="T39" fmla="*/ 10710 h 4374"/>
                <a:gd name="T40" fmla="+- 0 1748 1748"/>
                <a:gd name="T41" fmla="*/ T40 w 6587"/>
                <a:gd name="T42" fmla="+- 0 10710 6336"/>
                <a:gd name="T43" fmla="*/ 10710 h 4374"/>
                <a:gd name="T44" fmla="+- 0 1748 1748"/>
                <a:gd name="T45" fmla="*/ T44 w 6587"/>
                <a:gd name="T46" fmla="+- 0 9175 6336"/>
                <a:gd name="T47" fmla="*/ 9175 h 4374"/>
                <a:gd name="T48" fmla="+- 0 1748 1748"/>
                <a:gd name="T49" fmla="*/ T48 w 6587"/>
                <a:gd name="T50" fmla="+- 0 8518 6336"/>
                <a:gd name="T51" fmla="*/ 8518 h 4374"/>
                <a:gd name="T52" fmla="+- 0 1748 1748"/>
                <a:gd name="T53" fmla="*/ T52 w 6587"/>
                <a:gd name="T54" fmla="+- 0 8079 6336"/>
                <a:gd name="T55" fmla="*/ 8079 h 43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6587" h="4374">
                  <a:moveTo>
                    <a:pt x="0" y="1743"/>
                  </a:moveTo>
                  <a:lnTo>
                    <a:pt x="3842" y="1743"/>
                  </a:lnTo>
                  <a:lnTo>
                    <a:pt x="5424" y="0"/>
                  </a:lnTo>
                  <a:lnTo>
                    <a:pt x="5488" y="1743"/>
                  </a:lnTo>
                  <a:lnTo>
                    <a:pt x="6586" y="1743"/>
                  </a:lnTo>
                  <a:lnTo>
                    <a:pt x="6586" y="2182"/>
                  </a:lnTo>
                  <a:lnTo>
                    <a:pt x="6586" y="2839"/>
                  </a:lnTo>
                  <a:lnTo>
                    <a:pt x="6586" y="4374"/>
                  </a:lnTo>
                  <a:lnTo>
                    <a:pt x="5488" y="4374"/>
                  </a:lnTo>
                  <a:lnTo>
                    <a:pt x="3842" y="4374"/>
                  </a:lnTo>
                  <a:lnTo>
                    <a:pt x="0" y="4374"/>
                  </a:lnTo>
                  <a:lnTo>
                    <a:pt x="0" y="2839"/>
                  </a:lnTo>
                  <a:lnTo>
                    <a:pt x="0" y="2182"/>
                  </a:lnTo>
                  <a:lnTo>
                    <a:pt x="0" y="1743"/>
                  </a:lnTo>
                  <a:close/>
                </a:path>
              </a:pathLst>
            </a:custGeom>
            <a:noFill/>
            <a:ln w="19050">
              <a:solidFill>
                <a:srgbClr val="3A0A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20">
            <a:extLst>
              <a:ext uri="{FF2B5EF4-FFF2-40B4-BE49-F238E27FC236}">
                <a16:creationId xmlns:a16="http://schemas.microsoft.com/office/drawing/2014/main" id="{EF002B4A-9451-8285-B44D-85285279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79" y="1733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D03B8785-3358-D4AE-8312-1CEF2A23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42" y="1421308"/>
            <a:ext cx="762343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3E0E6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Rosalind Franklin 1952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E0E6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worked in same laboratory as Maurice Wilkins.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2390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E0E6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 study X-ray diffraction to study wet fibers of DNA.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2330A05-7E02-18C0-E011-BCC1FF38D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197" y="5064035"/>
            <a:ext cx="8840724" cy="164896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40EA5FD-CF69-D9BF-17D0-BFDD8DF8E37D}"/>
              </a:ext>
            </a:extLst>
          </p:cNvPr>
          <p:cNvSpPr txBox="1"/>
          <p:nvPr/>
        </p:nvSpPr>
        <p:spPr>
          <a:xfrm>
            <a:off x="3048000" y="4748699"/>
            <a:ext cx="6624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X-ray diffraction of wet DNA fibers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4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D6AD07-7AA7-9FBC-62F9-3D92F98C6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2354" y="233265"/>
            <a:ext cx="8229600" cy="1143000"/>
          </a:xfrm>
          <a:ln w="28575">
            <a:solidFill>
              <a:srgbClr val="0066FF">
                <a:alpha val="0"/>
              </a:srgbClr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 DNA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EF002B4A-9451-8285-B44D-85285279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79" y="1733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77E1C07D-D138-3185-42D9-950C739D9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8954913" y="1733550"/>
            <a:ext cx="2730447" cy="3429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4468D4A-DA1D-145C-D04B-AEA12BA15039}"/>
              </a:ext>
            </a:extLst>
          </p:cNvPr>
          <p:cNvSpPr txBox="1"/>
          <p:nvPr/>
        </p:nvSpPr>
        <p:spPr>
          <a:xfrm>
            <a:off x="354379" y="1695450"/>
            <a:ext cx="9307934" cy="412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840865" lvl="0" indent="-342900" rtl="0">
              <a:lnSpc>
                <a:spcPct val="98000"/>
              </a:lnSpc>
              <a:spcBef>
                <a:spcPts val="530"/>
              </a:spcBef>
              <a:spcAft>
                <a:spcPts val="0"/>
              </a:spcAft>
              <a:buClr>
                <a:srgbClr val="531384"/>
              </a:buClr>
              <a:buSzPts val="1650"/>
              <a:buFont typeface="Wingdings" panose="05000000000000000000" pitchFamily="2" charset="2"/>
              <a:buChar char=""/>
              <a:tabLst>
                <a:tab pos="572770" algn="l"/>
                <a:tab pos="573405" algn="l"/>
              </a:tabLst>
            </a:pP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She</a:t>
            </a:r>
            <a:r>
              <a:rPr lang="en-US" sz="2800" spc="16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made</a:t>
            </a:r>
            <a:r>
              <a:rPr lang="en-US" sz="2800" spc="16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marked</a:t>
            </a:r>
            <a:r>
              <a:rPr lang="en-US" sz="2800" spc="16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advances</a:t>
            </a:r>
            <a:r>
              <a:rPr lang="en-US" sz="2800" spc="18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</a:t>
            </a:r>
            <a:r>
              <a:rPr lang="en-US" sz="2800" spc="15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X-ray</a:t>
            </a:r>
            <a:r>
              <a:rPr lang="en-US" sz="2800" spc="-92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diffraction</a:t>
            </a:r>
            <a:r>
              <a:rPr lang="en-US" sz="2800" spc="-9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techniques</a:t>
            </a:r>
            <a:r>
              <a:rPr lang="en-US" sz="2800" spc="-3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with</a:t>
            </a:r>
            <a:r>
              <a:rPr lang="en-US" sz="2800" spc="-6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DNA</a:t>
            </a:r>
            <a:endParaRPr lang="en-US" sz="1100" dirty="0">
              <a:effectLst/>
              <a:latin typeface="Verdana" panose="020B060403050404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marR="0" algn="l" rtl="0">
              <a:spcBef>
                <a:spcPts val="10"/>
              </a:spcBef>
              <a:spcAft>
                <a:spcPts val="0"/>
              </a:spcAft>
            </a:pPr>
            <a:r>
              <a:rPr lang="en-US" sz="38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647065" lvl="0" indent="-34290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531384"/>
              </a:buClr>
              <a:buSzPts val="1650"/>
              <a:buFont typeface="Wingdings" panose="05000000000000000000" pitchFamily="2" charset="2"/>
              <a:buChar char=""/>
              <a:tabLst>
                <a:tab pos="572770" algn="l"/>
                <a:tab pos="573405" algn="l"/>
              </a:tabLst>
            </a:pP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The diffraction pattern she obtained</a:t>
            </a:r>
            <a:r>
              <a:rPr lang="en-US" sz="2800" spc="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suggested</a:t>
            </a:r>
            <a:r>
              <a:rPr lang="en-US" sz="2800" spc="-6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several</a:t>
            </a:r>
            <a:r>
              <a:rPr lang="en-US" sz="2800" spc="-6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structural</a:t>
            </a:r>
            <a:r>
              <a:rPr lang="en-US" sz="2800" spc="-8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features</a:t>
            </a:r>
            <a:r>
              <a:rPr lang="en-US" sz="2800" spc="-7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of</a:t>
            </a:r>
            <a:r>
              <a:rPr lang="en-US" sz="2800" spc="-8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DNA</a:t>
            </a:r>
            <a:endParaRPr lang="en-US" sz="1100" dirty="0">
              <a:effectLst/>
              <a:latin typeface="Verdana" panose="020B060403050404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0" marR="0" algn="l" rtl="0">
              <a:spcBef>
                <a:spcPts val="50"/>
              </a:spcBef>
              <a:spcAft>
                <a:spcPts val="0"/>
              </a:spcAft>
            </a:pPr>
            <a:r>
              <a:rPr lang="en-US" sz="32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marR="0" lvl="1" indent="-285750" algn="l" rtl="0">
              <a:spcBef>
                <a:spcPts val="5"/>
              </a:spcBef>
              <a:spcAft>
                <a:spcPts val="0"/>
              </a:spcAft>
              <a:buClr>
                <a:srgbClr val="531384"/>
              </a:buClr>
              <a:buSzPts val="1300"/>
              <a:buFont typeface="Wingdings" panose="05000000000000000000" pitchFamily="2" charset="2"/>
              <a:buChar char=""/>
              <a:tabLst>
                <a:tab pos="915670" algn="l"/>
                <a:tab pos="916305" algn="l"/>
              </a:tabLst>
            </a:pP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Helical</a:t>
            </a:r>
            <a:endParaRPr lang="en-US" sz="1100" dirty="0">
              <a:effectLst/>
              <a:latin typeface="Verdana" panose="020B060403050404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0" lvl="1" indent="-285750" algn="l" rtl="0">
              <a:spcBef>
                <a:spcPts val="540"/>
              </a:spcBef>
              <a:spcAft>
                <a:spcPts val="0"/>
              </a:spcAft>
              <a:buClr>
                <a:srgbClr val="531384"/>
              </a:buClr>
              <a:buSzPts val="1300"/>
              <a:buFont typeface="Wingdings" panose="05000000000000000000" pitchFamily="2" charset="2"/>
              <a:buChar char=""/>
              <a:tabLst>
                <a:tab pos="915670" algn="l"/>
                <a:tab pos="916305" algn="l"/>
              </a:tabLst>
            </a:pP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More</a:t>
            </a:r>
            <a:r>
              <a:rPr lang="en-US" sz="2400" spc="6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than</a:t>
            </a:r>
            <a:r>
              <a:rPr lang="en-US" sz="2400" spc="9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one</a:t>
            </a:r>
            <a:r>
              <a:rPr lang="en-US" sz="2400" spc="9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strand</a:t>
            </a:r>
            <a:endParaRPr lang="en-US" sz="1100" dirty="0">
              <a:effectLst/>
              <a:latin typeface="Verdana" panose="020B060403050404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0" lvl="1" indent="-285750" algn="l" rtl="0">
              <a:spcBef>
                <a:spcPts val="540"/>
              </a:spcBef>
              <a:spcAft>
                <a:spcPts val="0"/>
              </a:spcAft>
              <a:buClr>
                <a:srgbClr val="531384"/>
              </a:buClr>
              <a:buSzPts val="1300"/>
              <a:buFont typeface="Wingdings" panose="05000000000000000000" pitchFamily="2" charset="2"/>
              <a:buChar char=""/>
              <a:tabLst>
                <a:tab pos="915670" algn="l"/>
                <a:tab pos="916305" algn="l"/>
              </a:tabLst>
            </a:pP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10</a:t>
            </a:r>
            <a:r>
              <a:rPr lang="en-US" sz="2400" spc="-3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base pairs</a:t>
            </a:r>
            <a:r>
              <a:rPr lang="en-US" sz="2400" spc="-2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per</a:t>
            </a:r>
            <a:r>
              <a:rPr lang="en-US" sz="2400" spc="-1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complete</a:t>
            </a:r>
            <a:r>
              <a:rPr lang="en-US" sz="2400" spc="-5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3E0E62"/>
                </a:solidFill>
                <a:effectLst/>
                <a:latin typeface="Verdana" panose="020B060403050404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turn</a:t>
            </a:r>
            <a:endParaRPr lang="en-US" sz="1100" dirty="0">
              <a:effectLst/>
              <a:latin typeface="Verdana" panose="020B060403050404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895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D6AD07-7AA7-9FBC-62F9-3D92F98C6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2354" y="233265"/>
            <a:ext cx="8229600" cy="1143000"/>
          </a:xfrm>
          <a:ln w="28575">
            <a:solidFill>
              <a:srgbClr val="0066FF">
                <a:alpha val="0"/>
              </a:srgbClr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 DNA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EF002B4A-9451-8285-B44D-85285279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79" y="1777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995D2F6-44D4-BC51-D1AB-8D6CDD57E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1" t="10788" r="10021" b="13055"/>
          <a:stretch/>
        </p:blipFill>
        <p:spPr>
          <a:xfrm>
            <a:off x="6503437" y="2793543"/>
            <a:ext cx="5468998" cy="384323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868734B-C290-82A6-E788-F74E2B85CBA6}"/>
              </a:ext>
            </a:extLst>
          </p:cNvPr>
          <p:cNvSpPr txBox="1"/>
          <p:nvPr/>
        </p:nvSpPr>
        <p:spPr>
          <a:xfrm>
            <a:off x="783771" y="1605974"/>
            <a:ext cx="10842172" cy="11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165" marR="0" algn="l" rtl="0">
              <a:lnSpc>
                <a:spcPts val="27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In</a:t>
            </a:r>
            <a:r>
              <a:rPr lang="en-US" sz="3600" spc="3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1953 ,</a:t>
            </a:r>
            <a:r>
              <a:rPr lang="en-US" sz="3600" spc="3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James</a:t>
            </a:r>
            <a:r>
              <a:rPr lang="en-US" sz="3600" b="1" i="1" spc="55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Watson</a:t>
            </a:r>
            <a:r>
              <a:rPr lang="en-US" sz="3600" b="1" i="1" spc="6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and</a:t>
            </a:r>
            <a:r>
              <a:rPr lang="en-US" sz="3600" b="1" i="1" spc="7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Francis</a:t>
            </a:r>
            <a:r>
              <a:rPr lang="en-US" sz="3600" b="1" i="1" spc="4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Crick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,</a:t>
            </a:r>
            <a:r>
              <a:rPr lang="en-US" sz="3600" spc="-7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described</a:t>
            </a:r>
            <a:r>
              <a:rPr lang="en-US" sz="3600" spc="-2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a very</a:t>
            </a:r>
            <a:r>
              <a:rPr lang="en-US" sz="3600" spc="12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simple</a:t>
            </a:r>
            <a:r>
              <a:rPr lang="en-US" sz="3600" spc="1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and</a:t>
            </a:r>
            <a:r>
              <a:rPr lang="en-US" sz="3600" spc="16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famous</a:t>
            </a:r>
            <a:r>
              <a:rPr lang="en-US" sz="3600" spc="155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Double Helix</a:t>
            </a:r>
            <a:r>
              <a:rPr lang="en-US" sz="3600" b="1" i="1" spc="95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model for</a:t>
            </a:r>
            <a:r>
              <a:rPr lang="en-US" sz="3600" spc="-15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the</a:t>
            </a:r>
            <a:r>
              <a:rPr lang="en-US" sz="3600" spc="-145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structure</a:t>
            </a:r>
            <a:r>
              <a:rPr lang="en-US" sz="3600" spc="-15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of</a:t>
            </a:r>
            <a:r>
              <a:rPr lang="en-US" sz="3600" spc="-16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E0E62"/>
                </a:solidFill>
                <a:effectLst/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DNA.</a:t>
            </a:r>
            <a:endParaRPr lang="en-US" sz="1600" dirty="0">
              <a:effectLst/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0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D94FABA-FFCB-6DDF-07B4-BF125F537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190280"/>
            <a:ext cx="12063663" cy="6477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D6AD07-7AA7-9FBC-62F9-3D92F98C6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29600" cy="1143000"/>
          </a:xfrm>
          <a:ln w="28575">
            <a:solidFill>
              <a:srgbClr val="0066FF">
                <a:alpha val="0"/>
              </a:srgbClr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DNA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F6E5062-47E3-9AF7-C490-5C1FA3BDD9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4" y="1916113"/>
            <a:ext cx="8207375" cy="4525962"/>
          </a:xfrm>
          <a:ln w="28575">
            <a:solidFill>
              <a:srgbClr val="0066FF">
                <a:alpha val="0"/>
              </a:srgb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1- </a:t>
            </a: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Storage of genetic material &amp; information</a:t>
            </a: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 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    (</a:t>
            </a: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material of</a:t>
            </a: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GENES</a:t>
            </a: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2-  </a:t>
            </a: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Transformation of genetic information to new cells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     </a:t>
            </a: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(template for </a:t>
            </a:r>
            <a:r>
              <a:rPr lang="en-US" altLang="en-US" sz="20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REPLICATION</a:t>
            </a: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      i.e. synthesis of new DNA for new cells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3- </a:t>
            </a: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Transformation of information for protein synthesis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    in cytosol</a:t>
            </a: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 (</a:t>
            </a: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template for</a:t>
            </a: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TRANSCRIPTION</a:t>
            </a: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)</a:t>
            </a:r>
            <a:r>
              <a:rPr lang="en-US" altLang="en-US" sz="2000" dirty="0">
                <a:solidFill>
                  <a:srgbClr val="003399"/>
                </a:solidFill>
                <a:latin typeface="Verdana" panose="020B0604030504040204" pitchFamily="34" charset="0"/>
              </a:rPr>
              <a:t>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3399"/>
                </a:solidFill>
              </a:rPr>
              <a:t>     </a:t>
            </a:r>
            <a:r>
              <a:rPr lang="en-US" altLang="en-US" sz="2000" b="1" dirty="0">
                <a:solidFill>
                  <a:srgbClr val="003399"/>
                </a:solidFill>
                <a:latin typeface="Verdana" panose="020B0604030504040204" pitchFamily="34" charset="0"/>
              </a:rPr>
              <a:t>i.e. synthesis of mRNA in nucleus</a:t>
            </a:r>
          </a:p>
        </p:txBody>
      </p:sp>
    </p:spTree>
    <p:extLst>
      <p:ext uri="{BB962C8B-B14F-4D97-AF65-F5344CB8AC3E}">
        <p14:creationId xmlns:p14="http://schemas.microsoft.com/office/powerpoint/2010/main" val="200064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179E52E-B142-4ECD-39AB-5AC933FB5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382" y="242596"/>
            <a:ext cx="10058400" cy="1371600"/>
          </a:xfrm>
          <a:ln w="28575">
            <a:solidFill>
              <a:srgbClr val="0066FF">
                <a:alpha val="0"/>
              </a:srgbClr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Structure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 DNA molecule </a:t>
            </a:r>
          </a:p>
        </p:txBody>
      </p:sp>
      <p:pic>
        <p:nvPicPr>
          <p:cNvPr id="41987" name="Picture 4" descr="29_003">
            <a:extLst>
              <a:ext uri="{FF2B5EF4-FFF2-40B4-BE49-F238E27FC236}">
                <a16:creationId xmlns:a16="http://schemas.microsoft.com/office/drawing/2014/main" id="{59D435AC-B276-1CCB-6758-68B9E911B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5" t="3896" r="25953" b="13470"/>
          <a:stretch/>
        </p:blipFill>
        <p:spPr>
          <a:xfrm>
            <a:off x="7443562" y="164703"/>
            <a:ext cx="4748438" cy="6571999"/>
          </a:xfrm>
          <a:noFill/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313D0-113B-9CB7-22A3-E02B7B781D5D}"/>
              </a:ext>
            </a:extLst>
          </p:cNvPr>
          <p:cNvSpPr txBox="1"/>
          <p:nvPr/>
        </p:nvSpPr>
        <p:spPr>
          <a:xfrm>
            <a:off x="208382" y="1614196"/>
            <a:ext cx="7235180" cy="35855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 molecule is formed of double  helical strands.</a:t>
            </a: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endParaRPr lang="en-US" sz="23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3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Dounble</a:t>
            </a:r>
            <a:r>
              <a:rPr lang="en-US" sz="2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helix) </a:t>
            </a: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strands are held together by </a:t>
            </a:r>
            <a:r>
              <a:rPr lang="en-US" sz="2300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bonds</a:t>
            </a:r>
            <a:endParaRPr lang="ar-EG" sz="2300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endParaRPr lang="en-US" sz="23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single strand is formed of </a:t>
            </a:r>
            <a:r>
              <a:rPr lang="en-US" sz="2300" u="sng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polynucleotides</a:t>
            </a:r>
            <a:r>
              <a:rPr lang="en-US" sz="2300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endParaRPr lang="en-US" sz="23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3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Polyncleotides</a:t>
            </a:r>
            <a:r>
              <a:rPr lang="en-US" sz="2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sz="2300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mononucleotides</a:t>
            </a:r>
            <a:r>
              <a:rPr lang="en-US" sz="2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bound to </a:t>
            </a: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other by </a:t>
            </a:r>
            <a:r>
              <a:rPr lang="en-US" sz="2300" u="sng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phosphodiester</a:t>
            </a:r>
            <a:r>
              <a:rPr lang="en-US" sz="2300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bonds </a:t>
            </a:r>
          </a:p>
          <a:p>
            <a:pPr algn="l" rtl="0" eaLnBrk="1" hangingPunct="1">
              <a:defRPr/>
            </a:pPr>
            <a:endParaRPr lang="en-US" sz="20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D321B85-4CCD-A9D2-1E17-D668F15CC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026" y="382944"/>
            <a:ext cx="8229600" cy="1143000"/>
          </a:xfrm>
          <a:ln w="28575">
            <a:solidFill>
              <a:srgbClr val="0070C0">
                <a:alpha val="0"/>
              </a:srgbClr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Structure of 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Single strand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 DNA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1A9BAA30-3FF9-AB50-4157-736F2F925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43" y="1771650"/>
            <a:ext cx="1093883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Building Units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0066FF"/>
                </a:solidFill>
              </a:rPr>
              <a:t>Polynucleotide</a:t>
            </a:r>
            <a:r>
              <a:rPr lang="en-US" sz="2000" dirty="0"/>
              <a:t>   </a:t>
            </a:r>
          </a:p>
          <a:p>
            <a:pPr lvl="1" algn="l" rtl="0">
              <a:defRPr/>
            </a:pPr>
            <a:endParaRPr lang="en-US" sz="2000" dirty="0"/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</a:t>
            </a:r>
            <a:r>
              <a:rPr lang="en-US" sz="2000" dirty="0"/>
              <a:t>:   </a:t>
            </a:r>
            <a:r>
              <a:rPr lang="en-US" sz="2000" dirty="0">
                <a:solidFill>
                  <a:srgbClr val="003399"/>
                </a:solidFill>
              </a:rPr>
              <a:t>deoxyribose</a:t>
            </a:r>
          </a:p>
          <a:p>
            <a:pPr lvl="1" algn="l" rtl="0">
              <a:defRPr/>
            </a:pP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r>
              <a:rPr lang="en-US" sz="2000" dirty="0"/>
              <a:t>:    </a:t>
            </a:r>
            <a:r>
              <a:rPr lang="en-US" sz="2000" b="1" u="sng" dirty="0">
                <a:solidFill>
                  <a:srgbClr val="003399"/>
                </a:solidFill>
              </a:rPr>
              <a:t>Purine</a:t>
            </a:r>
            <a:r>
              <a:rPr lang="en-US" sz="2000" dirty="0">
                <a:solidFill>
                  <a:srgbClr val="003399"/>
                </a:solidFill>
              </a:rPr>
              <a:t>: A or G  OR  </a:t>
            </a:r>
            <a:r>
              <a:rPr lang="en-US" sz="2000" b="1" u="sng" dirty="0">
                <a:solidFill>
                  <a:srgbClr val="003399"/>
                </a:solidFill>
              </a:rPr>
              <a:t>Pyrimidine</a:t>
            </a:r>
            <a:r>
              <a:rPr lang="en-US" sz="2000" dirty="0">
                <a:solidFill>
                  <a:srgbClr val="003399"/>
                </a:solidFill>
              </a:rPr>
              <a:t>: T or C</a:t>
            </a:r>
          </a:p>
          <a:p>
            <a:pPr lvl="1" algn="l" rtl="0">
              <a:defRPr/>
            </a:pPr>
            <a:endParaRPr lang="en-US" sz="2000" dirty="0">
              <a:solidFill>
                <a:srgbClr val="003399"/>
              </a:solidFill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Phosphoric acid</a:t>
            </a:r>
            <a:r>
              <a:rPr lang="en-US" sz="2000" dirty="0"/>
              <a:t> </a:t>
            </a:r>
          </a:p>
          <a:p>
            <a:pPr lvl="1" algn="l" rtl="0">
              <a:defRPr/>
            </a:pPr>
            <a:endParaRPr lang="en-US" sz="2000" dirty="0"/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66FF"/>
                </a:solidFill>
              </a:rPr>
              <a:t>Mononucleotides are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66FF"/>
                </a:solidFill>
              </a:rPr>
              <a:t>bound together by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phosphodiester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bonds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66FF"/>
                </a:solidFill>
              </a:rPr>
              <a:t>In </a:t>
            </a:r>
            <a:r>
              <a:rPr lang="en-US" sz="2000" b="1" dirty="0">
                <a:solidFill>
                  <a:srgbClr val="0066FF"/>
                </a:solidFill>
              </a:rPr>
              <a:t>linear</a:t>
            </a:r>
            <a:r>
              <a:rPr lang="en-US" sz="2000" dirty="0">
                <a:solidFill>
                  <a:srgbClr val="0066FF"/>
                </a:solidFill>
              </a:rPr>
              <a:t> DNA Strand </a:t>
            </a:r>
            <a:r>
              <a:rPr lang="en-US" sz="2000" dirty="0"/>
              <a:t>: </a:t>
            </a:r>
            <a:r>
              <a:rPr lang="en-US" sz="2000" b="1" u="sng" dirty="0">
                <a:solidFill>
                  <a:srgbClr val="FF0000"/>
                </a:solidFill>
              </a:rPr>
              <a:t>two ends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66FF"/>
                </a:solidFill>
              </a:rPr>
              <a:t>(</a:t>
            </a:r>
            <a:r>
              <a:rPr lang="en-US" sz="2000" b="1" dirty="0">
                <a:solidFill>
                  <a:srgbClr val="0066FF"/>
                </a:solidFill>
              </a:rPr>
              <a:t>5`</a:t>
            </a:r>
            <a:r>
              <a:rPr lang="en-US" sz="2000" dirty="0">
                <a:solidFill>
                  <a:srgbClr val="0066FF"/>
                </a:solidFill>
              </a:rPr>
              <a:t> = phosphate &amp; </a:t>
            </a:r>
            <a:r>
              <a:rPr lang="en-US" sz="2000" b="1" dirty="0">
                <a:solidFill>
                  <a:srgbClr val="0066FF"/>
                </a:solidFill>
              </a:rPr>
              <a:t>3`</a:t>
            </a:r>
            <a:r>
              <a:rPr lang="en-US" sz="2000" dirty="0">
                <a:solidFill>
                  <a:srgbClr val="0066FF"/>
                </a:solidFill>
              </a:rPr>
              <a:t> = OH of deoxyribose)</a:t>
            </a:r>
          </a:p>
          <a:p>
            <a:pPr lvl="1" algn="l" rtl="0">
              <a:defRPr/>
            </a:pPr>
            <a:endParaRPr lang="en-US" sz="2000" dirty="0">
              <a:solidFill>
                <a:srgbClr val="0066FF"/>
              </a:solidFill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66FF"/>
                </a:solidFill>
              </a:rPr>
              <a:t>In </a:t>
            </a:r>
            <a:r>
              <a:rPr lang="en-US" sz="2000" b="1" dirty="0">
                <a:solidFill>
                  <a:srgbClr val="0066FF"/>
                </a:solidFill>
              </a:rPr>
              <a:t>circular strand</a:t>
            </a:r>
            <a:r>
              <a:rPr lang="en-US" sz="2000" dirty="0">
                <a:solidFill>
                  <a:srgbClr val="0066FF"/>
                </a:solidFill>
              </a:rPr>
              <a:t>: </a:t>
            </a:r>
            <a:r>
              <a:rPr 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ends</a:t>
            </a:r>
          </a:p>
          <a:p>
            <a:pPr algn="l" rtl="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5BC4158-DC07-8322-F40E-5CF7C94BB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165" y="120080"/>
            <a:ext cx="10058400" cy="1371600"/>
          </a:xfrm>
          <a:ln w="28575">
            <a:solidFill>
              <a:srgbClr val="0066FF">
                <a:alpha val="0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Structure of </a:t>
            </a:r>
            <a:r>
              <a:rPr lang="en-US" altLang="en-US" sz="3200" b="1" i="1" u="sng" dirty="0">
                <a:solidFill>
                  <a:srgbClr val="FF0000"/>
                </a:solidFill>
                <a:latin typeface="Verdana" panose="020B0604030504040204" pitchFamily="34" charset="0"/>
              </a:rPr>
              <a:t>double stranded </a:t>
            </a:r>
            <a:r>
              <a:rPr lang="en-US" alt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DNA</a:t>
            </a:r>
          </a:p>
        </p:txBody>
      </p:sp>
      <p:pic>
        <p:nvPicPr>
          <p:cNvPr id="47107" name="Picture 4" descr="29_004">
            <a:extLst>
              <a:ext uri="{FF2B5EF4-FFF2-40B4-BE49-F238E27FC236}">
                <a16:creationId xmlns:a16="http://schemas.microsoft.com/office/drawing/2014/main" id="{BD824C2B-3131-1241-B764-E8710B5CE7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3048" r="5718" b="29697"/>
          <a:stretch/>
        </p:blipFill>
        <p:spPr>
          <a:xfrm>
            <a:off x="6699380" y="1491680"/>
            <a:ext cx="5256455" cy="5105063"/>
          </a:xfrm>
          <a:noFill/>
        </p:spPr>
      </p:pic>
      <p:sp>
        <p:nvSpPr>
          <p:cNvPr id="22533" name="Text Box 6">
            <a:extLst>
              <a:ext uri="{FF2B5EF4-FFF2-40B4-BE49-F238E27FC236}">
                <a16:creationId xmlns:a16="http://schemas.microsoft.com/office/drawing/2014/main" id="{60600FF1-E3F0-7880-170D-21E154CB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65" y="1428111"/>
            <a:ext cx="6463215" cy="4955203"/>
          </a:xfrm>
          <a:prstGeom prst="rect">
            <a:avLst/>
          </a:prstGeom>
          <a:noFill/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1" hangingPunct="1">
              <a:defRPr/>
            </a:pPr>
            <a:r>
              <a:rPr lang="en-US" sz="2400" b="1" dirty="0">
                <a:solidFill>
                  <a:srgbClr val="0066FF"/>
                </a:solidFill>
              </a:rPr>
              <a:t>Two strands are </a:t>
            </a:r>
            <a:r>
              <a:rPr lang="en-US" sz="2400" b="1" u="sng" dirty="0">
                <a:solidFill>
                  <a:srgbClr val="FF0000"/>
                </a:solidFill>
              </a:rPr>
              <a:t>anti-parallel </a:t>
            </a:r>
            <a:r>
              <a:rPr lang="en-US" sz="2400" b="1" dirty="0">
                <a:solidFill>
                  <a:srgbClr val="0066FF"/>
                </a:solidFill>
              </a:rPr>
              <a:t>(in opposite directions)</a:t>
            </a:r>
          </a:p>
          <a:p>
            <a:pPr algn="l" rtl="0" eaLnBrk="1" hangingPunct="1">
              <a:defRPr/>
            </a:pPr>
            <a:endParaRPr lang="en-US" sz="2400" b="1" dirty="0">
              <a:solidFill>
                <a:srgbClr val="0066FF"/>
              </a:solidFill>
            </a:endParaRPr>
          </a:p>
          <a:p>
            <a:pPr algn="l" rtl="0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Hydrogen bonds</a:t>
            </a:r>
            <a:r>
              <a:rPr lang="en-US" sz="2400" b="1" dirty="0">
                <a:solidFill>
                  <a:srgbClr val="0066FF"/>
                </a:solidFill>
              </a:rPr>
              <a:t> between bases of opposite strands   (A &amp; T , C &amp; G)</a:t>
            </a:r>
          </a:p>
          <a:p>
            <a:pPr algn="l" rtl="0" eaLnBrk="1" hangingPunct="1">
              <a:defRPr/>
            </a:pPr>
            <a:endParaRPr lang="en-US" sz="2400" b="1" dirty="0">
              <a:solidFill>
                <a:srgbClr val="0066FF"/>
              </a:solidFill>
            </a:endParaRPr>
          </a:p>
          <a:p>
            <a:pPr algn="l" rtl="0"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Denaturation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eaLnBrk="1" hangingPunct="1">
              <a:defRPr/>
            </a:pPr>
            <a:r>
              <a:rPr lang="en-US" sz="2400" dirty="0">
                <a:solidFill>
                  <a:srgbClr val="0066FF"/>
                </a:solidFill>
              </a:rPr>
              <a:t>breakdown (loss) of hydrogen bonds between two strands leading to formation of two separate single strands)</a:t>
            </a:r>
          </a:p>
          <a:p>
            <a:pPr algn="l" rtl="0" eaLnBrk="1" hangingPunct="1">
              <a:defRPr/>
            </a:pPr>
            <a:r>
              <a:rPr lang="en-US" sz="2400" b="1" u="sng" dirty="0">
                <a:solidFill>
                  <a:srgbClr val="0066FF"/>
                </a:solidFill>
              </a:rPr>
              <a:t>Causes of </a:t>
            </a:r>
            <a:r>
              <a:rPr lang="en-US" sz="2400" b="1" u="sng" dirty="0" err="1">
                <a:solidFill>
                  <a:srgbClr val="0066FF"/>
                </a:solidFill>
              </a:rPr>
              <a:t>denaturation</a:t>
            </a:r>
            <a:r>
              <a:rPr lang="en-US" sz="2400" b="1" u="sng" dirty="0">
                <a:solidFill>
                  <a:srgbClr val="0066FF"/>
                </a:solidFill>
              </a:rPr>
              <a:t> </a:t>
            </a:r>
            <a:r>
              <a:rPr lang="en-US" sz="2400" b="1" dirty="0">
                <a:solidFill>
                  <a:srgbClr val="0066FF"/>
                </a:solidFill>
              </a:rPr>
              <a:t>:  </a:t>
            </a:r>
            <a:r>
              <a:rPr lang="en-US" sz="2400" dirty="0">
                <a:solidFill>
                  <a:srgbClr val="0066FF"/>
                </a:solidFill>
              </a:rPr>
              <a:t>heating or change of pH of DNA </a:t>
            </a:r>
          </a:p>
          <a:p>
            <a:pPr algn="l" rtl="0" eaLnBrk="1" hangingPunct="1">
              <a:defRPr/>
            </a:pPr>
            <a:r>
              <a:rPr lang="en-US" sz="2800" dirty="0"/>
              <a:t>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417E8-0D90-E4C9-C092-BB62264D1C54}"/>
              </a:ext>
            </a:extLst>
          </p:cNvPr>
          <p:cNvSpPr txBox="1"/>
          <p:nvPr/>
        </p:nvSpPr>
        <p:spPr>
          <a:xfrm>
            <a:off x="7616680" y="5950412"/>
            <a:ext cx="37480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the two single strands together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64E119E-4170-D36C-1BC6-A8D925FD4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7366" y="218200"/>
            <a:ext cx="8229600" cy="1143000"/>
          </a:xfrm>
          <a:ln w="28575">
            <a:noFill/>
          </a:ln>
        </p:spPr>
        <p:txBody>
          <a:bodyPr>
            <a:normAutofit/>
          </a:bodyPr>
          <a:lstStyle/>
          <a:p>
            <a:pPr marL="342900" marR="0" lvl="0" indent="-342900" rtl="0">
              <a:spcBef>
                <a:spcPts val="450"/>
              </a:spcBef>
              <a:spcAft>
                <a:spcPts val="0"/>
              </a:spcAft>
              <a:buClr>
                <a:srgbClr val="3E0E62"/>
              </a:buClr>
              <a:buSzPts val="3500"/>
              <a:buFont typeface="Wingdings" panose="05000000000000000000" pitchFamily="2" charset="2"/>
              <a:buChar char=""/>
              <a:tabLst>
                <a:tab pos="1078230" algn="l"/>
              </a:tabLs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Structure of Double-helix</a:t>
            </a:r>
          </a:p>
        </p:txBody>
      </p:sp>
      <p:graphicFrame>
        <p:nvGraphicFramePr>
          <p:cNvPr id="3" name="عنصر نائب للمحتوى 2">
            <a:extLst>
              <a:ext uri="{FF2B5EF4-FFF2-40B4-BE49-F238E27FC236}">
                <a16:creationId xmlns:a16="http://schemas.microsoft.com/office/drawing/2014/main" id="{9DCC5579-E675-190B-E116-80DE9D68B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99338"/>
              </p:ext>
            </p:extLst>
          </p:nvPr>
        </p:nvGraphicFramePr>
        <p:xfrm>
          <a:off x="233265" y="1361200"/>
          <a:ext cx="11737910" cy="52785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3159">
                  <a:extLst>
                    <a:ext uri="{9D8B030D-6E8A-4147-A177-3AD203B41FA5}">
                      <a16:colId xmlns:a16="http://schemas.microsoft.com/office/drawing/2014/main" val="2801423690"/>
                    </a:ext>
                  </a:extLst>
                </a:gridCol>
                <a:gridCol w="3060441">
                  <a:extLst>
                    <a:ext uri="{9D8B030D-6E8A-4147-A177-3AD203B41FA5}">
                      <a16:colId xmlns:a16="http://schemas.microsoft.com/office/drawing/2014/main" val="4043176653"/>
                    </a:ext>
                  </a:extLst>
                </a:gridCol>
                <a:gridCol w="2761862">
                  <a:extLst>
                    <a:ext uri="{9D8B030D-6E8A-4147-A177-3AD203B41FA5}">
                      <a16:colId xmlns:a16="http://schemas.microsoft.com/office/drawing/2014/main" val="1631569980"/>
                    </a:ext>
                  </a:extLst>
                </a:gridCol>
                <a:gridCol w="3032448">
                  <a:extLst>
                    <a:ext uri="{9D8B030D-6E8A-4147-A177-3AD203B41FA5}">
                      <a16:colId xmlns:a16="http://schemas.microsoft.com/office/drawing/2014/main" val="2034468879"/>
                    </a:ext>
                  </a:extLst>
                </a:gridCol>
              </a:tblGrid>
              <a:tr h="628126">
                <a:tc>
                  <a:txBody>
                    <a:bodyPr/>
                    <a:lstStyle/>
                    <a:p>
                      <a:pPr marL="86360" marR="0" algn="ctr">
                        <a:spcBef>
                          <a:spcPts val="920"/>
                        </a:spcBef>
                        <a:spcAft>
                          <a:spcPts val="0"/>
                        </a:spcAft>
                      </a:pPr>
                      <a:r>
                        <a:rPr lang="en-US" sz="2400" u="heavy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</a:rPr>
                        <a:t>Property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3025" algn="ctr">
                        <a:spcBef>
                          <a:spcPts val="920"/>
                        </a:spcBef>
                        <a:spcAft>
                          <a:spcPts val="0"/>
                        </a:spcAft>
                      </a:pPr>
                      <a:r>
                        <a:rPr lang="en-US" sz="2400" u="heavy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</a:rPr>
                        <a:t>B-DNA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73660" algn="ctr">
                        <a:spcBef>
                          <a:spcPts val="920"/>
                        </a:spcBef>
                        <a:spcAft>
                          <a:spcPts val="0"/>
                        </a:spcAft>
                      </a:pPr>
                      <a:r>
                        <a:rPr lang="en-US" sz="2400" u="heavy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</a:rPr>
                        <a:t>A-DNA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3660" algn="ctr">
                        <a:spcBef>
                          <a:spcPts val="920"/>
                        </a:spcBef>
                        <a:spcAft>
                          <a:spcPts val="0"/>
                        </a:spcAft>
                      </a:pPr>
                      <a:r>
                        <a:rPr lang="en-US" sz="2400" u="heavy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FFFF"/>
                            </a:solidFill>
                          </a:uFill>
                        </a:rPr>
                        <a:t>Z-DNA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9496560"/>
                  </a:ext>
                </a:extLst>
              </a:tr>
              <a:tr h="553661">
                <a:tc>
                  <a:txBody>
                    <a:bodyPr/>
                    <a:lstStyle/>
                    <a:p>
                      <a:pPr marL="86360" marR="0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Strand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 marR="73660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Antiparallel</a:t>
                      </a:r>
                      <a:endParaRPr lang="en-US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83185" marR="73660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Antiparallel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83185" marR="73660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Antiparallel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844862"/>
                  </a:ext>
                </a:extLst>
              </a:tr>
              <a:tr h="620541">
                <a:tc>
                  <a:txBody>
                    <a:bodyPr/>
                    <a:lstStyle/>
                    <a:p>
                      <a:pPr marL="86360" marR="0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Type of Helix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73660" algn="ctr">
                        <a:spcBef>
                          <a:spcPts val="92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Right-handed</a:t>
                      </a:r>
                      <a:endParaRPr lang="en-US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85725" marR="73660" algn="ctr">
                        <a:spcBef>
                          <a:spcPts val="92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Right-handed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86995" marR="73660" algn="ctr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Left-handed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846962"/>
                  </a:ext>
                </a:extLst>
              </a:tr>
              <a:tr h="865310">
                <a:tc>
                  <a:txBody>
                    <a:bodyPr/>
                    <a:lstStyle/>
                    <a:p>
                      <a:pPr marL="86360" marR="0" algn="ctr">
                        <a:spcBef>
                          <a:spcPts val="92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Overall shape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305" marR="240665" indent="-147955" algn="ctr">
                        <a:lnSpc>
                          <a:spcPct val="98000"/>
                        </a:lnSpc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Long and</a:t>
                      </a:r>
                      <a:r>
                        <a:rPr lang="en-US" sz="2000" b="0" spc="-620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narrow</a:t>
                      </a:r>
                      <a:endParaRPr lang="en-US" sz="20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22605" marR="240665" indent="-262255" algn="ctr">
                        <a:lnSpc>
                          <a:spcPct val="98000"/>
                        </a:lnSpc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and wide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50495" marR="0" indent="66675" algn="ctr">
                        <a:lnSpc>
                          <a:spcPct val="98000"/>
                        </a:lnSpc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Elongated and narrow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083626"/>
                  </a:ext>
                </a:extLst>
              </a:tr>
              <a:tr h="567450">
                <a:tc>
                  <a:txBody>
                    <a:bodyPr/>
                    <a:lstStyle/>
                    <a:p>
                      <a:pPr marL="86360" marR="0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Base pair per turn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 marR="73025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10</a:t>
                      </a:r>
                      <a:endParaRPr lang="en-US" sz="20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86995" marR="73660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86995" marR="73660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408917"/>
                  </a:ext>
                </a:extLst>
              </a:tr>
              <a:tr h="875791">
                <a:tc>
                  <a:txBody>
                    <a:bodyPr/>
                    <a:lstStyle/>
                    <a:p>
                      <a:pPr marL="86360" marR="0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Major</a:t>
                      </a:r>
                      <a:r>
                        <a:rPr lang="en-US" sz="1800" spc="-17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Groove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marR="73660" algn="ctr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Wide</a:t>
                      </a:r>
                      <a:r>
                        <a:rPr lang="en-US" sz="2000" b="0" spc="-15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&amp;</a:t>
                      </a:r>
                      <a:r>
                        <a:rPr lang="en-US" sz="2000" b="0" spc="-6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Deep</a:t>
                      </a:r>
                      <a:endParaRPr lang="en-US" sz="20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16255" marR="240665" indent="-186055" algn="ctr">
                        <a:lnSpc>
                          <a:spcPct val="98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Narrow &amp; Deep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93675" marR="0" indent="438785" algn="ctr">
                        <a:lnSpc>
                          <a:spcPct val="98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discrenible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077743"/>
                  </a:ext>
                </a:extLst>
              </a:tr>
              <a:tr h="1167720">
                <a:tc>
                  <a:txBody>
                    <a:bodyPr/>
                    <a:lstStyle/>
                    <a:p>
                      <a:pPr marL="86360" marR="0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Minor</a:t>
                      </a:r>
                      <a:r>
                        <a:rPr lang="en-US" sz="2000" spc="-17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Groove</a:t>
                      </a:r>
                      <a:endParaRPr lang="en-US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5445" marR="338455" indent="-22860" algn="ctr">
                        <a:lnSpc>
                          <a:spcPct val="9800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1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Narrow,</a:t>
                      </a:r>
                      <a:r>
                        <a:rPr lang="en-US" sz="2000" b="0" spc="-59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shallow</a:t>
                      </a:r>
                      <a:endParaRPr lang="en-US" sz="20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73380" marR="240665" indent="57785" algn="ctr">
                        <a:lnSpc>
                          <a:spcPct val="9800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Broad, Shallow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81330" marR="339090" indent="-119380" algn="ctr">
                        <a:lnSpc>
                          <a:spcPct val="9800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Narrow, Deep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57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766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64E119E-4170-D36C-1BC6-A8D925FD4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7366" y="218200"/>
            <a:ext cx="8229600" cy="1143000"/>
          </a:xfrm>
          <a:ln w="28575">
            <a:solidFill>
              <a:srgbClr val="0070C0">
                <a:alpha val="0"/>
              </a:srgbClr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Linear &amp; Circular DNA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B2515D2-2617-0D95-1347-7A5A2852C2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7366" y="1361200"/>
            <a:ext cx="11182512" cy="5160898"/>
          </a:xfrm>
          <a:ln>
            <a:solidFill>
              <a:srgbClr val="0070C0">
                <a:alpha val="0"/>
              </a:srgbClr>
            </a:solidFill>
          </a:ln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/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1- Linear DNA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     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in nucleus of </a:t>
            </a:r>
            <a:r>
              <a:rPr lang="en-US" sz="2400" b="1" u="sng" dirty="0">
                <a:solidFill>
                  <a:srgbClr val="FF0000"/>
                </a:solidFill>
                <a:latin typeface="Verdana" pitchFamily="34" charset="0"/>
              </a:rPr>
              <a:t>eukaryotes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(including human cells)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     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i.e. DNA of chromosomes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>
              <a:latin typeface="Verdana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2-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Circular DNA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     </a:t>
            </a:r>
            <a:r>
              <a:rPr lang="en-US" sz="2400" dirty="0" err="1">
                <a:solidFill>
                  <a:srgbClr val="0070C0"/>
                </a:solidFill>
                <a:latin typeface="Verdana" pitchFamily="34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. in </a:t>
            </a:r>
            <a:r>
              <a:rPr lang="en-US" sz="2400" b="1" u="sng" dirty="0">
                <a:solidFill>
                  <a:srgbClr val="FF0000"/>
                </a:solidFill>
                <a:latin typeface="Verdana" pitchFamily="34" charset="0"/>
              </a:rPr>
              <a:t>eukaryotes</a:t>
            </a:r>
            <a:r>
              <a:rPr lang="en-US" sz="2400" dirty="0">
                <a:latin typeface="Verdana" pitchFamily="34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mitochondria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   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ii. in </a:t>
            </a:r>
            <a:r>
              <a:rPr lang="en-US" sz="2400" b="1" u="sng" dirty="0">
                <a:solidFill>
                  <a:srgbClr val="FF0000"/>
                </a:solidFill>
                <a:latin typeface="Verdana" pitchFamily="34" charset="0"/>
              </a:rPr>
              <a:t>prokaryotic</a:t>
            </a:r>
            <a:r>
              <a:rPr lang="en-US" sz="2400" dirty="0">
                <a:latin typeface="Verdana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chromosomes  (</a:t>
            </a:r>
            <a:r>
              <a:rPr lang="en-US" sz="2400" dirty="0" err="1">
                <a:solidFill>
                  <a:srgbClr val="0070C0"/>
                </a:solidFill>
                <a:latin typeface="Verdana" pitchFamily="34" charset="0"/>
              </a:rPr>
              <a:t>nucleoid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 of bacteria)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  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iii. in </a:t>
            </a:r>
            <a:r>
              <a:rPr lang="en-US" sz="2400" b="1" u="sng" dirty="0">
                <a:solidFill>
                  <a:srgbClr val="FF0000"/>
                </a:solidFill>
                <a:latin typeface="Verdana" pitchFamily="34" charset="0"/>
              </a:rPr>
              <a:t>plasmids of bacteria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Verdana" pitchFamily="34" charset="0"/>
              </a:rPr>
              <a:t>extrachromosomal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 element)                                  </a:t>
            </a:r>
            <a:endParaRPr lang="en-US" sz="1600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   </a:t>
            </a:r>
            <a:r>
              <a:rPr lang="en-US" sz="2400" dirty="0">
                <a:solidFill>
                  <a:srgbClr val="0070C0"/>
                </a:solidFill>
                <a:latin typeface="Verdana" pitchFamily="34" charset="0"/>
              </a:rPr>
              <a:t>iv. in </a:t>
            </a:r>
            <a:r>
              <a:rPr lang="en-US" sz="2400" b="1" u="sng" dirty="0">
                <a:solidFill>
                  <a:srgbClr val="FF0000"/>
                </a:solidFill>
                <a:latin typeface="Verdana" pitchFamily="34" charset="0"/>
              </a:rPr>
              <a:t>plant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Verdana" pitchFamily="34" charset="0"/>
              </a:rPr>
              <a:t>chroroplasts</a:t>
            </a:r>
            <a:endParaRPr lang="en-US" sz="2400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3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4DA4413-97A0-4A13-B18C-7D736C17DE3A}"/>
              </a:ext>
            </a:extLst>
          </p:cNvPr>
          <p:cNvSpPr txBox="1"/>
          <p:nvPr/>
        </p:nvSpPr>
        <p:spPr>
          <a:xfrm>
            <a:off x="852818" y="512018"/>
            <a:ext cx="8827098" cy="662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3600" b="1" dirty="0">
                <a:solidFill>
                  <a:srgbClr val="FF0000"/>
                </a:solidFill>
              </a:rPr>
              <a:t>DNA packaging </a:t>
            </a:r>
            <a:endParaRPr lang="ar-IQ" sz="3600" b="1" dirty="0">
              <a:solidFill>
                <a:srgbClr val="FF0000"/>
              </a:solidFill>
            </a:endParaRP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pross of DNA compaction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supercoiling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In the first level of compaction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short stretches 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DNA double helix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wrap around a core of eight molecules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histone proteins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called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nucleosome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and DNA connecting the nucleosomes is called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linker DNA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The second level of compaction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occurs as the six nucleosomes and the linker DNA between them are coiled into a 30-nm call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solenoid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In the third level of packing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a variety of fibrous proteins is used to pack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chromatin fiber </a:t>
            </a: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The fourth level of packing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is chromatids, the chromosomes have two sister chromatids both of them form chromosome the final level of packing. </a:t>
            </a:r>
          </a:p>
          <a:p>
            <a:pPr algn="just" rtl="0"/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6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9ED41-0DF9-4474-B03A-4A19A667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54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4DA4413-97A0-4A13-B18C-7D736C17DE3A}"/>
              </a:ext>
            </a:extLst>
          </p:cNvPr>
          <p:cNvSpPr txBox="1"/>
          <p:nvPr/>
        </p:nvSpPr>
        <p:spPr>
          <a:xfrm>
            <a:off x="1442018" y="402573"/>
            <a:ext cx="882709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DNA packaging </a:t>
            </a:r>
            <a:endParaRPr lang="ar-IQ" sz="3200" b="1" dirty="0">
              <a:solidFill>
                <a:srgbClr val="FF0000"/>
              </a:solidFill>
            </a:endParaRPr>
          </a:p>
          <a:p>
            <a:pPr marL="257175" indent="-257175" algn="l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There are three types of 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Chromatin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(a complex of DNA and protein found in eukaryotic cells)</a:t>
            </a:r>
          </a:p>
          <a:p>
            <a:pPr marL="342900" indent="-342900" algn="l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Euchromatin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is a lightly packed form of chromatin about 30 nm.</a:t>
            </a:r>
          </a:p>
          <a:p>
            <a:pPr marL="342900" indent="-342900" algn="l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scaffold loop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is a medium packed form of chromatin about 300 nm.</a:t>
            </a:r>
          </a:p>
          <a:p>
            <a:pPr marL="342900" indent="-342900" algn="l" rtl="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Heterochromatin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is a tightly packed form of DNA or condensed DNA  about 700 nm. </a:t>
            </a:r>
          </a:p>
          <a:p>
            <a:pPr algn="l" rtl="0"/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rtl="0"/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Table 1:The differences between Heterochromatin and Euchromatin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/>
            <a:endParaRPr lang="en-US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6A92A0-983F-49FA-B94B-3FB8321E0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06935"/>
              </p:ext>
            </p:extLst>
          </p:nvPr>
        </p:nvGraphicFramePr>
        <p:xfrm>
          <a:off x="2146818" y="4127102"/>
          <a:ext cx="6889422" cy="2330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05">
                  <a:extLst>
                    <a:ext uri="{9D8B030D-6E8A-4147-A177-3AD203B41FA5}">
                      <a16:colId xmlns:a16="http://schemas.microsoft.com/office/drawing/2014/main" val="2023805196"/>
                    </a:ext>
                  </a:extLst>
                </a:gridCol>
                <a:gridCol w="3536217">
                  <a:extLst>
                    <a:ext uri="{9D8B030D-6E8A-4147-A177-3AD203B41FA5}">
                      <a16:colId xmlns:a16="http://schemas.microsoft.com/office/drawing/2014/main" val="423205103"/>
                    </a:ext>
                  </a:extLst>
                </a:gridCol>
              </a:tblGrid>
              <a:tr h="435020">
                <a:tc>
                  <a:txBody>
                    <a:bodyPr/>
                    <a:lstStyle/>
                    <a:p>
                      <a:pPr marL="92075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effectLst/>
                        </a:rPr>
                        <a:t>Heterochromatin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effectLst/>
                        </a:rPr>
                        <a:t>Euchromatin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93956019"/>
                  </a:ext>
                </a:extLst>
              </a:tr>
              <a:tr h="351183">
                <a:tc>
                  <a:txBody>
                    <a:bodyPr/>
                    <a:lstStyle/>
                    <a:p>
                      <a:pPr marL="92075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More condensed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Less condensed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85839250"/>
                  </a:ext>
                </a:extLst>
              </a:tr>
              <a:tr h="344377">
                <a:tc>
                  <a:txBody>
                    <a:bodyPr/>
                    <a:lstStyle/>
                    <a:p>
                      <a:pPr marL="92075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Diameter 700 nm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Diameter 30 nm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47442617"/>
                  </a:ext>
                </a:extLst>
              </a:tr>
              <a:tr h="712423">
                <a:tc>
                  <a:txBody>
                    <a:bodyPr/>
                    <a:lstStyle/>
                    <a:p>
                      <a:pPr marL="92075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>
                          <a:effectLst/>
                        </a:rPr>
                        <a:t>Gene poor (high AT content)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Gene rich (higher GC content)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13862743"/>
                  </a:ext>
                </a:extLst>
              </a:tr>
              <a:tr h="485322">
                <a:tc>
                  <a:txBody>
                    <a:bodyPr/>
                    <a:lstStyle/>
                    <a:p>
                      <a:pPr marL="92075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Stains darker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Stains lighter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8905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519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965402C-6C1F-FE1C-8F51-E2D5C5533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1" y="476250"/>
            <a:ext cx="7561263" cy="922338"/>
          </a:xfrm>
          <a:ln w="28575"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3-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RNA</a:t>
            </a:r>
          </a:p>
        </p:txBody>
      </p:sp>
      <p:sp>
        <p:nvSpPr>
          <p:cNvPr id="55299" name="Text Box 6">
            <a:extLst>
              <a:ext uri="{FF2B5EF4-FFF2-40B4-BE49-F238E27FC236}">
                <a16:creationId xmlns:a16="http://schemas.microsoft.com/office/drawing/2014/main" id="{964B85CB-6E07-C2DB-DD55-C69EBA51A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773239"/>
            <a:ext cx="7632700" cy="4832092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sz="2800" b="1" i="1" u="sng" dirty="0">
                <a:solidFill>
                  <a:srgbClr val="FF0000"/>
                </a:solidFill>
                <a:latin typeface="Verdana" pitchFamily="34" charset="0"/>
              </a:rPr>
              <a:t>Structure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 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RNA</a:t>
            </a:r>
          </a:p>
          <a:p>
            <a:pPr algn="l" rtl="0" eaLnBrk="1" hangingPunct="1">
              <a:spcBef>
                <a:spcPct val="0"/>
              </a:spcBef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 Building units</a:t>
            </a:r>
            <a:r>
              <a:rPr lang="en-US" altLang="en-US" sz="1800" b="1" dirty="0"/>
              <a:t>:          </a:t>
            </a:r>
            <a:r>
              <a:rPr lang="en-US" altLang="en-US" sz="1800" b="1" dirty="0">
                <a:solidFill>
                  <a:srgbClr val="0066FF"/>
                </a:solidFill>
              </a:rPr>
              <a:t>Polynucleotides </a:t>
            </a:r>
            <a:r>
              <a:rPr lang="en-US" altLang="en-US" sz="1800" b="1" dirty="0"/>
              <a:t> (bound together by </a:t>
            </a:r>
            <a:r>
              <a:rPr lang="en-US" altLang="en-US" sz="1800" b="1" dirty="0">
                <a:solidFill>
                  <a:srgbClr val="0066FF"/>
                </a:solidFill>
              </a:rPr>
              <a:t>PDE</a:t>
            </a:r>
            <a:r>
              <a:rPr lang="en-US" altLang="en-US" sz="1800" b="1" dirty="0"/>
              <a:t>)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 Single strand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 Linear</a:t>
            </a:r>
            <a:r>
              <a:rPr lang="en-US" altLang="en-US" sz="1800" b="1" dirty="0"/>
              <a:t>  (but </a:t>
            </a:r>
            <a:r>
              <a:rPr lang="en-US" altLang="en-US" sz="1800" b="1" u="sng" dirty="0"/>
              <a:t>may fold </a:t>
            </a:r>
            <a:r>
              <a:rPr lang="en-US" altLang="en-US" sz="1800" b="1" dirty="0"/>
              <a:t>into complex structure)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 with two ends</a:t>
            </a:r>
            <a:r>
              <a:rPr lang="en-US" altLang="en-US" sz="1800" b="1" dirty="0"/>
              <a:t>:          </a:t>
            </a:r>
            <a:r>
              <a:rPr lang="en-US" altLang="en-US" sz="1800" b="1" dirty="0">
                <a:solidFill>
                  <a:srgbClr val="0066FF"/>
                </a:solidFill>
              </a:rPr>
              <a:t>5`(phosphate) &amp; 3`(-OH end)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66FF"/>
              </a:solidFill>
            </a:endParaRP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 Sugar</a:t>
            </a:r>
            <a:r>
              <a:rPr lang="en-US" altLang="en-US" sz="1800" b="1" dirty="0"/>
              <a:t>:                       </a:t>
            </a:r>
            <a:r>
              <a:rPr lang="en-US" altLang="en-US" sz="1800" b="1" dirty="0">
                <a:solidFill>
                  <a:srgbClr val="0066FF"/>
                </a:solidFill>
              </a:rPr>
              <a:t>Ribose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 Purine bases</a:t>
            </a:r>
            <a:r>
              <a:rPr lang="en-US" altLang="en-US" sz="1800" b="1" dirty="0"/>
              <a:t>:           </a:t>
            </a:r>
            <a:r>
              <a:rPr lang="en-US" altLang="en-US" sz="1800" b="1" u="sng" dirty="0">
                <a:solidFill>
                  <a:srgbClr val="0066FF"/>
                </a:solidFill>
              </a:rPr>
              <a:t>A</a:t>
            </a:r>
            <a:r>
              <a:rPr lang="en-US" altLang="en-US" sz="1800" b="1" dirty="0">
                <a:solidFill>
                  <a:srgbClr val="0066FF"/>
                </a:solidFill>
              </a:rPr>
              <a:t>denine &amp; </a:t>
            </a:r>
            <a:r>
              <a:rPr lang="en-US" altLang="en-US" sz="1800" b="1" u="sng" dirty="0">
                <a:solidFill>
                  <a:srgbClr val="0066FF"/>
                </a:solidFill>
              </a:rPr>
              <a:t>G</a:t>
            </a:r>
            <a:r>
              <a:rPr lang="en-US" altLang="en-US" sz="1800" b="1" dirty="0">
                <a:solidFill>
                  <a:srgbClr val="0066FF"/>
                </a:solidFill>
              </a:rPr>
              <a:t>uanine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 Pyrimidine bases</a:t>
            </a:r>
            <a:r>
              <a:rPr lang="en-US" altLang="en-US" sz="1800" b="1" dirty="0"/>
              <a:t>:    </a:t>
            </a:r>
            <a:r>
              <a:rPr lang="en-US" altLang="en-US" sz="1800" b="1" u="sng" dirty="0">
                <a:solidFill>
                  <a:srgbClr val="0066FF"/>
                </a:solidFill>
              </a:rPr>
              <a:t>C</a:t>
            </a:r>
            <a:r>
              <a:rPr lang="en-US" altLang="en-US" sz="1800" b="1" dirty="0">
                <a:solidFill>
                  <a:srgbClr val="0066FF"/>
                </a:solidFill>
              </a:rPr>
              <a:t>ytosine &amp; </a:t>
            </a:r>
            <a:r>
              <a:rPr lang="en-US" altLang="en-US" sz="1800" b="1" u="sng" dirty="0">
                <a:solidFill>
                  <a:srgbClr val="0066FF"/>
                </a:solidFill>
              </a:rPr>
              <a:t>U</a:t>
            </a:r>
            <a:r>
              <a:rPr lang="en-US" altLang="en-US" sz="1800" b="1" dirty="0">
                <a:solidFill>
                  <a:srgbClr val="0066FF"/>
                </a:solidFill>
              </a:rPr>
              <a:t>racil</a:t>
            </a:r>
          </a:p>
          <a:p>
            <a:pPr rtl="0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8071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E2B2CB-BAC7-408B-ACBA-9C80F5768FCE}"/>
              </a:ext>
            </a:extLst>
          </p:cNvPr>
          <p:cNvSpPr txBox="1"/>
          <p:nvPr/>
        </p:nvSpPr>
        <p:spPr>
          <a:xfrm>
            <a:off x="1524000" y="602367"/>
            <a:ext cx="9238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Which is the longest?</a:t>
            </a:r>
          </a:p>
          <a:p>
            <a:pPr algn="l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DNA strand over all cells or distance between sun and earth?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4184A-E956-4A5A-A55E-814B335B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64" y="2484345"/>
            <a:ext cx="4955336" cy="3516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D17B5-7AD7-49DD-A2B4-E68ED7F4D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484344"/>
            <a:ext cx="4188664" cy="35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67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85255F-DA69-4B11-A026-96A36FB3B1FA}"/>
              </a:ext>
            </a:extLst>
          </p:cNvPr>
          <p:cNvSpPr txBox="1"/>
          <p:nvPr/>
        </p:nvSpPr>
        <p:spPr>
          <a:xfrm>
            <a:off x="1524000" y="2264570"/>
            <a:ext cx="6596406" cy="30908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lvl="1" algn="just">
              <a:lnSpc>
                <a:spcPct val="90000"/>
              </a:lnSpc>
              <a:spcAft>
                <a:spcPts val="450"/>
              </a:spcAft>
            </a:pPr>
            <a:endParaRPr lang="en-US" sz="2100" dirty="0">
              <a:solidFill>
                <a:srgbClr val="FFFF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5B78480-4AE2-74D8-450B-48937A462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2" y="0"/>
            <a:ext cx="11803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6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1E9C79-B9FE-483A-B427-2C2268E79CE6}"/>
              </a:ext>
            </a:extLst>
          </p:cNvPr>
          <p:cNvSpPr txBox="1"/>
          <p:nvPr/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143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lgerian" panose="04020705040A02060702" pitchFamily="82" charset="0"/>
                <a:ea typeface="+mj-ea"/>
                <a:cs typeface="+mj-cs"/>
              </a:rPr>
              <a:t>Anny questions</a:t>
            </a:r>
          </a:p>
          <a:p>
            <a:pPr marL="1143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lgerian" panose="04020705040A02060702" pitchFamily="82" charset="0"/>
                <a:ea typeface="+mj-ea"/>
                <a:cs typeface="+mj-cs"/>
              </a:rPr>
              <a:t>??? </a:t>
            </a:r>
          </a:p>
        </p:txBody>
      </p:sp>
      <p:pic>
        <p:nvPicPr>
          <p:cNvPr id="37" name="Picture 36" descr="Question mark on green pastel background">
            <a:extLst>
              <a:ext uri="{FF2B5EF4-FFF2-40B4-BE49-F238E27FC236}">
                <a16:creationId xmlns:a16="http://schemas.microsoft.com/office/drawing/2014/main" id="{33DE488C-5581-4E23-A50B-0BC91E20E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85255F-DA69-4B11-A026-96A36FB3B1FA}"/>
              </a:ext>
            </a:extLst>
          </p:cNvPr>
          <p:cNvSpPr txBox="1"/>
          <p:nvPr/>
        </p:nvSpPr>
        <p:spPr>
          <a:xfrm>
            <a:off x="0" y="1876427"/>
            <a:ext cx="8795208" cy="412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1" algn="just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496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01820C-1D02-4720-92CC-DED811DB2FE3}"/>
              </a:ext>
            </a:extLst>
          </p:cNvPr>
          <p:cNvSpPr txBox="1"/>
          <p:nvPr/>
        </p:nvSpPr>
        <p:spPr>
          <a:xfrm>
            <a:off x="1588295" y="1140125"/>
            <a:ext cx="9008268" cy="5284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>
                <a:solidFill>
                  <a:srgbClr val="FF0000"/>
                </a:solidFill>
              </a:rPr>
              <a:t>DNA packaging </a:t>
            </a:r>
            <a:endParaRPr lang="ar-IQ" sz="2400" b="1" dirty="0">
              <a:solidFill>
                <a:srgbClr val="FF0000"/>
              </a:solidFill>
            </a:endParaRP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length of DNA strand in the cell = 2 m</a:t>
            </a: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Number of human cells = 7x10</a:t>
            </a:r>
            <a:r>
              <a:rPr lang="en-US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(70 trillion) cells</a:t>
            </a: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Total length of DNA strand = 140 trillion meter =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140 billion Km</a:t>
            </a: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distance between earth and sun =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150,000,000 kilometers</a:t>
            </a: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DNA strand of human body is taller than distance between sun and earth by 934 time = </a:t>
            </a:r>
            <a:r>
              <a:rPr lang="en-US" sz="3300" b="1" dirty="0">
                <a:solidFill>
                  <a:srgbClr val="0070C0"/>
                </a:solidFill>
              </a:rPr>
              <a:t>467 time in two way</a:t>
            </a:r>
            <a:endParaRPr lang="en-US" sz="2400" b="1" dirty="0">
              <a:solidFill>
                <a:srgbClr val="0070C0"/>
              </a:solidFill>
            </a:endParaRP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7175" indent="-257175" algn="just" rtl="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3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75787-4B28-4F57-B3A6-D2C0515EF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95" y="1550194"/>
            <a:ext cx="3479007" cy="4450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96B3C-30B9-4359-A346-FBA50C1B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50195"/>
            <a:ext cx="5715000" cy="452518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9A5679-786B-46C0-8182-7D31FE66AA6F}"/>
              </a:ext>
            </a:extLst>
          </p:cNvPr>
          <p:cNvSpPr/>
          <p:nvPr/>
        </p:nvSpPr>
        <p:spPr>
          <a:xfrm>
            <a:off x="1524000" y="5093495"/>
            <a:ext cx="1200150" cy="5912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67AB1-3365-4810-8BA8-E6EEA013A81C}"/>
              </a:ext>
            </a:extLst>
          </p:cNvPr>
          <p:cNvSpPr txBox="1"/>
          <p:nvPr/>
        </p:nvSpPr>
        <p:spPr>
          <a:xfrm>
            <a:off x="6811348" y="881264"/>
            <a:ext cx="3773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700" b="1" dirty="0">
                <a:solidFill>
                  <a:srgbClr val="C00000"/>
                </a:solidFill>
              </a:rPr>
              <a:t>قال أمير المؤمنين (ع)</a:t>
            </a:r>
            <a:endParaRPr lang="en-US" sz="2700" b="1" dirty="0">
              <a:solidFill>
                <a:srgbClr val="C0000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27CDB29-C584-477D-8AB7-2C286D3F9AFF}"/>
              </a:ext>
            </a:extLst>
          </p:cNvPr>
          <p:cNvSpPr/>
          <p:nvPr/>
        </p:nvSpPr>
        <p:spPr>
          <a:xfrm>
            <a:off x="10177183" y="3647516"/>
            <a:ext cx="248771" cy="786653"/>
          </a:xfrm>
          <a:prstGeom prst="rightBrace">
            <a:avLst>
              <a:gd name="adj1" fmla="val 8333"/>
              <a:gd name="adj2" fmla="val 50855"/>
            </a:avLst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D186B89-C044-421A-8B94-6C6D7147207B}"/>
              </a:ext>
            </a:extLst>
          </p:cNvPr>
          <p:cNvSpPr/>
          <p:nvPr/>
        </p:nvSpPr>
        <p:spPr>
          <a:xfrm>
            <a:off x="5470713" y="4508128"/>
            <a:ext cx="309283" cy="753035"/>
          </a:xfrm>
          <a:prstGeom prst="leftBrac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1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8CBAB386-45D6-2EE4-E554-166B2F33B2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461" y="1557337"/>
            <a:ext cx="7820415" cy="3602491"/>
          </a:xfrm>
          <a:ln>
            <a:solidFill>
              <a:srgbClr val="0070C0">
                <a:alpha val="0"/>
              </a:srgb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</a:rPr>
              <a:t>The nucleic acid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dirty="0"/>
              <a:t>1- Nucleotides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dirty="0"/>
              <a:t>2- DNA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5400" b="1" dirty="0"/>
              <a:t>3- RNA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77B2E05-5C98-C947-B8DF-6F55A697D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78439" y="340158"/>
            <a:ext cx="8229600" cy="1143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NUCLEOTIDES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139E4556-8EBD-AB5E-67AF-E7DD3C952B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2724" y="1907095"/>
            <a:ext cx="8642350" cy="4525963"/>
          </a:xfrm>
          <a:ln>
            <a:solidFill>
              <a:srgbClr val="0070C0">
                <a:alpha val="0"/>
              </a:srgbClr>
            </a:solidFill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i="1" u="sng" dirty="0">
                <a:solidFill>
                  <a:srgbClr val="FF0000"/>
                </a:solidFill>
                <a:latin typeface="Verdana" pitchFamily="34" charset="0"/>
              </a:rPr>
              <a:t>Importance</a:t>
            </a:r>
            <a:r>
              <a:rPr lang="en-US" sz="3600" b="1" u="sng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nucleotides</a:t>
            </a:r>
          </a:p>
          <a:p>
            <a:pPr algn="l" eaLnBrk="1" hangingPunct="1">
              <a:buFontTx/>
              <a:buNone/>
              <a:defRPr/>
            </a:pPr>
            <a:endParaRPr lang="en-US" dirty="0">
              <a:latin typeface="Verdana" pitchFamily="34" charset="0"/>
            </a:endParaRPr>
          </a:p>
          <a:p>
            <a:pPr algn="l" eaLnBrk="1" hangingPunct="1">
              <a:buFontTx/>
              <a:buNone/>
              <a:defRPr/>
            </a:pPr>
            <a:r>
              <a:rPr lang="en-US" sz="2600" dirty="0">
                <a:latin typeface="Verdana" pitchFamily="34" charset="0"/>
              </a:rPr>
              <a:t>1- </a:t>
            </a:r>
            <a:r>
              <a:rPr lang="en-US" sz="2600" b="1" dirty="0">
                <a:latin typeface="Verdana" pitchFamily="34" charset="0"/>
              </a:rPr>
              <a:t>Building units for </a:t>
            </a:r>
            <a:r>
              <a:rPr lang="en-US" sz="2600" b="1" u="sng" dirty="0">
                <a:latin typeface="Verdana" pitchFamily="34" charset="0"/>
              </a:rPr>
              <a:t>nucleic acids</a:t>
            </a:r>
            <a:r>
              <a:rPr lang="en-US" sz="2600" dirty="0">
                <a:latin typeface="Verdana" pitchFamily="34" charset="0"/>
              </a:rPr>
              <a:t>  (DNA &amp; RNA)</a:t>
            </a:r>
          </a:p>
          <a:p>
            <a:pPr algn="l" eaLnBrk="1" hangingPunct="1">
              <a:buFontTx/>
              <a:buNone/>
              <a:defRPr/>
            </a:pPr>
            <a:endParaRPr lang="en-US" sz="1900" dirty="0">
              <a:latin typeface="Verdana" pitchFamily="34" charset="0"/>
            </a:endParaRPr>
          </a:p>
          <a:p>
            <a:pPr algn="l" eaLnBrk="1" hangingPunct="1">
              <a:buFontTx/>
              <a:buNone/>
              <a:defRPr/>
            </a:pPr>
            <a:r>
              <a:rPr lang="en-US" sz="1900" dirty="0">
                <a:latin typeface="Verdana" pitchFamily="34" charset="0"/>
              </a:rPr>
              <a:t> </a:t>
            </a:r>
            <a:r>
              <a:rPr lang="en-US" sz="2600" dirty="0">
                <a:latin typeface="Verdana" pitchFamily="34" charset="0"/>
              </a:rPr>
              <a:t>2- </a:t>
            </a:r>
            <a:r>
              <a:rPr lang="en-US" sz="2600" b="1" u="sng" dirty="0">
                <a:latin typeface="Verdana" pitchFamily="34" charset="0"/>
              </a:rPr>
              <a:t>Other</a:t>
            </a:r>
            <a:r>
              <a:rPr lang="en-US" sz="2600" dirty="0">
                <a:latin typeface="Verdana" pitchFamily="34" charset="0"/>
              </a:rPr>
              <a:t> rules in metabolism &amp; energy storage</a:t>
            </a:r>
          </a:p>
          <a:p>
            <a:pPr algn="l" eaLnBrk="1" hangingPunct="1">
              <a:buFontTx/>
              <a:buNone/>
              <a:defRPr/>
            </a:pPr>
            <a:r>
              <a:rPr lang="en-US" sz="2600" dirty="0">
                <a:latin typeface="Verdana" pitchFamily="34" charset="0"/>
              </a:rPr>
              <a:t>                (e.g. ATP is a nucleotide) </a:t>
            </a:r>
          </a:p>
          <a:p>
            <a:pPr algn="l" eaLnBrk="1" hangingPunct="1">
              <a:buFontTx/>
              <a:buNone/>
              <a:defRPr/>
            </a:pPr>
            <a:r>
              <a:rPr lang="en-US" sz="2600" dirty="0">
                <a:latin typeface="Verdana" pitchFamily="34" charset="0"/>
              </a:rPr>
              <a:t>     </a:t>
            </a:r>
          </a:p>
          <a:p>
            <a:pPr algn="l" eaLnBrk="1" hangingPunct="1"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  <a:latin typeface="Verdana" pitchFamily="34" charset="0"/>
              </a:rPr>
              <a:t>     </a:t>
            </a:r>
          </a:p>
          <a:p>
            <a:pPr algn="l" eaLnBrk="1" hangingPunct="1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Verdana" pitchFamily="34" charset="0"/>
              </a:rPr>
              <a:t>        </a:t>
            </a:r>
          </a:p>
          <a:p>
            <a:pPr algn="l" eaLnBrk="1" hangingPunct="1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EF5AE3D-69DB-F6BA-8019-C1039FDB9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8314" y="404814"/>
            <a:ext cx="8715375" cy="936625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i="1" u="sng" dirty="0">
                <a:solidFill>
                  <a:srgbClr val="FF0000"/>
                </a:solidFill>
                <a:latin typeface="Verdana" pitchFamily="34" charset="0"/>
              </a:rPr>
              <a:t>Structure</a:t>
            </a:r>
            <a:r>
              <a:rPr lang="en-US" sz="3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nucleotides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DF6AE180-2EE0-2B95-7C5C-1571E691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66" y="1634023"/>
            <a:ext cx="10214637" cy="3447098"/>
          </a:xfrm>
          <a:prstGeom prst="rect">
            <a:avLst/>
          </a:prstGeom>
          <a:noFill/>
          <a:ln w="9525">
            <a:solidFill>
              <a:srgbClr val="003399">
                <a:alpha val="0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Nucleotides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 = nitrogenous base + sugar + phosphate group</a:t>
            </a: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Nucleoside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= nitrogenous base + sugar</a:t>
            </a: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Nitrogenous base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=   Purine 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 Pyrimidine</a:t>
            </a: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Sugar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=          Ribose   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  Deoxyribose</a:t>
            </a: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Purine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=         Adenine   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   Guanine</a:t>
            </a: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Pyrimidine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=  Thymine,  Cytosine 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   Uracil</a:t>
            </a: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 descr="22_004">
            <a:extLst>
              <a:ext uri="{FF2B5EF4-FFF2-40B4-BE49-F238E27FC236}">
                <a16:creationId xmlns:a16="http://schemas.microsoft.com/office/drawing/2014/main" id="{C41D3B3C-9555-31CA-8B47-028917AC94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991" y="253952"/>
            <a:ext cx="5745617" cy="6200805"/>
          </a:xfr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7E6076D-C58A-27DC-39B1-9E589199C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336" y="253951"/>
            <a:ext cx="6027673" cy="6200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75419</TotalTime>
  <Words>1202</Words>
  <Application>Microsoft Office PowerPoint</Application>
  <PresentationFormat>Widescreen</PresentationFormat>
  <Paragraphs>265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Algerian</vt:lpstr>
      <vt:lpstr>Arial</vt:lpstr>
      <vt:lpstr>Bookman Old Style</vt:lpstr>
      <vt:lpstr>Calibri</vt:lpstr>
      <vt:lpstr>Calibri Light</vt:lpstr>
      <vt:lpstr>Franklin Gothic Medium Cond</vt:lpstr>
      <vt:lpstr>Rockwell</vt:lpstr>
      <vt:lpstr>Tahoma</vt:lpstr>
      <vt:lpstr>Times New Roman</vt:lpstr>
      <vt:lpstr>Verdana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 NUCLEOTIDES</vt:lpstr>
      <vt:lpstr>Structure of nucleotides</vt:lpstr>
      <vt:lpstr>PowerPoint Presentation</vt:lpstr>
      <vt:lpstr>PowerPoint Presentation</vt:lpstr>
      <vt:lpstr>PowerPoint Presentation</vt:lpstr>
      <vt:lpstr>  DNA2     A T C A G   RNA       </vt:lpstr>
      <vt:lpstr>Metabolism of nucleotides</vt:lpstr>
      <vt:lpstr>Degradation (catabolism): End products of purine ring degradation</vt:lpstr>
      <vt:lpstr>PowerPoint Presentation</vt:lpstr>
      <vt:lpstr> The history of DNA</vt:lpstr>
      <vt:lpstr>The history of DNA</vt:lpstr>
      <vt:lpstr>The history of DNA</vt:lpstr>
      <vt:lpstr>The history of DNA</vt:lpstr>
      <vt:lpstr>Importance of DNA</vt:lpstr>
      <vt:lpstr>Structure of DNA molecule </vt:lpstr>
      <vt:lpstr>Structure of Single strand of DNA</vt:lpstr>
      <vt:lpstr>Structure of double stranded DNA</vt:lpstr>
      <vt:lpstr>Structure of Double-helix</vt:lpstr>
      <vt:lpstr>Linear &amp; Circular DNA</vt:lpstr>
      <vt:lpstr>PowerPoint Presentation</vt:lpstr>
      <vt:lpstr>PowerPoint Presentation</vt:lpstr>
      <vt:lpstr>PowerPoint Presentation</vt:lpstr>
      <vt:lpstr>3- RNA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Mohammed Almoreeb</dc:creator>
  <cp:lastModifiedBy>Dr. Mohammed Almoreeb</cp:lastModifiedBy>
  <cp:revision>30</cp:revision>
  <dcterms:created xsi:type="dcterms:W3CDTF">2021-10-15T09:24:06Z</dcterms:created>
  <dcterms:modified xsi:type="dcterms:W3CDTF">2025-03-17T19:19:47Z</dcterms:modified>
</cp:coreProperties>
</file>