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19"/>
  </p:notesMasterIdLst>
  <p:sldIdLst>
    <p:sldId id="350" r:id="rId3"/>
    <p:sldId id="351" r:id="rId4"/>
    <p:sldId id="374" r:id="rId5"/>
    <p:sldId id="373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277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751AE7-3EE8-4342-B066-07C321F9F0B7}">
  <a:tblStyle styleId="{6C751AE7-3EE8-4342-B066-07C321F9F0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61D78F5-3A0A-4591-821A-317C5EF3C07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05" d="100"/>
          <a:sy n="105" d="100"/>
        </p:scale>
        <p:origin x="9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9168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4604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1891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2341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18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4200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0875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7318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g2935051597d_0_40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9" name="Google Shape;1849;g2935051597d_0_40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052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394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6325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8830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6290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6671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397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362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047175" y="2571975"/>
            <a:ext cx="4383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047175" y="1321975"/>
            <a:ext cx="1235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>
            <a:spLocks noGrp="1"/>
          </p:cNvSpPr>
          <p:nvPr>
            <p:ph type="pic" idx="3"/>
          </p:nvPr>
        </p:nvSpPr>
        <p:spPr>
          <a:xfrm>
            <a:off x="48462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7" name="Google Shape;17;p3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249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147713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287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8936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9426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185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623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16528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11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8" r:id="rId6"/>
    <p:sldLayoutId id="2147483667" r:id="rId7"/>
    <p:sldLayoutId id="214748366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03330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6"/>
          <p:cNvSpPr txBox="1">
            <a:spLocks noGrp="1"/>
          </p:cNvSpPr>
          <p:nvPr>
            <p:ph type="ctrTitle"/>
          </p:nvPr>
        </p:nvSpPr>
        <p:spPr>
          <a:xfrm>
            <a:off x="661411" y="2934226"/>
            <a:ext cx="7821175" cy="79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indent="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3536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Multiplexer &amp; De-Multiplexer</a:t>
            </a: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1</a:t>
            </a:r>
            <a:r>
              <a:rPr kumimoji="0" 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st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 stage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4" name="Google Shape;704;p26"/>
          <p:cNvSpPr txBox="1">
            <a:spLocks noGrp="1"/>
          </p:cNvSpPr>
          <p:nvPr>
            <p:ph type="subTitle" idx="1"/>
          </p:nvPr>
        </p:nvSpPr>
        <p:spPr>
          <a:xfrm>
            <a:off x="2895599" y="3837979"/>
            <a:ext cx="33528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ar-IQ" dirty="0"/>
              <a:t> </a:t>
            </a:r>
            <a:r>
              <a:rPr lang="ar-IQ" dirty="0" err="1"/>
              <a:t>م.م</a:t>
            </a:r>
            <a:r>
              <a:rPr lang="ar-IQ" dirty="0"/>
              <a:t> رقيه احمد مطر الجادري</a:t>
            </a:r>
          </a:p>
        </p:txBody>
      </p:sp>
      <p:sp>
        <p:nvSpPr>
          <p:cNvPr id="183" name="Google Shape;704;p26"/>
          <p:cNvSpPr txBox="1">
            <a:spLocks/>
          </p:cNvSpPr>
          <p:nvPr/>
        </p:nvSpPr>
        <p:spPr>
          <a:xfrm>
            <a:off x="32657" y="0"/>
            <a:ext cx="3429000" cy="241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وزارة التعليم العالي والبحث العلمي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جامعة المستقبل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كلية الهندسة والتقنيات الهندسية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قسم تقنيات الهندسة الكهربائية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المحاضرة السادسة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26" name="Picture 2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50" y="28575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91842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JK Flip-Flop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An improved version of the SR Flip-Flop, which prevents the undefined state when S and R are both active.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J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 input acts like the Set input (S).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K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 input acts like the Reset input (R).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When J = 1 and K = 1, the output toggles (switches between 0 and 1).</a:t>
            </a:r>
          </a:p>
        </p:txBody>
      </p:sp>
    </p:spTree>
    <p:extLst>
      <p:ext uri="{BB962C8B-B14F-4D97-AF65-F5344CB8AC3E}">
        <p14:creationId xmlns:p14="http://schemas.microsoft.com/office/powerpoint/2010/main" val="25948783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JK Flip-Flop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Applications: Used in counters and digital registers.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F079BDA-14FB-6A14-ED35-9210833438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9945980"/>
                  </p:ext>
                </p:extLst>
              </p:nvPr>
            </p:nvGraphicFramePr>
            <p:xfrm>
              <a:off x="3516313" y="2159189"/>
              <a:ext cx="3291840" cy="180359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22960">
                      <a:extLst>
                        <a:ext uri="{9D8B030D-6E8A-4147-A177-3AD203B41FA5}">
                          <a16:colId xmlns:a16="http://schemas.microsoft.com/office/drawing/2014/main" val="852824650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3860146502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4253289858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4286262501"/>
                        </a:ext>
                      </a:extLst>
                    </a:gridCol>
                  </a:tblGrid>
                  <a:tr h="9144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053826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𝐊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𝐐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0354983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478800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8927330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94086544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Toggle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710933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F079BDA-14FB-6A14-ED35-9210833438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9945980"/>
                  </p:ext>
                </p:extLst>
              </p:nvPr>
            </p:nvGraphicFramePr>
            <p:xfrm>
              <a:off x="3516313" y="2159189"/>
              <a:ext cx="3291840" cy="180359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22960">
                      <a:extLst>
                        <a:ext uri="{9D8B030D-6E8A-4147-A177-3AD203B41FA5}">
                          <a16:colId xmlns:a16="http://schemas.microsoft.com/office/drawing/2014/main" val="852824650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3860146502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4253289858"/>
                        </a:ext>
                      </a:extLst>
                    </a:gridCol>
                    <a:gridCol w="822960">
                      <a:extLst>
                        <a:ext uri="{9D8B030D-6E8A-4147-A177-3AD203B41FA5}">
                          <a16:colId xmlns:a16="http://schemas.microsoft.com/office/drawing/2014/main" val="4286262501"/>
                        </a:ext>
                      </a:extLst>
                    </a:gridCol>
                  </a:tblGrid>
                  <a:tr h="290195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053826"/>
                      </a:ext>
                    </a:extLst>
                  </a:tr>
                  <a:tr h="352616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00000" r="-200735" b="-368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481" t="-100000" r="-102222" b="-368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481" t="-100000" r="-2222" b="-3689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0354983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478800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8927330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94086544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Toggle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71093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1882700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858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 Flip-Flop (Toggle Flip-Flop)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T Flip-Flop operates in toggle mode, meaning that it switches states on each clock pulse if the input T = 1.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If T = 0, the output remains unchanged.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If T = 1, the output toggles (switches from 0 to 1 or from 1 to 0).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Applications: Used in binary counters and clock dividers.</a:t>
            </a:r>
          </a:p>
        </p:txBody>
      </p:sp>
    </p:spTree>
    <p:extLst>
      <p:ext uri="{BB962C8B-B14F-4D97-AF65-F5344CB8AC3E}">
        <p14:creationId xmlns:p14="http://schemas.microsoft.com/office/powerpoint/2010/main" val="124411657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858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 Flip-Flop (Toggle Flip-Flop)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ACFA7A0-BFC9-9F78-A8AA-4905C818DA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191208"/>
                  </p:ext>
                </p:extLst>
              </p:nvPr>
            </p:nvGraphicFramePr>
            <p:xfrm>
              <a:off x="2971800" y="1885950"/>
              <a:ext cx="2743200" cy="12232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142551399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750244888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34293143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848754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𝐓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𝐐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5007176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77513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Toggle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46101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ACFA7A0-BFC9-9F78-A8AA-4905C818DA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191208"/>
                  </p:ext>
                </p:extLst>
              </p:nvPr>
            </p:nvGraphicFramePr>
            <p:xfrm>
              <a:off x="2971800" y="1885950"/>
              <a:ext cx="2743200" cy="12232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142551399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750244888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342931437"/>
                        </a:ext>
                      </a:extLst>
                    </a:gridCol>
                  </a:tblGrid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8487543"/>
                      </a:ext>
                    </a:extLst>
                  </a:tr>
                  <a:tr h="3526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67" t="-100000" r="-202667" b="-20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00000" r="-101325" b="-20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333" t="-100000" r="-2000" b="-2051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50071766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7751398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Toggle</a:t>
                          </a: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46101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8176532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93450"/>
            <a:ext cx="6858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Applications of Flip-Flops in Digital Systems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657350"/>
            <a:ext cx="83820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✅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Data Storage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Used in registers and memory units.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✅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Digital Counters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Helps in timing and frequency division.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✅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Control Systems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Used in microcontrollers and state machines.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✅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Data Transfer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Converts serial data to parallel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31006406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93450"/>
            <a:ext cx="6858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Comparison of Flip-Flop Types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76B5425-C116-C606-47B3-2355389CD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908209"/>
              </p:ext>
            </p:extLst>
          </p:nvPr>
        </p:nvGraphicFramePr>
        <p:xfrm>
          <a:off x="712788" y="1885315"/>
          <a:ext cx="7718424" cy="1950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29606">
                  <a:extLst>
                    <a:ext uri="{9D8B030D-6E8A-4147-A177-3AD203B41FA5}">
                      <a16:colId xmlns:a16="http://schemas.microsoft.com/office/drawing/2014/main" val="1864203210"/>
                    </a:ext>
                  </a:extLst>
                </a:gridCol>
                <a:gridCol w="1929606">
                  <a:extLst>
                    <a:ext uri="{9D8B030D-6E8A-4147-A177-3AD203B41FA5}">
                      <a16:colId xmlns:a16="http://schemas.microsoft.com/office/drawing/2014/main" val="2997081696"/>
                    </a:ext>
                  </a:extLst>
                </a:gridCol>
                <a:gridCol w="1929606">
                  <a:extLst>
                    <a:ext uri="{9D8B030D-6E8A-4147-A177-3AD203B41FA5}">
                      <a16:colId xmlns:a16="http://schemas.microsoft.com/office/drawing/2014/main" val="2162956484"/>
                    </a:ext>
                  </a:extLst>
                </a:gridCol>
                <a:gridCol w="1929606">
                  <a:extLst>
                    <a:ext uri="{9D8B030D-6E8A-4147-A177-3AD203B41FA5}">
                      <a16:colId xmlns:a16="http://schemas.microsoft.com/office/drawing/2014/main" val="681468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Flip-Flop Type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Inputs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Function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Applications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40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SR Flip-Flop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S, 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Stores or resets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Basic storage control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3867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D Flip-Flop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Directly stores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Memory and registers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40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JK Flip-Flop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J, 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Stores data and can toggle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Counters and registers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1873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T Flip-Flop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Toggles state on each clock pulse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Counters and time-related circuits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279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1627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" name="Google Shape;1851;p47"/>
          <p:cNvSpPr txBox="1">
            <a:spLocks noGrp="1"/>
          </p:cNvSpPr>
          <p:nvPr>
            <p:ph type="title"/>
          </p:nvPr>
        </p:nvSpPr>
        <p:spPr>
          <a:xfrm>
            <a:off x="2057400" y="1581150"/>
            <a:ext cx="4537800" cy="114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</a:t>
            </a:r>
            <a:endParaRPr sz="80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What is a Flip-Flop?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 flip-flop is a digital circuit used to store one bit of data (0 or 1). It is a fundamental component of sequential logic, meaning that its output depends not only on the current input but also on its previous state.</a:t>
            </a:r>
            <a:r>
              <a:rPr kumimoji="0" lang="ar-IQ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</p:txBody>
      </p:sp>
    </p:spTree>
    <p:extLst>
      <p:ext uri="{BB962C8B-B14F-4D97-AF65-F5344CB8AC3E}">
        <p14:creationId xmlns:p14="http://schemas.microsoft.com/office/powerpoint/2010/main" val="215752118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What is a Flip-Flop?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Flip-flops are synchronous, meaning they change their state only in response to a clock signal (Clock Pulse). They are widely used in memory units, registers, counters, and various digital systems.</a:t>
            </a:r>
          </a:p>
        </p:txBody>
      </p:sp>
    </p:spTree>
    <p:extLst>
      <p:ext uri="{BB962C8B-B14F-4D97-AF65-F5344CB8AC3E}">
        <p14:creationId xmlns:p14="http://schemas.microsoft.com/office/powerpoint/2010/main" val="34164832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Flip-Flop Work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 flip-flop consists of: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endParaRPr kumimoji="0" lang="ar-IQ" sz="5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Inputs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Control the data stored in the flip-flop.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Clock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 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Signal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Determines when the stored value is updated.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Outputs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: Represent the stored data.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</p:txBody>
      </p:sp>
    </p:spTree>
    <p:extLst>
      <p:ext uri="{BB962C8B-B14F-4D97-AF65-F5344CB8AC3E}">
        <p14:creationId xmlns:p14="http://schemas.microsoft.com/office/powerpoint/2010/main" val="13109609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Flip-Flop Work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Flip-flops operate on clock pulses, updating their state only when a clock edge occurs.</a:t>
            </a:r>
          </a:p>
        </p:txBody>
      </p:sp>
    </p:spTree>
    <p:extLst>
      <p:ext uri="{BB962C8B-B14F-4D97-AF65-F5344CB8AC3E}">
        <p14:creationId xmlns:p14="http://schemas.microsoft.com/office/powerpoint/2010/main" val="7214586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Types of Flip-Flops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SR Flip-Flop (Set-Reset Flip-Flop)</a:t>
            </a:r>
            <a:endParaRPr kumimoji="0" lang="ar-IQ" sz="280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SR Flip-Flop is the simplest type and is used to store ON or OFF states. It has two main inputs: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endParaRPr lang="ar-IQ" sz="2800" b="0" dirty="0">
              <a:solidFill>
                <a:srgbClr val="35363B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S (Set):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Sets the output to "1".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R (Reset):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Resets the output to "0".Clock: 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</p:txBody>
      </p:sp>
    </p:spTree>
    <p:extLst>
      <p:ext uri="{BB962C8B-B14F-4D97-AF65-F5344CB8AC3E}">
        <p14:creationId xmlns:p14="http://schemas.microsoft.com/office/powerpoint/2010/main" val="42046139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SR Flip Flop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output only changes when a clock pulse is received.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Main issue: If both S and R are active at the same time, it leads to an undefined state, making it unsuitable for some applications.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37F3E1B7-46F1-D86A-DFC5-01311867E3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5594307"/>
                  </p:ext>
                </p:extLst>
              </p:nvPr>
            </p:nvGraphicFramePr>
            <p:xfrm>
              <a:off x="3440112" y="3241864"/>
              <a:ext cx="2111375" cy="160318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9735">
                      <a:extLst>
                        <a:ext uri="{9D8B030D-6E8A-4147-A177-3AD203B41FA5}">
                          <a16:colId xmlns:a16="http://schemas.microsoft.com/office/drawing/2014/main" val="2072161273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1092310387"/>
                        </a:ext>
                      </a:extLst>
                    </a:gridCol>
                    <a:gridCol w="605790">
                      <a:extLst>
                        <a:ext uri="{9D8B030D-6E8A-4147-A177-3AD203B41FA5}">
                          <a16:colId xmlns:a16="http://schemas.microsoft.com/office/drawing/2014/main" val="1919775309"/>
                        </a:ext>
                      </a:extLst>
                    </a:gridCol>
                    <a:gridCol w="628650">
                      <a:extLst>
                        <a:ext uri="{9D8B030D-6E8A-4147-A177-3AD203B41FA5}">
                          <a16:colId xmlns:a16="http://schemas.microsoft.com/office/drawing/2014/main" val="3520142455"/>
                        </a:ext>
                      </a:extLst>
                    </a:gridCol>
                  </a:tblGrid>
                  <a:tr h="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526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𝐒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𝐑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𝐐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n-US" sz="16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6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𝐐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682949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584419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182566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4190449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Undefined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65034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37F3E1B7-46F1-D86A-DFC5-01311867E3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5594307"/>
                  </p:ext>
                </p:extLst>
              </p:nvPr>
            </p:nvGraphicFramePr>
            <p:xfrm>
              <a:off x="3440112" y="3241864"/>
              <a:ext cx="2111375" cy="160318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9735">
                      <a:extLst>
                        <a:ext uri="{9D8B030D-6E8A-4147-A177-3AD203B41FA5}">
                          <a16:colId xmlns:a16="http://schemas.microsoft.com/office/drawing/2014/main" val="2072161273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1092310387"/>
                        </a:ext>
                      </a:extLst>
                    </a:gridCol>
                    <a:gridCol w="605790">
                      <a:extLst>
                        <a:ext uri="{9D8B030D-6E8A-4147-A177-3AD203B41FA5}">
                          <a16:colId xmlns:a16="http://schemas.microsoft.com/office/drawing/2014/main" val="1919775309"/>
                        </a:ext>
                      </a:extLst>
                    </a:gridCol>
                    <a:gridCol w="628650">
                      <a:extLst>
                        <a:ext uri="{9D8B030D-6E8A-4147-A177-3AD203B41FA5}">
                          <a16:colId xmlns:a16="http://schemas.microsoft.com/office/drawing/2014/main" val="3520142455"/>
                        </a:ext>
                      </a:extLst>
                    </a:gridCol>
                  </a:tblGrid>
                  <a:tr h="257937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52652"/>
                      </a:ext>
                    </a:extLst>
                  </a:tr>
                  <a:tr h="3135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49" t="-94231" r="-407246" b="-367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3333" t="-94231" r="-274667" b="-367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5000" t="-94231" r="-106000" b="-367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7864" t="-94231" r="-2913" b="-367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6829490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 change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5844193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18256634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41904492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Undefined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65034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47750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 Flip-Flop (Data Flip-Flop)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Also called a "Delay Flip-Flop", it is used to store and transfer data reliably.</a:t>
            </a:r>
            <a:endParaRPr kumimoji="0" lang="ar-IQ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It has a single input, D (Data).</a:t>
            </a:r>
            <a:endParaRPr lang="ar-IQ" sz="2800" b="0" dirty="0">
              <a:solidFill>
                <a:srgbClr val="35363B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When the clock pulse arrives, the value of D is copied to the output.</a:t>
            </a:r>
            <a:endParaRPr lang="ar-IQ" sz="2800" b="0" dirty="0">
              <a:solidFill>
                <a:srgbClr val="35363B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It eliminates undefined states seen in the SR Flip-Flop.</a:t>
            </a:r>
            <a:r>
              <a:rPr kumimoji="0" lang="ar-IQ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</p:txBody>
      </p:sp>
    </p:spTree>
    <p:extLst>
      <p:ext uri="{BB962C8B-B14F-4D97-AF65-F5344CB8AC3E}">
        <p14:creationId xmlns:p14="http://schemas.microsoft.com/office/powerpoint/2010/main" val="228093076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 Flip-Flop (Data Flip-Flop)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200150"/>
            <a:ext cx="8382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Applications: Used in memory registers, data storage, and synchronization circuits.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9E316622-214E-C8D9-B923-A87283D26D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5007769"/>
                  </p:ext>
                </p:extLst>
              </p:nvPr>
            </p:nvGraphicFramePr>
            <p:xfrm>
              <a:off x="3589020" y="2384932"/>
              <a:ext cx="1965960" cy="12232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731520">
                      <a:extLst>
                        <a:ext uri="{9D8B030D-6E8A-4147-A177-3AD203B41FA5}">
                          <a16:colId xmlns:a16="http://schemas.microsoft.com/office/drawing/2014/main" val="1733856365"/>
                        </a:ext>
                      </a:extLst>
                    </a:gridCol>
                    <a:gridCol w="605790">
                      <a:extLst>
                        <a:ext uri="{9D8B030D-6E8A-4147-A177-3AD203B41FA5}">
                          <a16:colId xmlns:a16="http://schemas.microsoft.com/office/drawing/2014/main" val="2021945800"/>
                        </a:ext>
                      </a:extLst>
                    </a:gridCol>
                    <a:gridCol w="628650">
                      <a:extLst>
                        <a:ext uri="{9D8B030D-6E8A-4147-A177-3AD203B41FA5}">
                          <a16:colId xmlns:a16="http://schemas.microsoft.com/office/drawing/2014/main" val="274400395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346412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𝐃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𝐐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19134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76272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948287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9E316622-214E-C8D9-B923-A87283D26D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5007769"/>
                  </p:ext>
                </p:extLst>
              </p:nvPr>
            </p:nvGraphicFramePr>
            <p:xfrm>
              <a:off x="3589020" y="2384932"/>
              <a:ext cx="1965960" cy="12232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731520">
                      <a:extLst>
                        <a:ext uri="{9D8B030D-6E8A-4147-A177-3AD203B41FA5}">
                          <a16:colId xmlns:a16="http://schemas.microsoft.com/office/drawing/2014/main" val="1733856365"/>
                        </a:ext>
                      </a:extLst>
                    </a:gridCol>
                    <a:gridCol w="605790">
                      <a:extLst>
                        <a:ext uri="{9D8B030D-6E8A-4147-A177-3AD203B41FA5}">
                          <a16:colId xmlns:a16="http://schemas.microsoft.com/office/drawing/2014/main" val="2021945800"/>
                        </a:ext>
                      </a:extLst>
                    </a:gridCol>
                    <a:gridCol w="628650">
                      <a:extLst>
                        <a:ext uri="{9D8B030D-6E8A-4147-A177-3AD203B41FA5}">
                          <a16:colId xmlns:a16="http://schemas.microsoft.com/office/drawing/2014/main" val="2744003959"/>
                        </a:ext>
                      </a:extLst>
                    </a:gridCol>
                  </a:tblGrid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3464123"/>
                      </a:ext>
                    </a:extLst>
                  </a:tr>
                  <a:tr h="3526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26" t="-100000" r="-169421" b="-20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232" t="-100000" r="-107071" b="-20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66666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2500" t="-100000" r="-1923" b="-2051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191343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7627219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marT="0" marB="0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999999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948287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866296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22650</TotalTime>
  <Words>675</Words>
  <Application>Microsoft Office PowerPoint</Application>
  <PresentationFormat>On-screen Show (16:9)</PresentationFormat>
  <Paragraphs>138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Epilogue</vt:lpstr>
      <vt:lpstr>Lato</vt:lpstr>
      <vt:lpstr>Nunito Light</vt:lpstr>
      <vt:lpstr>Times New Roman</vt:lpstr>
      <vt:lpstr>Multimedia Software Pitch Deck by Slidesgo</vt:lpstr>
      <vt:lpstr>1_Multimedia Software Pitch Deck by Slidesgo</vt:lpstr>
      <vt:lpstr>Multiplexer &amp; De-Multiplexer 1st stage</vt:lpstr>
      <vt:lpstr>What is a Flip-Flop?</vt:lpstr>
      <vt:lpstr>What is a Flip-Flop?</vt:lpstr>
      <vt:lpstr>Flip-Flop Work</vt:lpstr>
      <vt:lpstr>Flip-Flop Work</vt:lpstr>
      <vt:lpstr>Types of Flip-Flops</vt:lpstr>
      <vt:lpstr>SR Flip Flop</vt:lpstr>
      <vt:lpstr>D Flip-Flop (Data Flip-Flop)</vt:lpstr>
      <vt:lpstr>D Flip-Flop (Data Flip-Flop)</vt:lpstr>
      <vt:lpstr>JK Flip-Flop</vt:lpstr>
      <vt:lpstr>JK Flip-Flop</vt:lpstr>
      <vt:lpstr>T Flip-Flop (Toggle Flip-Flop)</vt:lpstr>
      <vt:lpstr>T Flip-Flop (Toggle Flip-Flop)</vt:lpstr>
      <vt:lpstr>Applications of Flip-Flops in Digital Systems</vt:lpstr>
      <vt:lpstr>Comparison of Flip-Flop Types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Technologies Lec. 2 “OR Gate”</dc:title>
  <dc:creator>SH-DM</dc:creator>
  <cp:lastModifiedBy>Maher</cp:lastModifiedBy>
  <cp:revision>155</cp:revision>
  <dcterms:modified xsi:type="dcterms:W3CDTF">2025-02-07T16:55:30Z</dcterms:modified>
</cp:coreProperties>
</file>