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300" r:id="rId5"/>
    <p:sldId id="272" r:id="rId6"/>
    <p:sldId id="276" r:id="rId7"/>
    <p:sldId id="274" r:id="rId8"/>
    <p:sldId id="275" r:id="rId9"/>
    <p:sldId id="259" r:id="rId10"/>
    <p:sldId id="260" r:id="rId11"/>
    <p:sldId id="269" r:id="rId12"/>
    <p:sldId id="261" r:id="rId13"/>
    <p:sldId id="262" r:id="rId14"/>
    <p:sldId id="263" r:id="rId15"/>
    <p:sldId id="270" r:id="rId16"/>
    <p:sldId id="264" r:id="rId17"/>
    <p:sldId id="265" r:id="rId18"/>
    <p:sldId id="266" r:id="rId19"/>
    <p:sldId id="278" r:id="rId20"/>
    <p:sldId id="280" r:id="rId21"/>
    <p:sldId id="282" r:id="rId22"/>
    <p:sldId id="299" r:id="rId23"/>
    <p:sldId id="284" r:id="rId24"/>
    <p:sldId id="286" r:id="rId25"/>
    <p:sldId id="288" r:id="rId26"/>
    <p:sldId id="290" r:id="rId27"/>
    <p:sldId id="292" r:id="rId28"/>
    <p:sldId id="294" r:id="rId29"/>
    <p:sldId id="29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1570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ACC1632-1168-44A1-9D19-E75EDD393136}" type="datetimeFigureOut">
              <a:rPr lang="ar-IQ" smtClean="0"/>
              <a:t>21/09/1446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FC1A561-DFAB-4D28-A6E8-9CF0673CDFD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5814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6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0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9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225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37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39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27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92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4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7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9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2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9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4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2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3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62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6" indent="-342906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2"/>
            <a:ext cx="6620968" cy="1665050"/>
          </a:xfrm>
        </p:spPr>
        <p:txBody>
          <a:bodyPr/>
          <a:lstStyle/>
          <a:p>
            <a:r>
              <a:rPr dirty="0"/>
              <a:t> </a:t>
            </a:r>
            <a:r>
              <a:rPr lang="en-US" dirty="0">
                <a:solidFill>
                  <a:srgbClr val="FF0000"/>
                </a:solidFill>
              </a:rPr>
              <a:t>The</a:t>
            </a:r>
            <a:r>
              <a:rPr lang="en-US" dirty="0"/>
              <a:t> </a:t>
            </a:r>
            <a:r>
              <a:rPr sz="8800" dirty="0">
                <a:solidFill>
                  <a:srgbClr val="FF0000"/>
                </a:solidFill>
              </a:rPr>
              <a:t>Liver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dr. </a:t>
            </a:r>
            <a:r>
              <a:rPr lang="en-US" dirty="0" err="1"/>
              <a:t>ahmed</a:t>
            </a:r>
            <a:r>
              <a:rPr lang="en-US" dirty="0"/>
              <a:t> al-</a:t>
            </a:r>
            <a:r>
              <a:rPr lang="en-US" dirty="0" err="1"/>
              <a:t>khafaji</a:t>
            </a:r>
            <a:r>
              <a:rPr lang="ar-IQ" dirty="0"/>
              <a:t>                 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Major Functions of the Liver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sz="2800" dirty="0"/>
              <a:t> Metabolism of carbohydrates, fats, and proteins.</a:t>
            </a:r>
          </a:p>
          <a:p>
            <a:pPr algn="l" rtl="0"/>
            <a:r>
              <a:rPr sz="2800" dirty="0"/>
              <a:t> Detoxification of drugs and toxins.</a:t>
            </a:r>
          </a:p>
          <a:p>
            <a:pPr algn="l" rtl="0"/>
            <a:r>
              <a:rPr sz="2800" dirty="0"/>
              <a:t> Bile production for digestion.</a:t>
            </a:r>
          </a:p>
          <a:p>
            <a:pPr algn="l" rtl="0"/>
            <a:r>
              <a:rPr sz="2800" dirty="0"/>
              <a:t> Storage of vitamins and minerals.</a:t>
            </a:r>
          </a:p>
          <a:p>
            <a:pPr algn="l" rtl="0"/>
            <a:r>
              <a:rPr sz="2800" dirty="0"/>
              <a:t>Regulation of blood clotting.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5F8752-CF33-411C-157F-872D63F4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8EEB8ED0-8AC1-B3FF-7E6F-BE7EFE3DE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77" y="0"/>
            <a:ext cx="8978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09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Liver's Role in Digestion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sz="2800" dirty="0"/>
              <a:t>Produces bile, which helps break down fats.</a:t>
            </a:r>
          </a:p>
          <a:p>
            <a:pPr algn="l" rtl="0"/>
            <a:r>
              <a:rPr sz="2800" dirty="0"/>
              <a:t> Bile is stored in the gallbladder and released into the intestines.</a:t>
            </a:r>
          </a:p>
          <a:p>
            <a:pPr algn="l" rtl="0"/>
            <a:r>
              <a:rPr sz="2800" dirty="0"/>
              <a:t>Helps in the absorption of fat-soluble vitamins (A, D, E, K).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Liver and Detoxification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sz="2800" dirty="0"/>
              <a:t> Converts ammonia (toxic) into urea for excretion.</a:t>
            </a:r>
          </a:p>
          <a:p>
            <a:pPr algn="l" rtl="0"/>
            <a:r>
              <a:rPr sz="2800" dirty="0"/>
              <a:t> Breaks down alcohol and drugs.</a:t>
            </a:r>
          </a:p>
          <a:p>
            <a:pPr algn="l" rtl="0"/>
            <a:r>
              <a:rPr sz="2800" dirty="0"/>
              <a:t> Filters toxins from the bloodstream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Common Liver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429967"/>
            <a:ext cx="6711654" cy="4818440"/>
          </a:xfrm>
        </p:spPr>
        <p:txBody>
          <a:bodyPr>
            <a:normAutofit/>
          </a:bodyPr>
          <a:lstStyle/>
          <a:p>
            <a:pPr algn="l" rtl="0"/>
            <a:r>
              <a:rPr sz="2400" dirty="0"/>
              <a:t> Hepatitis (A, B, C, D, E)</a:t>
            </a:r>
          </a:p>
          <a:p>
            <a:pPr algn="l" rtl="0"/>
            <a:r>
              <a:rPr sz="2400" dirty="0"/>
              <a:t> Cirrhosis (scarring of liver tissue)</a:t>
            </a:r>
          </a:p>
          <a:p>
            <a:pPr algn="l" rtl="0"/>
            <a:r>
              <a:rPr sz="2400" dirty="0"/>
              <a:t> Fatty Liver Disease (alcoholic and non-alcoholic)</a:t>
            </a:r>
          </a:p>
          <a:p>
            <a:pPr algn="l" rtl="0"/>
            <a:r>
              <a:rPr sz="2400" dirty="0"/>
              <a:t> Liver Cancer (Hepatocellular carcinoma)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1AABDAB-A473-2247-5531-30DD7A98D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34" y="3920248"/>
            <a:ext cx="8239328" cy="286965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E515DB7-BE77-6AE9-5B18-7C5E428F3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5" y="58366"/>
            <a:ext cx="8988356" cy="6741268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CCE8DF33-92DF-2350-1907-CF9665983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55" y="7201386"/>
            <a:ext cx="7752945" cy="45719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66075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Symptoms of Liver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dirty="0"/>
              <a:t> </a:t>
            </a:r>
            <a:r>
              <a:rPr sz="2800" dirty="0"/>
              <a:t>Jaundice (yellowing of skin and eyes)</a:t>
            </a:r>
          </a:p>
          <a:p>
            <a:pPr algn="l" rtl="0"/>
            <a:r>
              <a:rPr sz="2800" dirty="0"/>
              <a:t>Fatigue and weakness</a:t>
            </a:r>
          </a:p>
          <a:p>
            <a:pPr algn="l" rtl="0"/>
            <a:r>
              <a:rPr sz="2800" dirty="0"/>
              <a:t> Swelling in the abdomen and legs</a:t>
            </a:r>
          </a:p>
          <a:p>
            <a:pPr algn="l" rtl="0"/>
            <a:r>
              <a:rPr sz="2800" dirty="0"/>
              <a:t> Dark urine and pale stools</a:t>
            </a:r>
          </a:p>
          <a:p>
            <a:pPr algn="l" rtl="0"/>
            <a:r>
              <a:rPr sz="2800" dirty="0"/>
              <a:t> Nausea and loss of appetite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Diagnosing Liver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sz="2800" dirty="0"/>
              <a:t> Liver function tests (ALT, AST, bilirubin levels)</a:t>
            </a:r>
            <a:r>
              <a:rPr lang="en-US" sz="2800" dirty="0"/>
              <a:t>.</a:t>
            </a:r>
            <a:endParaRPr sz="2800" dirty="0"/>
          </a:p>
          <a:p>
            <a:pPr algn="l" rtl="0"/>
            <a:r>
              <a:rPr sz="2800" dirty="0"/>
              <a:t> Imaging (Ultrasound, MRI, CT scan)</a:t>
            </a:r>
          </a:p>
          <a:p>
            <a:pPr algn="l" rtl="0"/>
            <a:r>
              <a:rPr sz="2800" dirty="0"/>
              <a:t>Liver biopsy (to check for damage or disease)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609594"/>
            <a:ext cx="7055380" cy="1243654"/>
          </a:xfr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Treatment and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sz="2800" dirty="0"/>
              <a:t>Healthy diet and weight management.</a:t>
            </a:r>
          </a:p>
          <a:p>
            <a:pPr algn="l" rtl="0"/>
            <a:r>
              <a:rPr sz="2800" dirty="0"/>
              <a:t> Avoid excessive alcohol consumption.</a:t>
            </a:r>
          </a:p>
          <a:p>
            <a:pPr algn="l" rtl="0"/>
            <a:r>
              <a:rPr sz="2800" dirty="0"/>
              <a:t> Medications for viral hepatitis.</a:t>
            </a:r>
          </a:p>
          <a:p>
            <a:pPr algn="l" rtl="0"/>
            <a:r>
              <a:rPr sz="2800" dirty="0"/>
              <a:t> Liver transplant in severe cases.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Liver Trauma: </a:t>
            </a:r>
            <a:r>
              <a:rPr sz="6600" dirty="0">
                <a:solidFill>
                  <a:srgbClr val="FF0000"/>
                </a:solidFill>
              </a:rPr>
              <a:t>Types and</a:t>
            </a:r>
            <a:r>
              <a:rPr lang="ar-IQ" sz="6600" dirty="0">
                <a:solidFill>
                  <a:srgbClr val="FF0000"/>
                </a:solidFill>
              </a:rPr>
              <a:t> </a:t>
            </a:r>
            <a:r>
              <a:rPr sz="6600" dirty="0">
                <a:solidFill>
                  <a:srgbClr val="FF0000"/>
                </a:solidFill>
              </a:rPr>
              <a:t>Management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dirty="0">
                <a:solidFill>
                  <a:srgbClr val="FF0000"/>
                </a:solidFill>
              </a:rPr>
              <a:t>Introduction to the Liver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4794887" cy="4195481"/>
          </a:xfrm>
        </p:spPr>
        <p:txBody>
          <a:bodyPr>
            <a:normAutofit/>
          </a:bodyPr>
          <a:lstStyle/>
          <a:p>
            <a:pPr algn="l" rtl="0"/>
            <a:r>
              <a:rPr sz="2800" dirty="0"/>
              <a:t>The liver is the largest internal organ and plays a crucial role in</a:t>
            </a:r>
            <a:r>
              <a:rPr lang="ar-IQ" sz="2800" dirty="0"/>
              <a:t> </a:t>
            </a:r>
            <a:r>
              <a:rPr sz="2800" dirty="0"/>
              <a:t>metabolism, digestion, and detoxification.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381848B-62B7-F1CC-D358-A056CDD65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686" y="1439695"/>
            <a:ext cx="3346314" cy="520429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609594"/>
            <a:ext cx="7055380" cy="1243654"/>
          </a:xfr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sz="2400" dirty="0"/>
              <a:t>- </a:t>
            </a:r>
            <a:r>
              <a:rPr sz="2800" dirty="0"/>
              <a:t>The liver is the most commonly injured organ in abdominal trauma.</a:t>
            </a:r>
          </a:p>
          <a:p>
            <a:pPr algn="l" rtl="0"/>
            <a:r>
              <a:rPr sz="2800" dirty="0"/>
              <a:t>- Liver trauma can result from blunt or penetrating injuries.</a:t>
            </a:r>
          </a:p>
          <a:p>
            <a:pPr algn="l" rtl="0"/>
            <a:r>
              <a:rPr sz="2800" dirty="0"/>
              <a:t>- Management depends on injury severity and hemodynamic stability.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>
                <a:solidFill>
                  <a:srgbClr val="FF0000"/>
                </a:solidFill>
              </a:rPr>
              <a:t>Classification of Liver Injuries (AAST Grading)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dirty="0"/>
              <a:t>- **Grade I:** Minor subcapsular hematoma (&lt;10%) or capsular tear (&lt;1 cm).</a:t>
            </a:r>
          </a:p>
          <a:p>
            <a:pPr algn="l" rtl="0"/>
            <a:r>
              <a:rPr dirty="0"/>
              <a:t>- **Grade II:** Larger hematoma (10-50%) or laceration (1-3 cm).</a:t>
            </a:r>
          </a:p>
          <a:p>
            <a:pPr algn="l" rtl="0"/>
            <a:r>
              <a:rPr dirty="0"/>
              <a:t>- **Grade III:** Hematoma (&gt;50%) or deep laceration (&gt;3 cm).</a:t>
            </a:r>
          </a:p>
          <a:p>
            <a:pPr algn="l" rtl="0"/>
            <a:r>
              <a:rPr dirty="0"/>
              <a:t>- **Grade IV:** Parenchymal disruption (25-75%) or major vessel injury.</a:t>
            </a:r>
          </a:p>
          <a:p>
            <a:pPr algn="l" rtl="0"/>
            <a:r>
              <a:rPr dirty="0"/>
              <a:t>- **Grade V:** Parenchymal disruption (&gt;75%) or </a:t>
            </a:r>
            <a:r>
              <a:rPr dirty="0" err="1"/>
              <a:t>juxtahepatic</a:t>
            </a:r>
            <a:r>
              <a:rPr dirty="0"/>
              <a:t> venous injury.</a:t>
            </a:r>
          </a:p>
          <a:p>
            <a:pPr algn="l" rtl="0"/>
            <a:r>
              <a:rPr dirty="0"/>
              <a:t>- **Grade VI:** Hepatic avulsion (non-survivable injury).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83B909F-0D5F-0E85-A026-D8BF3289E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8" y="38911"/>
            <a:ext cx="9046724" cy="678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25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609594"/>
            <a:ext cx="7055380" cy="1243654"/>
          </a:xfr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Mechanisms of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sz="2400" dirty="0"/>
              <a:t>- </a:t>
            </a:r>
            <a:r>
              <a:rPr sz="2400" dirty="0">
                <a:highlight>
                  <a:srgbClr val="FF0000"/>
                </a:highlight>
              </a:rPr>
              <a:t>**Blunt Trauma:**</a:t>
            </a:r>
          </a:p>
          <a:p>
            <a:pPr algn="l" rtl="0"/>
            <a:r>
              <a:rPr sz="2400" dirty="0"/>
              <a:t>  - Motor vehicle accidents, falls, sports injuries.</a:t>
            </a:r>
          </a:p>
          <a:p>
            <a:pPr algn="l" rtl="0"/>
            <a:r>
              <a:rPr sz="2400" dirty="0"/>
              <a:t>- </a:t>
            </a:r>
            <a:r>
              <a:rPr sz="2400" dirty="0">
                <a:highlight>
                  <a:srgbClr val="FF0000"/>
                </a:highlight>
              </a:rPr>
              <a:t>**Penetrating Trauma:**</a:t>
            </a:r>
          </a:p>
          <a:p>
            <a:pPr algn="l" rtl="0"/>
            <a:r>
              <a:rPr sz="2400" dirty="0"/>
              <a:t>  - Stab wounds, gunshot wounds.</a:t>
            </a:r>
          </a:p>
          <a:p>
            <a:pPr algn="l" rtl="0"/>
            <a:r>
              <a:rPr sz="2400" dirty="0"/>
              <a:t>- May involve major vascular structures leading to hemorrhage.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Clinical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507787"/>
            <a:ext cx="6711654" cy="4740619"/>
          </a:xfrm>
        </p:spPr>
        <p:txBody>
          <a:bodyPr>
            <a:normAutofit/>
          </a:bodyPr>
          <a:lstStyle/>
          <a:p>
            <a:pPr algn="l" rtl="0"/>
            <a:r>
              <a:rPr sz="2800" dirty="0"/>
              <a:t>- Right upper quadrant (RUQ) pain.</a:t>
            </a:r>
          </a:p>
          <a:p>
            <a:pPr algn="l" rtl="0"/>
            <a:r>
              <a:rPr sz="2800" dirty="0"/>
              <a:t>- Signs of hemorrhagic shock (tachycardia, hypotension, pallor).</a:t>
            </a:r>
          </a:p>
          <a:p>
            <a:pPr algn="l" rtl="0"/>
            <a:r>
              <a:rPr sz="2800" dirty="0"/>
              <a:t>- Rebound tenderness, distension, peritonitis.</a:t>
            </a:r>
          </a:p>
          <a:p>
            <a:pPr algn="l" rtl="0"/>
            <a:r>
              <a:rPr sz="2800" dirty="0"/>
              <a:t>- Associated injuries (rib fractures, spleen trauma).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609594"/>
            <a:ext cx="7055380" cy="1243654"/>
          </a:xfr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sz="2400" dirty="0"/>
              <a:t>- **FAST (Focused Assessment with Sonography in Trauma):** First-line screening for hemoperitoneum.</a:t>
            </a:r>
          </a:p>
          <a:p>
            <a:pPr algn="l" rtl="0"/>
            <a:r>
              <a:rPr sz="2400" dirty="0"/>
              <a:t>- **CT Scan with Contrast:** Gold standard for stable patients.</a:t>
            </a:r>
          </a:p>
          <a:p>
            <a:pPr algn="l" rtl="0"/>
            <a:r>
              <a:rPr sz="2400" dirty="0"/>
              <a:t>- **Laboratory Tests:** Hemoglobin, hematocrit, liver enzymes (AST, ALT).</a:t>
            </a:r>
          </a:p>
          <a:p>
            <a:pPr algn="l" rtl="0"/>
            <a:r>
              <a:rPr sz="2400" dirty="0"/>
              <a:t>- **Diagnostic Peritoneal Lavage (DPL):** Used selectively.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690664"/>
            <a:ext cx="7055380" cy="1162584"/>
          </a:xfr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Management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sz="2400" dirty="0"/>
              <a:t>- **Non-Operative Management (NOM):** For hemodynamically stable patients.</a:t>
            </a:r>
          </a:p>
          <a:p>
            <a:pPr algn="l" rtl="0"/>
            <a:r>
              <a:rPr sz="2400" dirty="0"/>
              <a:t>- **Surgical Intervention:** For unstable patients with ongoing bleeding.</a:t>
            </a:r>
          </a:p>
          <a:p>
            <a:pPr algn="l" rtl="0"/>
            <a:r>
              <a:rPr sz="2400" dirty="0"/>
              <a:t>- **Angioembolization:** Used for selective arterial bleeding.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>
                <a:solidFill>
                  <a:srgbClr val="FF0000"/>
                </a:solidFill>
              </a:rPr>
              <a:t>Non-Operative Management (NOM)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sz="2800" dirty="0"/>
              <a:t>- Bed rest, hemodynamic monitoring.</a:t>
            </a:r>
          </a:p>
          <a:p>
            <a:pPr algn="l" rtl="0"/>
            <a:r>
              <a:rPr sz="2800" dirty="0"/>
              <a:t>- Serial hemoglobin checks.</a:t>
            </a:r>
          </a:p>
          <a:p>
            <a:pPr algn="l" rtl="0"/>
            <a:r>
              <a:rPr sz="2800" dirty="0"/>
              <a:t>- Repeat imaging if clinical deterioration occurs.</a:t>
            </a:r>
          </a:p>
          <a:p>
            <a:pPr algn="l" rtl="0"/>
            <a:r>
              <a:rPr sz="2800" dirty="0"/>
              <a:t>- Used for Grades I-III in stable patients.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Surgical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sz="2400" dirty="0"/>
              <a:t>- **Indications for Surgery:**</a:t>
            </a:r>
          </a:p>
          <a:p>
            <a:pPr algn="l" rtl="0"/>
            <a:r>
              <a:rPr sz="2400" dirty="0"/>
              <a:t>  - Uncontrolled hemorrhage.</a:t>
            </a:r>
          </a:p>
          <a:p>
            <a:pPr algn="l" rtl="0"/>
            <a:r>
              <a:rPr sz="2400" dirty="0"/>
              <a:t>- **Surgical Techniques:**</a:t>
            </a:r>
          </a:p>
          <a:p>
            <a:pPr algn="l" rtl="0"/>
            <a:r>
              <a:rPr sz="2400" dirty="0"/>
              <a:t>  - </a:t>
            </a:r>
            <a:r>
              <a:rPr sz="2400" dirty="0" err="1"/>
              <a:t>Hepatorrhaphy</a:t>
            </a:r>
            <a:r>
              <a:rPr sz="2400" dirty="0"/>
              <a:t> (suturing liver lacerations).</a:t>
            </a:r>
          </a:p>
          <a:p>
            <a:pPr algn="l" rtl="0"/>
            <a:r>
              <a:rPr sz="2400" dirty="0"/>
              <a:t>- Liver packing with gauze.</a:t>
            </a:r>
          </a:p>
          <a:p>
            <a:pPr algn="l" rtl="0"/>
            <a:r>
              <a:rPr sz="2400" dirty="0"/>
              <a:t>  - Partial hepatectomy.</a:t>
            </a:r>
          </a:p>
          <a:p>
            <a:pPr algn="l" rtl="0"/>
            <a:r>
              <a:rPr sz="2400" dirty="0"/>
              <a:t>- Damage control surgery in severe cases.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384624"/>
            <a:ext cx="7055380" cy="1400530"/>
          </a:xfrm>
        </p:spPr>
        <p:txBody>
          <a:bodyPr>
            <a:normAutofit/>
          </a:bodyPr>
          <a:lstStyle/>
          <a:p>
            <a:r>
              <a:rPr dirty="0">
                <a:solidFill>
                  <a:srgbClr val="FF0000"/>
                </a:solidFill>
              </a:rPr>
              <a:t>Postoperative Care &amp;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sz="2800" dirty="0"/>
              <a:t>- **Monitoring:** ICU admission, serial hematocrit monitoring.</a:t>
            </a:r>
          </a:p>
          <a:p>
            <a:pPr algn="l" rtl="0"/>
            <a:r>
              <a:rPr sz="2800" dirty="0"/>
              <a:t>- **Complications:**</a:t>
            </a:r>
          </a:p>
          <a:p>
            <a:pPr algn="l" rtl="0"/>
            <a:r>
              <a:rPr sz="2800" dirty="0"/>
              <a:t>  - Bile leak, intra-abdominal abscess.</a:t>
            </a:r>
          </a:p>
          <a:p>
            <a:pPr algn="l" rtl="0"/>
            <a:r>
              <a:rPr sz="2800" dirty="0"/>
              <a:t>- Coagulopathy, sepsis.</a:t>
            </a:r>
          </a:p>
          <a:p>
            <a:pPr algn="l" rtl="0"/>
            <a:r>
              <a:rPr sz="2800" dirty="0"/>
              <a:t>  - Liver failure (rare but serious).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609594"/>
            <a:ext cx="7055380" cy="1243654"/>
          </a:xfrm>
        </p:spPr>
        <p:txBody>
          <a:bodyPr/>
          <a:lstStyle/>
          <a:p>
            <a:r>
              <a:rPr sz="4400" dirty="0">
                <a:solidFill>
                  <a:srgbClr val="FF0000"/>
                </a:solidFill>
              </a:rPr>
              <a:t>Liver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dirty="0"/>
              <a:t> </a:t>
            </a:r>
            <a:r>
              <a:rPr sz="2800" dirty="0"/>
              <a:t>Located in the upper right abdomen.</a:t>
            </a:r>
          </a:p>
          <a:p>
            <a:pPr algn="l" rtl="0"/>
            <a:r>
              <a:rPr sz="2800" dirty="0"/>
              <a:t>Divided into the right and left lobes.</a:t>
            </a:r>
          </a:p>
          <a:p>
            <a:pPr algn="l" rtl="0"/>
            <a:r>
              <a:rPr sz="2800" dirty="0"/>
              <a:t> Connected to the gallbladder and intestines via bile ducts.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625B1F9-715A-39AE-7B96-C5E67BA33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2" y="68094"/>
            <a:ext cx="8871625" cy="676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400" dirty="0">
                <a:solidFill>
                  <a:srgbClr val="FF0000"/>
                </a:solidFill>
              </a:rPr>
              <a:t>Liver Lobes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547087"/>
            <a:ext cx="7560482" cy="4195481"/>
          </a:xfrm>
        </p:spPr>
        <p:txBody>
          <a:bodyPr>
            <a:normAutofit/>
          </a:bodyPr>
          <a:lstStyle/>
          <a:p>
            <a:pPr algn="l" rtl="0"/>
            <a:r>
              <a:rPr sz="2400" dirty="0"/>
              <a:t>- The liver is divided into two main lobes:</a:t>
            </a:r>
          </a:p>
          <a:p>
            <a:pPr algn="l" rtl="0"/>
            <a:r>
              <a:rPr sz="2400" dirty="0"/>
              <a:t>   Right lobe (larger)</a:t>
            </a:r>
          </a:p>
          <a:p>
            <a:pPr algn="l" rtl="0"/>
            <a:r>
              <a:rPr sz="2400" dirty="0"/>
              <a:t>   Left lobe (smaller)</a:t>
            </a:r>
          </a:p>
          <a:p>
            <a:pPr algn="l" rtl="0"/>
            <a:r>
              <a:rPr sz="2400" dirty="0"/>
              <a:t>- Additional lobes:</a:t>
            </a:r>
          </a:p>
          <a:p>
            <a:pPr algn="l" rtl="0"/>
            <a:r>
              <a:rPr sz="2400" dirty="0"/>
              <a:t>   Caudate lobe (posterior)</a:t>
            </a:r>
          </a:p>
          <a:p>
            <a:pPr algn="l" rtl="0"/>
            <a:r>
              <a:rPr sz="2400" dirty="0"/>
              <a:t>   Quadrate lobe (anterior, near gallbladder)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5E088AB-92CA-1A9A-225C-48BF9CE88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2" y="77821"/>
            <a:ext cx="8910536" cy="670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3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>
                <a:solidFill>
                  <a:srgbClr val="FF0000"/>
                </a:solidFill>
              </a:rPr>
              <a:t>Liver Segments (</a:t>
            </a:r>
            <a:r>
              <a:rPr dirty="0" err="1">
                <a:solidFill>
                  <a:srgbClr val="FF0000"/>
                </a:solidFill>
              </a:rPr>
              <a:t>Couinaud</a:t>
            </a:r>
            <a:r>
              <a:rPr dirty="0">
                <a:solidFill>
                  <a:srgbClr val="FF0000"/>
                </a:solidFill>
              </a:rPr>
              <a:t> Classification)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dirty="0"/>
              <a:t>- </a:t>
            </a:r>
            <a:r>
              <a:rPr sz="2400" dirty="0"/>
              <a:t>The liver is divided into 8 segments</a:t>
            </a:r>
          </a:p>
          <a:p>
            <a:pPr algn="l" rtl="0"/>
            <a:r>
              <a:rPr sz="2400" dirty="0"/>
              <a:t>- Each segment has its own vascular inflow, outflow, and bile drainage</a:t>
            </a:r>
          </a:p>
          <a:p>
            <a:pPr algn="l" rtl="0"/>
            <a:r>
              <a:rPr sz="2400" dirty="0"/>
              <a:t>- Segments:</a:t>
            </a:r>
          </a:p>
          <a:p>
            <a:pPr algn="l" rtl="0"/>
            <a:r>
              <a:rPr sz="2400" dirty="0"/>
              <a:t>  • I – Caudate lobe</a:t>
            </a:r>
          </a:p>
          <a:p>
            <a:pPr algn="l" rtl="0"/>
            <a:r>
              <a:rPr sz="2400" dirty="0"/>
              <a:t>  • II, III, IV – Left lobe</a:t>
            </a:r>
          </a:p>
          <a:p>
            <a:pPr algn="l" rtl="0"/>
            <a:r>
              <a:rPr sz="2400" dirty="0"/>
              <a:t>  • V, VI, VII, VIII – Right lobe</a:t>
            </a:r>
          </a:p>
          <a:p>
            <a:pPr algn="l" rtl="0"/>
            <a:r>
              <a:rPr sz="2400" dirty="0"/>
              <a:t>- Used in liver surgery for precise resections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595C98-E405-3358-A740-BA37DB114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8FE07942-1534-F533-0D09-731C2C6F2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6461"/>
            <a:ext cx="9144000" cy="66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06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Blood Supply to the Liver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94" y="1614791"/>
            <a:ext cx="8229600" cy="4077190"/>
          </a:xfrm>
        </p:spPr>
        <p:txBody>
          <a:bodyPr/>
          <a:lstStyle/>
          <a:p>
            <a:pPr algn="l" rtl="0"/>
            <a:r>
              <a:rPr dirty="0"/>
              <a:t>• Hepatic artery supplies oxygen-rich blood.</a:t>
            </a:r>
          </a:p>
          <a:p>
            <a:pPr algn="l" rtl="0"/>
            <a:r>
              <a:rPr dirty="0"/>
              <a:t>• Portal vein supplies nutrient-rich blood from the intestines.</a:t>
            </a:r>
          </a:p>
          <a:p>
            <a:pPr algn="l" rtl="0"/>
            <a:r>
              <a:rPr dirty="0"/>
              <a:t>• Hepatic veins drain blood into the inferior vena cava.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A334577-8916-4CE5-5B76-218A836C2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868" y="3180945"/>
            <a:ext cx="5356698" cy="367310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889</Words>
  <Application>Microsoft Office PowerPoint</Application>
  <PresentationFormat>عرض على الشاشة (4:3)</PresentationFormat>
  <Paragraphs>112</Paragraphs>
  <Slides>29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Wingdings 3</vt:lpstr>
      <vt:lpstr>أيون</vt:lpstr>
      <vt:lpstr> The Liver</vt:lpstr>
      <vt:lpstr>Introduction to the Liver</vt:lpstr>
      <vt:lpstr>Liver Anatomy</vt:lpstr>
      <vt:lpstr>عرض تقديمي في PowerPoint</vt:lpstr>
      <vt:lpstr>Liver Lobes</vt:lpstr>
      <vt:lpstr>عرض تقديمي في PowerPoint</vt:lpstr>
      <vt:lpstr>Liver Segments (Couinaud Classification)</vt:lpstr>
      <vt:lpstr>عرض تقديمي في PowerPoint</vt:lpstr>
      <vt:lpstr>Blood Supply to the Liver</vt:lpstr>
      <vt:lpstr>Major Functions of the Liver</vt:lpstr>
      <vt:lpstr>عرض تقديمي في PowerPoint</vt:lpstr>
      <vt:lpstr>Liver's Role in Digestion</vt:lpstr>
      <vt:lpstr>Liver and Detoxification</vt:lpstr>
      <vt:lpstr>Common Liver Diseases</vt:lpstr>
      <vt:lpstr>عرض تقديمي في PowerPoint</vt:lpstr>
      <vt:lpstr>Symptoms of Liver Disease</vt:lpstr>
      <vt:lpstr>Diagnosing Liver Diseases</vt:lpstr>
      <vt:lpstr>Treatment and Prevention</vt:lpstr>
      <vt:lpstr>Liver Trauma: Types and Management</vt:lpstr>
      <vt:lpstr>Introduction</vt:lpstr>
      <vt:lpstr>Classification of Liver Injuries (AAST Grading)</vt:lpstr>
      <vt:lpstr>عرض تقديمي في PowerPoint</vt:lpstr>
      <vt:lpstr>Mechanisms of Injury</vt:lpstr>
      <vt:lpstr>Clinical Presentation</vt:lpstr>
      <vt:lpstr>Diagnosis</vt:lpstr>
      <vt:lpstr>Management Overview</vt:lpstr>
      <vt:lpstr>Non-Operative Management (NOM)</vt:lpstr>
      <vt:lpstr>Surgical Management</vt:lpstr>
      <vt:lpstr>Postoperative Care &amp; Complications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Comprehensive Lecture on the Liver</dc:title>
  <dc:subject/>
  <dc:creator>alnaseem</dc:creator>
  <cp:keywords/>
  <dc:description>generated using python-pptx</dc:description>
  <cp:lastModifiedBy>alnaseem</cp:lastModifiedBy>
  <cp:revision>18</cp:revision>
  <dcterms:created xsi:type="dcterms:W3CDTF">2013-01-27T09:14:16Z</dcterms:created>
  <dcterms:modified xsi:type="dcterms:W3CDTF">2025-03-20T09:08:41Z</dcterms:modified>
  <cp:category/>
</cp:coreProperties>
</file>