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4"/>
  </p:notesMasterIdLst>
  <p:sldIdLst>
    <p:sldId id="256" r:id="rId2"/>
    <p:sldId id="259" r:id="rId3"/>
    <p:sldId id="257" r:id="rId4"/>
    <p:sldId id="305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27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751AE7-3EE8-4342-B066-07C321F9F0B7}">
  <a:tblStyle styleId="{6C751AE7-3EE8-4342-B066-07C321F9F0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61D78F5-3A0A-4591-821A-317C5EF3C07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0" d="100"/>
          <a:sy n="110" d="100"/>
        </p:scale>
        <p:origin x="1046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9168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9342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9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g2935051597d_0_40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9" name="Google Shape;1849;g2935051597d_0_40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1" name="Google Shape;911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Google Shape;885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467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6757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1144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8448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5181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976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047175" y="2571975"/>
            <a:ext cx="4383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047175" y="1321975"/>
            <a:ext cx="1235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>
            <a:spLocks noGrp="1"/>
          </p:cNvSpPr>
          <p:nvPr>
            <p:ph type="pic" idx="3"/>
          </p:nvPr>
        </p:nvSpPr>
        <p:spPr>
          <a:xfrm>
            <a:off x="48462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7" name="Google Shape;17;p3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/>
          <p:nvPr/>
        </p:nvSpPr>
        <p:spPr>
          <a:xfrm rot="-9076707">
            <a:off x="85462" y="-755109"/>
            <a:ext cx="1683799" cy="1313891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124;p6"/>
          <p:cNvGrpSpPr/>
          <p:nvPr/>
        </p:nvGrpSpPr>
        <p:grpSpPr>
          <a:xfrm>
            <a:off x="6779278" y="192982"/>
            <a:ext cx="2107998" cy="297419"/>
            <a:chOff x="6108096" y="3265836"/>
            <a:chExt cx="1633727" cy="230504"/>
          </a:xfrm>
        </p:grpSpPr>
        <p:sp>
          <p:nvSpPr>
            <p:cNvPr id="125" name="Google Shape;125;p6"/>
            <p:cNvSpPr/>
            <p:nvPr/>
          </p:nvSpPr>
          <p:spPr>
            <a:xfrm>
              <a:off x="6108096" y="3265836"/>
              <a:ext cx="1633727" cy="230504"/>
            </a:xfrm>
            <a:custGeom>
              <a:avLst/>
              <a:gdLst/>
              <a:ahLst/>
              <a:cxnLst/>
              <a:rect l="l" t="t" r="r" b="b"/>
              <a:pathLst>
                <a:path w="1633727" h="230504" extrusionOk="0">
                  <a:moveTo>
                    <a:pt x="1518476" y="0"/>
                  </a:moveTo>
                  <a:cubicBezTo>
                    <a:pt x="1582128" y="0"/>
                    <a:pt x="1633728" y="51600"/>
                    <a:pt x="1633728" y="115253"/>
                  </a:cubicBezTo>
                  <a:lnTo>
                    <a:pt x="1633728" y="115253"/>
                  </a:lnTo>
                  <a:cubicBezTo>
                    <a:pt x="1633728" y="178905"/>
                    <a:pt x="1582128" y="230505"/>
                    <a:pt x="1518476" y="230505"/>
                  </a:cubicBezTo>
                  <a:lnTo>
                    <a:pt x="115252" y="230505"/>
                  </a:lnTo>
                  <a:cubicBezTo>
                    <a:pt x="51601" y="230505"/>
                    <a:pt x="0" y="178905"/>
                    <a:pt x="0" y="115253"/>
                  </a:cubicBezTo>
                  <a:lnTo>
                    <a:pt x="0" y="115253"/>
                  </a:lnTo>
                  <a:cubicBezTo>
                    <a:pt x="0" y="51600"/>
                    <a:pt x="51601" y="0"/>
                    <a:pt x="115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7528381" y="3292292"/>
              <a:ext cx="166485" cy="165854"/>
            </a:xfrm>
            <a:custGeom>
              <a:avLst/>
              <a:gdLst/>
              <a:ahLst/>
              <a:cxnLst/>
              <a:rect l="l" t="t" r="r" b="b"/>
              <a:pathLst>
                <a:path w="166485" h="165854" extrusionOk="0">
                  <a:moveTo>
                    <a:pt x="161532" y="137469"/>
                  </a:moveTo>
                  <a:lnTo>
                    <a:pt x="120003" y="95941"/>
                  </a:lnTo>
                  <a:lnTo>
                    <a:pt x="113336" y="102608"/>
                  </a:lnTo>
                  <a:lnTo>
                    <a:pt x="105811" y="95083"/>
                  </a:lnTo>
                  <a:cubicBezTo>
                    <a:pt x="123622" y="71842"/>
                    <a:pt x="122194" y="38600"/>
                    <a:pt x="100953" y="17359"/>
                  </a:cubicBezTo>
                  <a:cubicBezTo>
                    <a:pt x="77807" y="-5786"/>
                    <a:pt x="40374" y="-5786"/>
                    <a:pt x="17324" y="17359"/>
                  </a:cubicBezTo>
                  <a:cubicBezTo>
                    <a:pt x="-5727" y="40505"/>
                    <a:pt x="-5822" y="77938"/>
                    <a:pt x="17324" y="100989"/>
                  </a:cubicBezTo>
                  <a:cubicBezTo>
                    <a:pt x="38850" y="122515"/>
                    <a:pt x="72568" y="123754"/>
                    <a:pt x="95809" y="105275"/>
                  </a:cubicBezTo>
                  <a:lnTo>
                    <a:pt x="103334" y="112800"/>
                  </a:lnTo>
                  <a:lnTo>
                    <a:pt x="96667" y="119467"/>
                  </a:lnTo>
                  <a:lnTo>
                    <a:pt x="138196" y="160996"/>
                  </a:lnTo>
                  <a:cubicBezTo>
                    <a:pt x="144673" y="167473"/>
                    <a:pt x="155150" y="167473"/>
                    <a:pt x="161627" y="160996"/>
                  </a:cubicBezTo>
                  <a:lnTo>
                    <a:pt x="161627" y="160996"/>
                  </a:lnTo>
                  <a:cubicBezTo>
                    <a:pt x="168104" y="154519"/>
                    <a:pt x="168104" y="144042"/>
                    <a:pt x="161627" y="137565"/>
                  </a:cubicBezTo>
                  <a:close/>
                  <a:moveTo>
                    <a:pt x="59138" y="102513"/>
                  </a:moveTo>
                  <a:cubicBezTo>
                    <a:pt x="54471" y="102513"/>
                    <a:pt x="49899" y="101751"/>
                    <a:pt x="45612" y="100417"/>
                  </a:cubicBezTo>
                  <a:cubicBezTo>
                    <a:pt x="33611" y="96512"/>
                    <a:pt x="23896" y="87463"/>
                    <a:pt x="19133" y="75938"/>
                  </a:cubicBezTo>
                  <a:cubicBezTo>
                    <a:pt x="16942" y="70794"/>
                    <a:pt x="15799" y="65175"/>
                    <a:pt x="15799" y="59269"/>
                  </a:cubicBezTo>
                  <a:cubicBezTo>
                    <a:pt x="15799" y="35361"/>
                    <a:pt x="35231" y="15931"/>
                    <a:pt x="59138" y="15931"/>
                  </a:cubicBezTo>
                  <a:cubicBezTo>
                    <a:pt x="65044" y="15931"/>
                    <a:pt x="70663" y="17074"/>
                    <a:pt x="75807" y="19264"/>
                  </a:cubicBezTo>
                  <a:cubicBezTo>
                    <a:pt x="87332" y="24122"/>
                    <a:pt x="96381" y="33742"/>
                    <a:pt x="100286" y="45744"/>
                  </a:cubicBezTo>
                  <a:cubicBezTo>
                    <a:pt x="101715" y="50030"/>
                    <a:pt x="102382" y="54507"/>
                    <a:pt x="102382" y="59269"/>
                  </a:cubicBezTo>
                  <a:cubicBezTo>
                    <a:pt x="102382" y="83177"/>
                    <a:pt x="83046" y="102513"/>
                    <a:pt x="59138" y="10251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7475124" y="3290220"/>
              <a:ext cx="7620" cy="174307"/>
            </a:xfrm>
            <a:custGeom>
              <a:avLst/>
              <a:gdLst/>
              <a:ahLst/>
              <a:cxnLst/>
              <a:rect l="l" t="t" r="r" b="b"/>
              <a:pathLst>
                <a:path w="7620" h="174307" extrusionOk="0">
                  <a:moveTo>
                    <a:pt x="3810" y="174308"/>
                  </a:moveTo>
                  <a:lnTo>
                    <a:pt x="3810" y="174308"/>
                  </a:lnTo>
                  <a:cubicBezTo>
                    <a:pt x="1714" y="174308"/>
                    <a:pt x="0" y="172593"/>
                    <a:pt x="0" y="170497"/>
                  </a:cubicBezTo>
                  <a:lnTo>
                    <a:pt x="0" y="3810"/>
                  </a:lnTo>
                  <a:cubicBezTo>
                    <a:pt x="0" y="1714"/>
                    <a:pt x="1714" y="0"/>
                    <a:pt x="3810" y="0"/>
                  </a:cubicBezTo>
                  <a:lnTo>
                    <a:pt x="3810" y="0"/>
                  </a:lnTo>
                  <a:cubicBezTo>
                    <a:pt x="5905" y="0"/>
                    <a:pt x="7620" y="1714"/>
                    <a:pt x="7620" y="3810"/>
                  </a:cubicBezTo>
                  <a:lnTo>
                    <a:pt x="7620" y="170497"/>
                  </a:lnTo>
                  <a:cubicBezTo>
                    <a:pt x="7620" y="172593"/>
                    <a:pt x="5905" y="174308"/>
                    <a:pt x="3810" y="1743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6"/>
          <p:cNvSpPr/>
          <p:nvPr/>
        </p:nvSpPr>
        <p:spPr>
          <a:xfrm rot="532502" flipH="1">
            <a:off x="-514115" y="4385276"/>
            <a:ext cx="1514959" cy="122499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6"/>
          <p:cNvGrpSpPr/>
          <p:nvPr/>
        </p:nvGrpSpPr>
        <p:grpSpPr>
          <a:xfrm>
            <a:off x="-148774" y="4544215"/>
            <a:ext cx="784225" cy="584398"/>
            <a:chOff x="1914620" y="1930431"/>
            <a:chExt cx="572929" cy="426911"/>
          </a:xfrm>
        </p:grpSpPr>
        <p:grpSp>
          <p:nvGrpSpPr>
            <p:cNvPr id="130" name="Google Shape;130;p6"/>
            <p:cNvGrpSpPr/>
            <p:nvPr/>
          </p:nvGrpSpPr>
          <p:grpSpPr>
            <a:xfrm>
              <a:off x="1914620" y="1930431"/>
              <a:ext cx="572929" cy="426911"/>
              <a:chOff x="1914620" y="1930431"/>
              <a:chExt cx="572929" cy="426911"/>
            </a:xfrm>
          </p:grpSpPr>
          <p:sp>
            <p:nvSpPr>
              <p:cNvPr id="131" name="Google Shape;131;p6"/>
              <p:cNvSpPr/>
              <p:nvPr/>
            </p:nvSpPr>
            <p:spPr>
              <a:xfrm>
                <a:off x="2042160" y="1930431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620"/>
                    </a:moveTo>
                    <a:lnTo>
                      <a:pt x="173355" y="41910"/>
                    </a:lnTo>
                    <a:cubicBezTo>
                      <a:pt x="178308" y="46863"/>
                      <a:pt x="185071" y="49721"/>
                      <a:pt x="192119" y="49721"/>
                    </a:cubicBezTo>
                    <a:lnTo>
                      <a:pt x="418910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10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6"/>
              <p:cNvSpPr/>
              <p:nvPr/>
            </p:nvSpPr>
            <p:spPr>
              <a:xfrm>
                <a:off x="1978342" y="1994058"/>
                <a:ext cx="445389" cy="299465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5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6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6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6"/>
              <p:cNvSpPr/>
              <p:nvPr/>
            </p:nvSpPr>
            <p:spPr>
              <a:xfrm>
                <a:off x="1914620" y="2057876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6"/>
            <p:cNvSpPr/>
            <p:nvPr/>
          </p:nvSpPr>
          <p:spPr>
            <a:xfrm>
              <a:off x="2024157" y="2180272"/>
              <a:ext cx="222980" cy="101917"/>
            </a:xfrm>
            <a:custGeom>
              <a:avLst/>
              <a:gdLst/>
              <a:ahLst/>
              <a:cxnLst/>
              <a:rect l="l" t="t" r="r" b="b"/>
              <a:pathLst>
                <a:path w="222980" h="101917" extrusionOk="0">
                  <a:moveTo>
                    <a:pt x="25051" y="45529"/>
                  </a:moveTo>
                  <a:lnTo>
                    <a:pt x="0" y="45529"/>
                  </a:lnTo>
                  <a:lnTo>
                    <a:pt x="0" y="56388"/>
                  </a:lnTo>
                  <a:lnTo>
                    <a:pt x="25051" y="56388"/>
                  </a:lnTo>
                  <a:lnTo>
                    <a:pt x="25051" y="45529"/>
                  </a:lnTo>
                  <a:close/>
                  <a:moveTo>
                    <a:pt x="115538" y="79153"/>
                  </a:moveTo>
                  <a:lnTo>
                    <a:pt x="184023" y="79153"/>
                  </a:lnTo>
                  <a:lnTo>
                    <a:pt x="184023" y="68294"/>
                  </a:lnTo>
                  <a:lnTo>
                    <a:pt x="115538" y="68294"/>
                  </a:lnTo>
                  <a:lnTo>
                    <a:pt x="115538" y="79153"/>
                  </a:lnTo>
                  <a:close/>
                  <a:moveTo>
                    <a:pt x="32766" y="56388"/>
                  </a:moveTo>
                  <a:lnTo>
                    <a:pt x="129730" y="56388"/>
                  </a:lnTo>
                  <a:lnTo>
                    <a:pt x="129730" y="45529"/>
                  </a:lnTo>
                  <a:lnTo>
                    <a:pt x="32766" y="45529"/>
                  </a:lnTo>
                  <a:lnTo>
                    <a:pt x="32766" y="56388"/>
                  </a:lnTo>
                  <a:close/>
                  <a:moveTo>
                    <a:pt x="184023" y="0"/>
                  </a:moveTo>
                  <a:lnTo>
                    <a:pt x="23908" y="0"/>
                  </a:lnTo>
                  <a:lnTo>
                    <a:pt x="23908" y="10858"/>
                  </a:lnTo>
                  <a:lnTo>
                    <a:pt x="184023" y="10858"/>
                  </a:lnTo>
                  <a:lnTo>
                    <a:pt x="184023" y="0"/>
                  </a:lnTo>
                  <a:close/>
                  <a:moveTo>
                    <a:pt x="47815" y="22765"/>
                  </a:moveTo>
                  <a:lnTo>
                    <a:pt x="0" y="22765"/>
                  </a:lnTo>
                  <a:lnTo>
                    <a:pt x="0" y="33623"/>
                  </a:lnTo>
                  <a:lnTo>
                    <a:pt x="47815" y="33623"/>
                  </a:lnTo>
                  <a:lnTo>
                    <a:pt x="47815" y="22765"/>
                  </a:lnTo>
                  <a:close/>
                  <a:moveTo>
                    <a:pt x="102584" y="68294"/>
                  </a:moveTo>
                  <a:lnTo>
                    <a:pt x="0" y="68294"/>
                  </a:lnTo>
                  <a:lnTo>
                    <a:pt x="0" y="79153"/>
                  </a:lnTo>
                  <a:lnTo>
                    <a:pt x="102584" y="79153"/>
                  </a:lnTo>
                  <a:lnTo>
                    <a:pt x="102584" y="68294"/>
                  </a:lnTo>
                  <a:close/>
                  <a:moveTo>
                    <a:pt x="146875" y="101918"/>
                  </a:moveTo>
                  <a:lnTo>
                    <a:pt x="195644" y="101918"/>
                  </a:lnTo>
                  <a:lnTo>
                    <a:pt x="195644" y="91059"/>
                  </a:lnTo>
                  <a:lnTo>
                    <a:pt x="146875" y="91059"/>
                  </a:lnTo>
                  <a:lnTo>
                    <a:pt x="146875" y="101918"/>
                  </a:lnTo>
                  <a:close/>
                  <a:moveTo>
                    <a:pt x="0" y="101918"/>
                  </a:moveTo>
                  <a:lnTo>
                    <a:pt x="62198" y="101918"/>
                  </a:lnTo>
                  <a:lnTo>
                    <a:pt x="62198" y="91059"/>
                  </a:lnTo>
                  <a:lnTo>
                    <a:pt x="0" y="91059"/>
                  </a:lnTo>
                  <a:lnTo>
                    <a:pt x="0" y="101918"/>
                  </a:lnTo>
                  <a:close/>
                  <a:moveTo>
                    <a:pt x="60769" y="33623"/>
                  </a:moveTo>
                  <a:lnTo>
                    <a:pt x="222980" y="33623"/>
                  </a:lnTo>
                  <a:lnTo>
                    <a:pt x="222980" y="22765"/>
                  </a:lnTo>
                  <a:lnTo>
                    <a:pt x="60769" y="22765"/>
                  </a:lnTo>
                  <a:lnTo>
                    <a:pt x="60769" y="33623"/>
                  </a:lnTo>
                  <a:close/>
                  <a:moveTo>
                    <a:pt x="190500" y="0"/>
                  </a:moveTo>
                  <a:lnTo>
                    <a:pt x="190500" y="10858"/>
                  </a:lnTo>
                  <a:lnTo>
                    <a:pt x="222980" y="10858"/>
                  </a:lnTo>
                  <a:lnTo>
                    <a:pt x="222980" y="0"/>
                  </a:lnTo>
                  <a:lnTo>
                    <a:pt x="190500" y="0"/>
                  </a:lnTo>
                  <a:close/>
                  <a:moveTo>
                    <a:pt x="137350" y="56388"/>
                  </a:moveTo>
                  <a:lnTo>
                    <a:pt x="222980" y="56388"/>
                  </a:lnTo>
                  <a:lnTo>
                    <a:pt x="222980" y="45529"/>
                  </a:lnTo>
                  <a:lnTo>
                    <a:pt x="137350" y="45529"/>
                  </a:lnTo>
                  <a:lnTo>
                    <a:pt x="137350" y="56388"/>
                  </a:lnTo>
                  <a:close/>
                  <a:moveTo>
                    <a:pt x="196882" y="79153"/>
                  </a:moveTo>
                  <a:lnTo>
                    <a:pt x="222885" y="79153"/>
                  </a:lnTo>
                  <a:lnTo>
                    <a:pt x="222885" y="68294"/>
                  </a:lnTo>
                  <a:lnTo>
                    <a:pt x="196882" y="68294"/>
                  </a:lnTo>
                  <a:lnTo>
                    <a:pt x="196882" y="79153"/>
                  </a:lnTo>
                  <a:close/>
                  <a:moveTo>
                    <a:pt x="75057" y="101918"/>
                  </a:moveTo>
                  <a:lnTo>
                    <a:pt x="139065" y="101918"/>
                  </a:lnTo>
                  <a:lnTo>
                    <a:pt x="139065" y="91059"/>
                  </a:lnTo>
                  <a:lnTo>
                    <a:pt x="75057" y="91059"/>
                  </a:lnTo>
                  <a:lnTo>
                    <a:pt x="75057" y="10191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6"/>
          <p:cNvSpPr/>
          <p:nvPr/>
        </p:nvSpPr>
        <p:spPr>
          <a:xfrm rot="5844200">
            <a:off x="8030548" y="2339312"/>
            <a:ext cx="2404301" cy="131859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11975" y="1032900"/>
            <a:ext cx="2804400" cy="100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subTitle" idx="1"/>
          </p:nvPr>
        </p:nvSpPr>
        <p:spPr>
          <a:xfrm>
            <a:off x="811975" y="2039700"/>
            <a:ext cx="4294800" cy="20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39" name="Google Shape;139;p7"/>
          <p:cNvSpPr>
            <a:spLocks noGrp="1"/>
          </p:cNvSpPr>
          <p:nvPr>
            <p:ph type="pic" idx="2"/>
          </p:nvPr>
        </p:nvSpPr>
        <p:spPr>
          <a:xfrm>
            <a:off x="566897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40" name="Google Shape;140;p7"/>
          <p:cNvSpPr/>
          <p:nvPr/>
        </p:nvSpPr>
        <p:spPr>
          <a:xfrm rot="-2381697">
            <a:off x="-1265120" y="-661594"/>
            <a:ext cx="3096202" cy="2008988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"/>
          <p:cNvSpPr/>
          <p:nvPr/>
        </p:nvSpPr>
        <p:spPr>
          <a:xfrm rot="-7296874">
            <a:off x="-735040" y="4231574"/>
            <a:ext cx="2036053" cy="1508864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7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143" name="Google Shape;143;p7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144" name="Google Shape;144;p7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7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7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7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67" r:id="rId10"/>
    <p:sldLayoutId id="214748366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ugaya.ahmed@uomus.edu.i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6"/>
          <p:cNvSpPr txBox="1">
            <a:spLocks noGrp="1"/>
          </p:cNvSpPr>
          <p:nvPr>
            <p:ph type="ctrTitle"/>
          </p:nvPr>
        </p:nvSpPr>
        <p:spPr>
          <a:xfrm>
            <a:off x="661412" y="3068100"/>
            <a:ext cx="7821175" cy="79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indent="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Logic Gates</a:t>
            </a: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stage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4" name="Google Shape;704;p26"/>
          <p:cNvSpPr txBox="1">
            <a:spLocks noGrp="1"/>
          </p:cNvSpPr>
          <p:nvPr>
            <p:ph type="subTitle" idx="1"/>
          </p:nvPr>
        </p:nvSpPr>
        <p:spPr>
          <a:xfrm>
            <a:off x="2895600" y="4095750"/>
            <a:ext cx="33528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dirty="0"/>
              <a:t>Assist. Lec. Ruqayah Ahmed Mutar</a:t>
            </a:r>
            <a:endParaRPr lang="ar-IQ" dirty="0"/>
          </a:p>
          <a:p>
            <a:pPr marL="0" lvl="0" indent="0" algn="ctr"/>
            <a:endParaRPr lang="ar-IQ" dirty="0"/>
          </a:p>
          <a:p>
            <a:pPr marL="0" lvl="0" indent="0" algn="ctr"/>
            <a:r>
              <a:rPr lang="en-US" dirty="0">
                <a:hlinkClick r:id="rId3"/>
              </a:rPr>
              <a:t>rugaya.ahmed@uomus.edu.iq</a:t>
            </a:r>
            <a:r>
              <a:rPr lang="ar-IQ" dirty="0"/>
              <a:t> </a:t>
            </a:r>
            <a:endParaRPr dirty="0"/>
          </a:p>
        </p:txBody>
      </p:sp>
      <p:sp>
        <p:nvSpPr>
          <p:cNvPr id="183" name="Google Shape;704;p26"/>
          <p:cNvSpPr txBox="1">
            <a:spLocks/>
          </p:cNvSpPr>
          <p:nvPr/>
        </p:nvSpPr>
        <p:spPr>
          <a:xfrm>
            <a:off x="-228600" y="742950"/>
            <a:ext cx="5029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ctr"/>
            <a:r>
              <a:rPr lang="ar-IQ" sz="2800" dirty="0"/>
              <a:t>وزارة التعليم العالي والبحث العلمي</a:t>
            </a:r>
          </a:p>
          <a:p>
            <a:pPr marL="0" indent="0" algn="ctr"/>
            <a:r>
              <a:rPr lang="ar-IQ" sz="2800" dirty="0"/>
              <a:t>جامعة المستقبل</a:t>
            </a:r>
          </a:p>
          <a:p>
            <a:pPr marL="0" indent="0" algn="ctr"/>
            <a:r>
              <a:rPr lang="ar-IQ" sz="2800" dirty="0"/>
              <a:t>كلية الهندسة والتقنيات الهندسية</a:t>
            </a:r>
          </a:p>
          <a:p>
            <a:pPr marL="0" indent="0" algn="ctr"/>
            <a:r>
              <a:rPr lang="ar-IQ" sz="2800" dirty="0"/>
              <a:t>قسم تقنيات الهندسة الكهربائية</a:t>
            </a:r>
            <a:endParaRPr lang="en-US" sz="2800" dirty="0"/>
          </a:p>
        </p:txBody>
      </p:sp>
      <p:pic>
        <p:nvPicPr>
          <p:cNvPr id="1026" name="Picture 2" descr="https://uomus.edu.iq/assetsv2/img/uomus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50" y="28575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NOT Gate (Inverter)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The inverter is used to complement, or invert, a digital signal. It has a single input and a single output. If a HIGH level (1) comes in, it produces a Low-level (0) output. If a LOW level (0) comes in, it produces a High-level (1) output.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6A63F6-3FCA-78D6-DFF5-B317D56FB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790950"/>
            <a:ext cx="2414225" cy="6584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E9A9F7-D69B-27D9-EF0F-D88A920C04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3807932"/>
                  </p:ext>
                </p:extLst>
              </p:nvPr>
            </p:nvGraphicFramePr>
            <p:xfrm>
              <a:off x="3657600" y="3124854"/>
              <a:ext cx="2618422" cy="1416431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139825">
                      <a:extLst>
                        <a:ext uri="{9D8B030D-6E8A-4147-A177-3AD203B41FA5}">
                          <a16:colId xmlns:a16="http://schemas.microsoft.com/office/drawing/2014/main" val="1626639467"/>
                        </a:ext>
                      </a:extLst>
                    </a:gridCol>
                    <a:gridCol w="1478597">
                      <a:extLst>
                        <a:ext uri="{9D8B030D-6E8A-4147-A177-3AD203B41FA5}">
                          <a16:colId xmlns:a16="http://schemas.microsoft.com/office/drawing/2014/main" val="2763805339"/>
                        </a:ext>
                      </a:extLst>
                    </a:gridCol>
                  </a:tblGrid>
                  <a:tr h="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Truth Table for NOT Gate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23607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Input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Output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17414826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A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b="1">
                                      <a:effectLst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734059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0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1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84024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1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0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6975366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E9A9F7-D69B-27D9-EF0F-D88A920C04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3807932"/>
                  </p:ext>
                </p:extLst>
              </p:nvPr>
            </p:nvGraphicFramePr>
            <p:xfrm>
              <a:off x="3657600" y="3124854"/>
              <a:ext cx="2618422" cy="1416431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139825">
                      <a:extLst>
                        <a:ext uri="{9D8B030D-6E8A-4147-A177-3AD203B41FA5}">
                          <a16:colId xmlns:a16="http://schemas.microsoft.com/office/drawing/2014/main" val="1626639467"/>
                        </a:ext>
                      </a:extLst>
                    </a:gridCol>
                    <a:gridCol w="1478597">
                      <a:extLst>
                        <a:ext uri="{9D8B030D-6E8A-4147-A177-3AD203B41FA5}">
                          <a16:colId xmlns:a16="http://schemas.microsoft.com/office/drawing/2014/main" val="2763805339"/>
                        </a:ext>
                      </a:extLst>
                    </a:gridCol>
                  </a:tblGrid>
                  <a:tr h="321691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Truth Table for NOT Gate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236074"/>
                      </a:ext>
                    </a:extLst>
                  </a:tr>
                  <a:tr h="321691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Input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Output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2174148267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A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77366" t="-254762" r="-823" b="-25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340590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0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1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8402426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</a:rPr>
                            <a:t>1</a:t>
                          </a:r>
                          <a:endParaRPr lang="en-US" sz="18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0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697536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0959971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NOT Gate (Inverter)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Figure below shows timing diagram for NOT gate with A = (1100)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, B = (1010)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F5DC7F-0C15-EC29-9C62-4F988F6EB1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817" r="32069"/>
          <a:stretch/>
        </p:blipFill>
        <p:spPr>
          <a:xfrm>
            <a:off x="2286000" y="2571750"/>
            <a:ext cx="3276600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230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" name="Google Shape;1851;p47"/>
          <p:cNvSpPr txBox="1">
            <a:spLocks noGrp="1"/>
          </p:cNvSpPr>
          <p:nvPr>
            <p:ph type="title"/>
          </p:nvPr>
        </p:nvSpPr>
        <p:spPr>
          <a:xfrm>
            <a:off x="2057400" y="1581150"/>
            <a:ext cx="4537800" cy="114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</a:t>
            </a:r>
            <a:endParaRPr sz="80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29"/>
          <p:cNvSpPr txBox="1">
            <a:spLocks noGrp="1"/>
          </p:cNvSpPr>
          <p:nvPr>
            <p:ph type="title"/>
          </p:nvPr>
        </p:nvSpPr>
        <p:spPr>
          <a:xfrm>
            <a:off x="2877575" y="285750"/>
            <a:ext cx="3795000" cy="9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ar-IQ" sz="2400" dirty="0"/>
            </a:br>
            <a:r>
              <a:rPr lang="ar-IQ" sz="2400" dirty="0"/>
              <a:t>الاهداف التربوية</a:t>
            </a:r>
            <a:br>
              <a:rPr lang="ar-IQ" sz="2400" dirty="0"/>
            </a:br>
            <a:br>
              <a:rPr lang="ar-IQ" sz="2400" dirty="0"/>
            </a:br>
            <a:r>
              <a:rPr lang="ar-IQ" sz="2400" dirty="0"/>
              <a:t>الهدف الوسيط</a:t>
            </a:r>
            <a:endParaRPr sz="2400" dirty="0"/>
          </a:p>
        </p:txBody>
      </p:sp>
      <p:sp>
        <p:nvSpPr>
          <p:cNvPr id="915" name="Google Shape;915;p29"/>
          <p:cNvSpPr txBox="1">
            <a:spLocks noGrp="1"/>
          </p:cNvSpPr>
          <p:nvPr>
            <p:ph type="subTitle" idx="1"/>
          </p:nvPr>
        </p:nvSpPr>
        <p:spPr>
          <a:xfrm>
            <a:off x="1295400" y="1276350"/>
            <a:ext cx="7315199" cy="6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1600" dirty="0"/>
              <a:t>اكساب الطلبة مفهوم البوابات المنطقية وكل ما يتعلق بها من أنواع البوابات وجداول الحقيقة الخاصة بكل بوابة.</a:t>
            </a:r>
            <a:endParaRPr sz="1600" dirty="0"/>
          </a:p>
        </p:txBody>
      </p:sp>
      <p:sp>
        <p:nvSpPr>
          <p:cNvPr id="4" name="Google Shape;915;p29"/>
          <p:cNvSpPr txBox="1">
            <a:spLocks/>
          </p:cNvSpPr>
          <p:nvPr/>
        </p:nvSpPr>
        <p:spPr>
          <a:xfrm>
            <a:off x="875762" y="2054550"/>
            <a:ext cx="7798625" cy="19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rtl="1">
              <a:buFont typeface="Nunito Light"/>
              <a:buNone/>
            </a:pPr>
            <a:r>
              <a:rPr lang="ar-IQ" sz="1600" dirty="0"/>
              <a:t>في نهاية المحاضرة يتمكن الطالب من ان 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يعرف البوابات المنطقية.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يعرف بوابة الضرب </a:t>
            </a:r>
            <a:r>
              <a:rPr lang="en-US" sz="1600" dirty="0"/>
              <a:t>AND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بوابة الضرب </a:t>
            </a:r>
            <a:r>
              <a:rPr lang="en-US" sz="1600" dirty="0"/>
              <a:t>AND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جدول الحقيقة الخاص بالبوابة </a:t>
            </a:r>
            <a:r>
              <a:rPr lang="en-US" sz="1600" dirty="0"/>
              <a:t>AND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يعرف بوابة الجمع </a:t>
            </a:r>
            <a:r>
              <a:rPr lang="en-US" sz="1600" dirty="0"/>
              <a:t>OR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بوابة الجمع </a:t>
            </a:r>
            <a:r>
              <a:rPr lang="en-US" sz="1600" dirty="0"/>
              <a:t>OR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جدول الحقيقة الخاص بالبوابة </a:t>
            </a:r>
            <a:r>
              <a:rPr lang="en-US" sz="1600" dirty="0"/>
              <a:t>OR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يعرف البوابة </a:t>
            </a:r>
            <a:r>
              <a:rPr lang="en-US" sz="1600" dirty="0"/>
              <a:t>NOT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البوابة </a:t>
            </a:r>
            <a:r>
              <a:rPr lang="en-US" sz="1600" dirty="0"/>
              <a:t>NOT</a:t>
            </a:r>
            <a:r>
              <a:rPr lang="ar-IQ" sz="1600" dirty="0"/>
              <a:t>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جدول الحقيقة الخاص بالبوابة </a:t>
            </a:r>
            <a:r>
              <a:rPr lang="en-US" sz="1600" dirty="0"/>
              <a:t>NOT</a:t>
            </a:r>
            <a:r>
              <a:rPr lang="ar-IQ" sz="1600" dirty="0"/>
              <a:t>.</a:t>
            </a:r>
          </a:p>
        </p:txBody>
      </p:sp>
      <p:sp>
        <p:nvSpPr>
          <p:cNvPr id="5" name="Google Shape;914;p29"/>
          <p:cNvSpPr txBox="1">
            <a:spLocks/>
          </p:cNvSpPr>
          <p:nvPr/>
        </p:nvSpPr>
        <p:spPr>
          <a:xfrm>
            <a:off x="2674500" y="1733550"/>
            <a:ext cx="3795000" cy="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ar-IQ" sz="2400" dirty="0"/>
              <a:t>الاهداف السلوكية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Table of Content</a:t>
            </a:r>
            <a:endParaRPr dirty="0"/>
          </a:p>
        </p:txBody>
      </p:sp>
      <p:graphicFrame>
        <p:nvGraphicFramePr>
          <p:cNvPr id="888" name="Google Shape;888;p27"/>
          <p:cNvGraphicFramePr/>
          <p:nvPr>
            <p:extLst>
              <p:ext uri="{D42A27DB-BD31-4B8C-83A1-F6EECF244321}">
                <p14:modId xmlns:p14="http://schemas.microsoft.com/office/powerpoint/2010/main" val="3294645305"/>
              </p:ext>
            </p:extLst>
          </p:nvPr>
        </p:nvGraphicFramePr>
        <p:xfrm>
          <a:off x="2226900" y="1733550"/>
          <a:ext cx="4690200" cy="1826016"/>
        </p:xfrm>
        <a:graphic>
          <a:graphicData uri="http://schemas.openxmlformats.org/drawingml/2006/table">
            <a:tbl>
              <a:tblPr>
                <a:noFill/>
                <a:tableStyleId>{6C751AE7-3EE8-4342-B066-07C321F9F0B7}</a:tableStyleId>
              </a:tblPr>
              <a:tblGrid>
                <a:gridCol w="469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Logic gate</a:t>
                      </a:r>
                      <a:endParaRPr sz="1800" b="1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AND gate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Arial"/>
                        </a:rPr>
                        <a:t>OR gate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NOT gate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9" name="Google Shape;889;p27"/>
          <p:cNvSpPr txBox="1"/>
          <p:nvPr/>
        </p:nvSpPr>
        <p:spPr>
          <a:xfrm>
            <a:off x="720000" y="1017725"/>
            <a:ext cx="77040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18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اهم المحتويات الموجودة في المحاضرة:</a:t>
            </a:r>
            <a:endParaRPr sz="18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Logic Gates 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38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A logic gate is a basic building block of a digital circuit that has two inputs and one output. The relationship between the </a:t>
            </a:r>
            <a:r>
              <a:rPr lang="en-US" sz="28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/p and the o/p is based on a certain logic. These gates are implemented using electronic switches like transistors, diodes. But, in practice basic logic gates are built using CMOS technology, FETS and MOSFET (Metal Oxide Semiconductor FET)s. </a:t>
            </a:r>
          </a:p>
        </p:txBody>
      </p:sp>
    </p:spTree>
    <p:extLst>
      <p:ext uri="{BB962C8B-B14F-4D97-AF65-F5344CB8AC3E}">
        <p14:creationId xmlns:p14="http://schemas.microsoft.com/office/powerpoint/2010/main" val="22594637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Logic Gates 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38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Logic gates are used in microprocessors, microcontrollers, embedded system applications and in electronic and electrical project circuits. </a:t>
            </a:r>
          </a:p>
          <a:p>
            <a:pPr algn="just"/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The basic logic gates are categorized into seven: AND, OR, XOR, NAND, NOR, XNOR and NOT. </a:t>
            </a:r>
          </a:p>
        </p:txBody>
      </p:sp>
    </p:spTree>
    <p:extLst>
      <p:ext uri="{BB962C8B-B14F-4D97-AF65-F5344CB8AC3E}">
        <p14:creationId xmlns:p14="http://schemas.microsoft.com/office/powerpoint/2010/main" val="195729663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The AND gate is an electronic circuit that gives a high output (1) only if all its inputs are high.</a:t>
            </a:r>
          </a:p>
          <a:p>
            <a:pPr algn="just"/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CDAB2FF-703F-82BF-C36D-D08E561A6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41187"/>
            <a:ext cx="2883658" cy="5913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C013D9D-791D-5CC8-06D3-E2F68A052E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935107"/>
                  </p:ext>
                </p:extLst>
              </p:nvPr>
            </p:nvGraphicFramePr>
            <p:xfrm>
              <a:off x="4267200" y="2441187"/>
              <a:ext cx="3840480" cy="1931797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3117778177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819684553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1050235307"/>
                        </a:ext>
                      </a:extLst>
                    </a:gridCol>
                  </a:tblGrid>
                  <a:tr h="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Truth Table for a Two-Input AND Gate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237095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46221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𝐀𝐁</m:t>
                              </m:r>
                            </m:oMath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705684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948767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3764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38969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43451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C013D9D-791D-5CC8-06D3-E2F68A052E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935107"/>
                  </p:ext>
                </p:extLst>
              </p:nvPr>
            </p:nvGraphicFramePr>
            <p:xfrm>
              <a:off x="4267200" y="2441187"/>
              <a:ext cx="3840480" cy="1931797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3117778177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819684553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1050235307"/>
                        </a:ext>
                      </a:extLst>
                    </a:gridCol>
                  </a:tblGrid>
                  <a:tr h="321691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</a:rPr>
                            <a:t>Truth Table for a Two-Input AND Gate</a:t>
                          </a:r>
                          <a:endParaRPr lang="en-US" sz="18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237095"/>
                      </a:ext>
                    </a:extLst>
                  </a:tr>
                  <a:tr h="321691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4622158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200476" t="-254762" r="-952" b="-45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0568447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9487677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376426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3896919"/>
                      </a:ext>
                    </a:extLst>
                  </a:tr>
                  <a:tr h="257683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43451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6759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Figure below shows timing diagram for AND gate with A = (1100)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, B = (1010)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A33196-3C46-7B46-4645-AA32709E9A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7944" r="35914" b="18026"/>
          <a:stretch/>
        </p:blipFill>
        <p:spPr>
          <a:xfrm>
            <a:off x="2514600" y="2266950"/>
            <a:ext cx="2743200" cy="174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3C60A6-828E-A226-1463-1C8C9C325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722" y="3562350"/>
            <a:ext cx="853514" cy="350550"/>
          </a:xfrm>
          <a:prstGeom prst="rect">
            <a:avLst/>
          </a:prstGeom>
        </p:spPr>
      </p:pic>
      <p:sp>
        <p:nvSpPr>
          <p:cNvPr id="9" name="Text Box 15">
            <a:extLst>
              <a:ext uri="{FF2B5EF4-FFF2-40B4-BE49-F238E27FC236}">
                <a16:creationId xmlns:a16="http://schemas.microsoft.com/office/drawing/2014/main" id="{72553649-072C-E591-7922-FC7CF6064E7B}"/>
              </a:ext>
            </a:extLst>
          </p:cNvPr>
          <p:cNvSpPr txBox="1"/>
          <p:nvPr/>
        </p:nvSpPr>
        <p:spPr>
          <a:xfrm>
            <a:off x="1925946" y="2827298"/>
            <a:ext cx="393065" cy="35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AE65D137-B4FE-0347-40E4-33B80AC5908A}"/>
              </a:ext>
            </a:extLst>
          </p:cNvPr>
          <p:cNvSpPr txBox="1"/>
          <p:nvPr/>
        </p:nvSpPr>
        <p:spPr>
          <a:xfrm>
            <a:off x="1925946" y="2266950"/>
            <a:ext cx="393700" cy="35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466050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The OR gate is an electronic circuit that gives a high output (1) if one or more of its inputs are high.  A plus (+) is used to show the OR operation.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C013D9D-791D-5CC8-06D3-E2F68A052E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2608158"/>
                  </p:ext>
                </p:extLst>
              </p:nvPr>
            </p:nvGraphicFramePr>
            <p:xfrm>
              <a:off x="3474720" y="2647950"/>
              <a:ext cx="3840480" cy="1933575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3117778177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819684553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1050235307"/>
                        </a:ext>
                      </a:extLst>
                    </a:gridCol>
                  </a:tblGrid>
                  <a:tr h="0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OR Gate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237095"/>
                      </a:ext>
                    </a:extLst>
                  </a:tr>
                  <a:tr h="274320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46221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X=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𝐀</m:t>
                              </m:r>
                              <m:r>
                                <a:rPr lang="en-US" sz="1600" b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𝐁</m:t>
                              </m:r>
                            </m:oMath>
                          </a14:m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705684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948767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3764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38969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43451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9C013D9D-791D-5CC8-06D3-E2F68A052E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2608158"/>
                  </p:ext>
                </p:extLst>
              </p:nvPr>
            </p:nvGraphicFramePr>
            <p:xfrm>
              <a:off x="3474720" y="2647950"/>
              <a:ext cx="3840480" cy="1933575"/>
            </p:xfrm>
            <a:graphic>
              <a:graphicData uri="http://schemas.openxmlformats.org/drawingml/2006/table">
                <a:tbl>
                  <a:tblPr firstRow="1" firstCol="1" bandRow="1">
                    <a:tableStyleId>{6C751AE7-3EE8-4342-B066-07C321F9F0B7}</a:tableStyleId>
                  </a:tblPr>
                  <a:tblGrid>
                    <a:gridCol w="1280160">
                      <a:extLst>
                        <a:ext uri="{9D8B030D-6E8A-4147-A177-3AD203B41FA5}">
                          <a16:colId xmlns:a16="http://schemas.microsoft.com/office/drawing/2014/main" val="3117778177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819684553"/>
                        </a:ext>
                      </a:extLst>
                    </a:gridCol>
                    <a:gridCol w="1280160">
                      <a:extLst>
                        <a:ext uri="{9D8B030D-6E8A-4147-A177-3AD203B41FA5}">
                          <a16:colId xmlns:a16="http://schemas.microsoft.com/office/drawing/2014/main" val="1050235307"/>
                        </a:ext>
                      </a:extLst>
                    </a:gridCol>
                  </a:tblGrid>
                  <a:tr h="321945">
                    <a:tc gridSpan="3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Truth Table for a Two-Input OR Gate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237095"/>
                      </a:ext>
                    </a:extLst>
                  </a:tr>
                  <a:tr h="321945">
                    <a:tc gridSpan="2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Input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Output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b"/>
                    </a:tc>
                    <a:extLst>
                      <a:ext uri="{0D108BD9-81ED-4DB2-BD59-A6C34878D82A}">
                        <a16:rowId xmlns:a16="http://schemas.microsoft.com/office/drawing/2014/main" val="314622158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0476" t="-254762" r="-952" b="-45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0568447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9487677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376426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3896919"/>
                      </a:ext>
                    </a:extLst>
                  </a:tr>
                  <a:tr h="257937"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434518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2A4F89F-9113-933A-F5D0-A944F0799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032550"/>
            <a:ext cx="2932430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7759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OR Gate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7550"/>
            <a:ext cx="8382000" cy="1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Figure below shows timing diagram for OR gate with A = (1100)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, B = (1010)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3C60A6-828E-A226-1463-1C8C9C325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722" y="3562350"/>
            <a:ext cx="853514" cy="350550"/>
          </a:xfrm>
          <a:prstGeom prst="rect">
            <a:avLst/>
          </a:prstGeom>
        </p:spPr>
      </p:pic>
      <p:sp>
        <p:nvSpPr>
          <p:cNvPr id="9" name="Text Box 15">
            <a:extLst>
              <a:ext uri="{FF2B5EF4-FFF2-40B4-BE49-F238E27FC236}">
                <a16:creationId xmlns:a16="http://schemas.microsoft.com/office/drawing/2014/main" id="{72553649-072C-E591-7922-FC7CF6064E7B}"/>
              </a:ext>
            </a:extLst>
          </p:cNvPr>
          <p:cNvSpPr txBox="1"/>
          <p:nvPr/>
        </p:nvSpPr>
        <p:spPr>
          <a:xfrm>
            <a:off x="1925946" y="2827298"/>
            <a:ext cx="393065" cy="35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AE65D137-B4FE-0347-40E4-33B80AC5908A}"/>
              </a:ext>
            </a:extLst>
          </p:cNvPr>
          <p:cNvSpPr txBox="1"/>
          <p:nvPr/>
        </p:nvSpPr>
        <p:spPr>
          <a:xfrm>
            <a:off x="1925946" y="2266950"/>
            <a:ext cx="393700" cy="3505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05AB48-3B58-5935-C6F6-F17F5875BAE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7130"/>
          <a:stretch/>
        </p:blipFill>
        <p:spPr>
          <a:xfrm>
            <a:off x="2549236" y="2261642"/>
            <a:ext cx="2733229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50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22272</TotalTime>
  <Words>530</Words>
  <Application>Microsoft Office PowerPoint</Application>
  <PresentationFormat>On-screen Show (16:9)</PresentationFormat>
  <Paragraphs>96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Epilogue</vt:lpstr>
      <vt:lpstr>Lato</vt:lpstr>
      <vt:lpstr>Nunito Light</vt:lpstr>
      <vt:lpstr>Times New Roman</vt:lpstr>
      <vt:lpstr>Multimedia Software Pitch Deck by Slidesgo</vt:lpstr>
      <vt:lpstr>Logic Gates 1st stage</vt:lpstr>
      <vt:lpstr> الاهداف التربوية  الهدف الوسيط</vt:lpstr>
      <vt:lpstr>Table of Content</vt:lpstr>
      <vt:lpstr>Logic Gates </vt:lpstr>
      <vt:lpstr>Logic Gates </vt:lpstr>
      <vt:lpstr>AND Gate</vt:lpstr>
      <vt:lpstr>AND Gate</vt:lpstr>
      <vt:lpstr>OR Gate</vt:lpstr>
      <vt:lpstr>OR Gate</vt:lpstr>
      <vt:lpstr>NOT Gate (Inverter)</vt:lpstr>
      <vt:lpstr>NOT Gate (Inverter)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Technologies Lec. 2 “OR Gate”</dc:title>
  <dc:creator>SH-DM</dc:creator>
  <cp:lastModifiedBy>Maher</cp:lastModifiedBy>
  <cp:revision>121</cp:revision>
  <dcterms:modified xsi:type="dcterms:W3CDTF">2024-12-26T10:00:46Z</dcterms:modified>
</cp:coreProperties>
</file>