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358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649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19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939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254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984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512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543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150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08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357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642B-F17A-4918-B33A-AF68FD657DE3}" type="datetimeFigureOut">
              <a:rPr lang="en-MY" smtClean="0"/>
              <a:t>23/3/2025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BDD6-922D-40C8-9A9E-0A749105672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120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26ED-1423-4F6E-ACDF-1EC19492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41" y="1984443"/>
            <a:ext cx="340349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  Nerves </a:t>
            </a:r>
            <a:b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 of Gluteal Region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524001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 rtl="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657A29CA-18E6-444E-9C16-B0B36AC70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2" b="-1"/>
          <a:stretch/>
        </p:blipFill>
        <p:spPr>
          <a:xfrm>
            <a:off x="15240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7E79924-AC09-24D3-5170-6B8EAA7DCFDD}"/>
              </a:ext>
            </a:extLst>
          </p:cNvPr>
          <p:cNvSpPr txBox="1"/>
          <p:nvPr/>
        </p:nvSpPr>
        <p:spPr>
          <a:xfrm>
            <a:off x="6784441" y="5555226"/>
            <a:ext cx="278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د. ميثم الأعرجي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1EF59F-52C6-AEC7-0185-AA3C8712399A}"/>
              </a:ext>
            </a:extLst>
          </p:cNvPr>
          <p:cNvSpPr txBox="1"/>
          <p:nvPr/>
        </p:nvSpPr>
        <p:spPr>
          <a:xfrm>
            <a:off x="7275962" y="958668"/>
            <a:ext cx="1799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Part 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DD22BE-4B74-6DEB-4CFB-6EE668AD4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65" y="-50598"/>
            <a:ext cx="2757196" cy="275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809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726B-92C1-4BE7-A9FD-E0F44C09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Obturator nerve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9644-982D-40A2-9575-6C8EF6FA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511521" cy="435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Arises from anterior rami of L2-L4 (lumbar plexus)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Runs along lateral wall of pelvis to the obturator canal (ischial area)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Divides into anterior &amp; posterior parts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leave pelvis to supply medial thigh muscles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D6311-5693-40B2-A679-74D237159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r="18507"/>
          <a:stretch/>
        </p:blipFill>
        <p:spPr>
          <a:xfrm>
            <a:off x="7631838" y="1981200"/>
            <a:ext cx="3036163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332D98-47BA-4505-8069-0883E0842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14" y="186431"/>
            <a:ext cx="2018479" cy="26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1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5687-8D0F-4144-9959-F17A685B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Lumbosacral trunk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76667-343E-46C4-95C7-4B40FCAC3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8810"/>
          <a:stretch/>
        </p:blipFill>
        <p:spPr bwMode="auto">
          <a:xfrm>
            <a:off x="6255800" y="1157033"/>
            <a:ext cx="4982039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EFAF-428A-4A31-A3F7-005B0120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6"/>
            <a:ext cx="3783552" cy="28085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Collection of anterior rami of L4 &amp; L5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Descends to form a thick, cord-like trunk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Runs inferiorly on anterior surface of sacral ala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joins sacral plexus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5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30FB5-0C9F-45CA-B5F6-24421D290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8810"/>
          <a:stretch/>
        </p:blipFill>
        <p:spPr bwMode="auto">
          <a:xfrm>
            <a:off x="6738013" y="912812"/>
            <a:ext cx="4982039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36F62-CC53-4E32-9194-675A8A7C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 plexus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67621-7964-45B5-9328-849BBCCC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17904"/>
            <a:ext cx="4156414" cy="34846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Originates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from ventral rami of spinal nerves (L4 – S3)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: posterolateral wall of lesser pelvis</a:t>
            </a:r>
          </a:p>
          <a:p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2 main nerves: 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sciatic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n. &amp; 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pudendal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n.</a:t>
            </a:r>
          </a:p>
          <a:p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Most of branches leaves pelvis via greater sciatic foramen</a:t>
            </a:r>
          </a:p>
          <a:p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Sciatic nerve = LARGEST nerve in body</a:t>
            </a:r>
          </a:p>
        </p:txBody>
      </p:sp>
    </p:spTree>
    <p:extLst>
      <p:ext uri="{BB962C8B-B14F-4D97-AF65-F5344CB8AC3E}">
        <p14:creationId xmlns:p14="http://schemas.microsoft.com/office/powerpoint/2010/main" val="219664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8C83-35A0-4DDD-8102-0F9C4871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72478"/>
            <a:ext cx="7886700" cy="2222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Sciatic nerve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Formed by convergence of L4-S3 (anterior rami)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Enters gluteal region by passing through greater sciatic foramen (inferior to piriformis)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Continue to innervate posterior part of thigh</a:t>
            </a:r>
          </a:p>
        </p:txBody>
      </p:sp>
    </p:spTree>
    <p:extLst>
      <p:ext uri="{BB962C8B-B14F-4D97-AF65-F5344CB8AC3E}">
        <p14:creationId xmlns:p14="http://schemas.microsoft.com/office/powerpoint/2010/main" val="219499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B6ED-30DB-486B-883C-9ED2B6CB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49916"/>
            <a:ext cx="7886700" cy="279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nerve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Mainly innervate the perineum + main sensory nerve of external genitalia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Exits pelvic area through greater sciatic foramen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Then hooks around ischial spine &amp; sacrospinous ligament to enter the lesser sciatic foramen </a:t>
            </a:r>
          </a:p>
        </p:txBody>
      </p:sp>
    </p:spTree>
    <p:extLst>
      <p:ext uri="{BB962C8B-B14F-4D97-AF65-F5344CB8AC3E}">
        <p14:creationId xmlns:p14="http://schemas.microsoft.com/office/powerpoint/2010/main" val="42053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4C6C4-A1DD-4A2E-AB71-2FD0DB474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530136"/>
            <a:ext cx="7886700" cy="3646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&amp; inferior gluteal n.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(exits superior and inferior to piriformis respectively)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Supply muscles of gluteal region</a:t>
            </a:r>
          </a:p>
        </p:txBody>
      </p:sp>
    </p:spTree>
    <p:extLst>
      <p:ext uri="{BB962C8B-B14F-4D97-AF65-F5344CB8AC3E}">
        <p14:creationId xmlns:p14="http://schemas.microsoft.com/office/powerpoint/2010/main" val="368144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D3BE-3064-4944-B45D-1147DFB1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passing through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CE8C5A-EC49-4E18-AF55-D8484CEF3C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3571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45260878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4096573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sciatic foramen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Lesser sciatic foramen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87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 gluteal n. (above piriformis)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Sciatic n.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 gluteal n.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Posterior cutaneous n. of thigh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Nerve to obturator internus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Nerve to quadratus </a:t>
                      </a:r>
                      <a:r>
                        <a:rPr lang="en-MY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femoris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Pudendal n.</a:t>
                      </a:r>
                    </a:p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Pudendal n.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Nerve to obturator internus</a:t>
                      </a:r>
                    </a:p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 gluteal vessels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 gluteal vessels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pudendal vessels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pudendal vessels</a:t>
                      </a:r>
                    </a:p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Tendon of obturator internus </a:t>
                      </a:r>
                      <a:r>
                        <a:rPr lang="en-MY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msl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3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2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3FC7D-578A-4C2A-AD57-76E464343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4" t="20883" b="20358"/>
          <a:stretch/>
        </p:blipFill>
        <p:spPr>
          <a:xfrm>
            <a:off x="1739172" y="119884"/>
            <a:ext cx="3850803" cy="35918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569F5-2EBD-4C07-8A5D-09C602B89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44" y="2530700"/>
            <a:ext cx="5523657" cy="42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9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D469-A3CB-4743-84EF-A200D126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372" y="1984443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 Clinical correlation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524001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 rtl="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E9C84-473C-4DF0-8479-9C5EB995C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0" r="17231" b="2"/>
          <a:stretch/>
        </p:blipFill>
        <p:spPr>
          <a:xfrm>
            <a:off x="15240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8E8B055-CA5E-B06F-106E-6602FED3A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96" y="0"/>
            <a:ext cx="2757196" cy="275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6949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9EB0-05C9-43C9-B825-A202B39E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500" y="2959424"/>
            <a:ext cx="8441000" cy="367219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b="1" dirty="0">
                <a:latin typeface="Arial" panose="020B0604020202020204" pitchFamily="34" charset="0"/>
                <a:cs typeface="Arial" panose="020B0604020202020204" pitchFamily="34" charset="0"/>
              </a:rPr>
              <a:t>Intragluteal injections</a:t>
            </a:r>
          </a:p>
          <a:p>
            <a:pPr marL="0" indent="0">
              <a:buNone/>
            </a:pP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Gluteal region is a common site for intramuscular (IM) injection of drugs because muscles are thick and large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Gives better and faster absorption of injected drugs by intramuscular veins</a:t>
            </a:r>
          </a:p>
          <a:p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2 safe areas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supero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-lateral quadrant of buttocks (superior part of gluteus maximus or on the gluteus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medius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&amp; anterolateral part of the thigh (fasciae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latae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F93C585-63D5-43AA-8AC6-326DE9956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t="18236" b="13039"/>
          <a:stretch/>
        </p:blipFill>
        <p:spPr>
          <a:xfrm>
            <a:off x="2971893" y="75460"/>
            <a:ext cx="6248215" cy="27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3A963-1242-48C6-AA9F-F4B14ED15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96" t="18827" r="22427" b="24153"/>
          <a:stretch/>
        </p:blipFill>
        <p:spPr>
          <a:xfrm>
            <a:off x="6248349" y="1766657"/>
            <a:ext cx="4065973" cy="41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342AC-E420-4B78-9A17-2438B019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Nerves of gluteal region</a:t>
            </a:r>
            <a:endParaRPr lang="en-MY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66992-B675-402F-879E-0C11C136DA5D}"/>
              </a:ext>
            </a:extLst>
          </p:cNvPr>
          <p:cNvSpPr/>
          <p:nvPr/>
        </p:nvSpPr>
        <p:spPr>
          <a:xfrm>
            <a:off x="1923258" y="1887766"/>
            <a:ext cx="432509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Arise from the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 plexus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they either supply:</a:t>
            </a:r>
          </a:p>
          <a:p>
            <a:pPr algn="l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 defTabSz="4572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Gluteal region 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and inferior gluteal nerves </a:t>
            </a:r>
          </a:p>
          <a:p>
            <a:pPr marL="342900" indent="-342900" algn="l" defTabSz="457200" rtl="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4572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Perineum 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nerve</a:t>
            </a:r>
          </a:p>
          <a:p>
            <a:pPr marL="342900" indent="-342900" algn="l" defTabSz="457200" rtl="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457200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Thigh 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sciatic nerve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8CCD3-32C2-4D3B-95DA-137B93E3C39B}"/>
              </a:ext>
            </a:extLst>
          </p:cNvPr>
          <p:cNvSpPr/>
          <p:nvPr/>
        </p:nvSpPr>
        <p:spPr>
          <a:xfrm>
            <a:off x="6863848" y="5908100"/>
            <a:ext cx="283497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 and coccygeal plexuses</a:t>
            </a:r>
          </a:p>
        </p:txBody>
      </p:sp>
    </p:spTree>
    <p:extLst>
      <p:ext uri="{BB962C8B-B14F-4D97-AF65-F5344CB8AC3E}">
        <p14:creationId xmlns:p14="http://schemas.microsoft.com/office/powerpoint/2010/main" val="408152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284-A262-4886-9653-CC0A53EE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942" y="925497"/>
            <a:ext cx="3657600" cy="50070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3200" b="1" dirty="0">
                <a:latin typeface="Arial" panose="020B0604020202020204" pitchFamily="34" charset="0"/>
                <a:cs typeface="Arial" panose="020B0604020202020204" pitchFamily="34" charset="0"/>
              </a:rPr>
              <a:t>Open book fracture </a:t>
            </a:r>
          </a:p>
          <a:p>
            <a:pPr marL="0" indent="0">
              <a:buNone/>
            </a:pPr>
            <a:endParaRPr lang="en-MY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Breech in anterior and posterior joint, the pubic symphysis and sacroiliac joint respectively.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Mechanism of injury commonly due to high impact injury such as motor-vehicle accident (MVA),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64F2B-925D-4E95-AFB2-EFF85FB7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06" y="2634712"/>
            <a:ext cx="4763165" cy="3858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DBFB87-AC23-41DA-9C49-5D2622081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18" y="365126"/>
            <a:ext cx="3035465" cy="2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6BD7B-B66B-41DA-9816-3A0E2135B444}"/>
              </a:ext>
            </a:extLst>
          </p:cNvPr>
          <p:cNvSpPr txBox="1"/>
          <p:nvPr/>
        </p:nvSpPr>
        <p:spPr>
          <a:xfrm>
            <a:off x="4909537" y="405827"/>
            <a:ext cx="237292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Nerves of gluteal region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A6181-D147-4DD4-8F7A-F547319503F4}"/>
              </a:ext>
            </a:extLst>
          </p:cNvPr>
          <p:cNvSpPr txBox="1"/>
          <p:nvPr/>
        </p:nvSpPr>
        <p:spPr>
          <a:xfrm>
            <a:off x="2978832" y="1847231"/>
            <a:ext cx="23729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Clunial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D88DD-F048-4C04-8E69-F41567FFDC66}"/>
              </a:ext>
            </a:extLst>
          </p:cNvPr>
          <p:cNvSpPr txBox="1"/>
          <p:nvPr/>
        </p:nvSpPr>
        <p:spPr>
          <a:xfrm>
            <a:off x="6786976" y="1847230"/>
            <a:ext cx="237292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gluteal nerves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BA52E-2BE9-4E42-AD59-67C43F14BF4D}"/>
              </a:ext>
            </a:extLst>
          </p:cNvPr>
          <p:cNvSpPr txBox="1"/>
          <p:nvPr/>
        </p:nvSpPr>
        <p:spPr>
          <a:xfrm>
            <a:off x="2474098" y="2803902"/>
            <a:ext cx="338239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Superior, middle, inferior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clunial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nerves</a:t>
            </a:r>
          </a:p>
          <a:p>
            <a:pPr algn="ctr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(cutaneous nerves)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2C9FA-39B0-48A8-8564-D19E3A2948FB}"/>
              </a:ext>
            </a:extLst>
          </p:cNvPr>
          <p:cNvSpPr txBox="1"/>
          <p:nvPr/>
        </p:nvSpPr>
        <p:spPr>
          <a:xfrm>
            <a:off x="6282242" y="2803901"/>
            <a:ext cx="3382392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 defTabSz="457200" rtl="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gluteal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gluteal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Sciatic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quadratus femoris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obturator internus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cutaneous nerve of thigh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8E0725-5711-4B8B-8C5E-9C93374B6328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6096001" y="1236823"/>
            <a:ext cx="1877439" cy="610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F196CD-F526-47C7-BCBE-A4BF30BF5DCB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4165296" y="1236824"/>
            <a:ext cx="1930705" cy="6104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EE7B274-7205-42DC-8CF6-47F56C565BAE}"/>
              </a:ext>
            </a:extLst>
          </p:cNvPr>
          <p:cNvSpPr/>
          <p:nvPr/>
        </p:nvSpPr>
        <p:spPr>
          <a:xfrm>
            <a:off x="1743571" y="622022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rt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clunial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cluneal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CF4A824-CA13-4EB4-9FE7-3FD486B1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4814"/>
          <a:stretch/>
        </p:blipFill>
        <p:spPr>
          <a:xfrm>
            <a:off x="4339561" y="-5672"/>
            <a:ext cx="5838825" cy="3559946"/>
          </a:xfr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B0EE11-A400-4CD2-AE6C-2F20A537DFCF}"/>
              </a:ext>
            </a:extLst>
          </p:cNvPr>
          <p:cNvGraphicFramePr>
            <a:graphicFrameLocks noGrp="1"/>
          </p:cNvGraphicFramePr>
          <p:nvPr/>
        </p:nvGraphicFramePr>
        <p:xfrm>
          <a:off x="1703705" y="3554274"/>
          <a:ext cx="8784591" cy="3114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83967">
                  <a:extLst>
                    <a:ext uri="{9D8B030D-6E8A-4147-A177-3AD203B41FA5}">
                      <a16:colId xmlns:a16="http://schemas.microsoft.com/office/drawing/2014/main" val="262847949"/>
                    </a:ext>
                  </a:extLst>
                </a:gridCol>
                <a:gridCol w="3545394">
                  <a:extLst>
                    <a:ext uri="{9D8B030D-6E8A-4147-A177-3AD203B41FA5}">
                      <a16:colId xmlns:a16="http://schemas.microsoft.com/office/drawing/2014/main" val="3471641729"/>
                    </a:ext>
                  </a:extLst>
                </a:gridCol>
                <a:gridCol w="3455230">
                  <a:extLst>
                    <a:ext uri="{9D8B030D-6E8A-4147-A177-3AD203B41FA5}">
                      <a16:colId xmlns:a16="http://schemas.microsoft.com/office/drawing/2014/main" val="185897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Nerve  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Innervation 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5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clunial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n. </a:t>
                      </a:r>
                      <a:endParaRPr lang="en-MY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Origin: L1-L3 (post. rami)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inferolaterally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across iliac crest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of superior buttock (inferior to iliac crest)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18726"/>
                  </a:ext>
                </a:extLst>
              </a:tr>
              <a:tr h="36077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 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clunial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n. </a:t>
                      </a:r>
                      <a:endParaRPr lang="en-MY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Origin: S1-S3 (post. rami)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 through sacral foramina &amp; pass laterally to gluteal region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over sacrum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1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 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clunial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n. </a:t>
                      </a:r>
                      <a:endParaRPr lang="en-MY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Origin: S2-S3 (ant. rami)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Emerges from inferior border of gluteus maximus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of inferior half of buttock (superior to greater trochanter)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6136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39D6029-A345-4218-B54C-45AC6DA8DD9B}"/>
              </a:ext>
            </a:extLst>
          </p:cNvPr>
          <p:cNvSpPr/>
          <p:nvPr/>
        </p:nvSpPr>
        <p:spPr>
          <a:xfrm>
            <a:off x="4118428" y="1162976"/>
            <a:ext cx="1293990" cy="2140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en-MY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9E683-7C9A-4FE6-8273-DEB9DDFE6E55}"/>
              </a:ext>
            </a:extLst>
          </p:cNvPr>
          <p:cNvSpPr txBox="1"/>
          <p:nvPr/>
        </p:nvSpPr>
        <p:spPr>
          <a:xfrm>
            <a:off x="2279055" y="624366"/>
            <a:ext cx="2372927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Clunial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61058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C5160B-D650-482A-A14A-64A0A7A07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54" t="18827" r="39611" b="13107"/>
          <a:stretch/>
        </p:blipFill>
        <p:spPr>
          <a:xfrm>
            <a:off x="2789459" y="578961"/>
            <a:ext cx="6613082" cy="55605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4DF14A-B3E2-4B1C-A75A-AB1C7ADCF0F2}"/>
              </a:ext>
            </a:extLst>
          </p:cNvPr>
          <p:cNvSpPr/>
          <p:nvPr/>
        </p:nvSpPr>
        <p:spPr>
          <a:xfrm>
            <a:off x="7285609" y="896646"/>
            <a:ext cx="1038687" cy="81674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en-MY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17B809-792F-461E-9F1F-D29C8FD08F79}"/>
              </a:ext>
            </a:extLst>
          </p:cNvPr>
          <p:cNvSpPr/>
          <p:nvPr/>
        </p:nvSpPr>
        <p:spPr>
          <a:xfrm>
            <a:off x="2892642" y="1784412"/>
            <a:ext cx="1463335" cy="514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en-MY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360160-E9B3-43A7-8D0F-448521734D9C}"/>
              </a:ext>
            </a:extLst>
          </p:cNvPr>
          <p:cNvSpPr/>
          <p:nvPr/>
        </p:nvSpPr>
        <p:spPr>
          <a:xfrm>
            <a:off x="2892642" y="2753558"/>
            <a:ext cx="1463335" cy="514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en-MY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300A49-12D7-439C-9B11-C62EC6DCB8F7}"/>
              </a:ext>
            </a:extLst>
          </p:cNvPr>
          <p:cNvSpPr/>
          <p:nvPr/>
        </p:nvSpPr>
        <p:spPr>
          <a:xfrm>
            <a:off x="2615953" y="5624653"/>
            <a:ext cx="932154" cy="51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en-MY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35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0F3E51-1929-4DCA-B979-313A8D33393D}"/>
              </a:ext>
            </a:extLst>
          </p:cNvPr>
          <p:cNvSpPr txBox="1"/>
          <p:nvPr/>
        </p:nvSpPr>
        <p:spPr>
          <a:xfrm>
            <a:off x="4689115" y="712226"/>
            <a:ext cx="2813770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gluteal nerves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6EC6B-4376-420C-9266-A540B5C1BA84}"/>
              </a:ext>
            </a:extLst>
          </p:cNvPr>
          <p:cNvSpPr/>
          <p:nvPr/>
        </p:nvSpPr>
        <p:spPr>
          <a:xfrm>
            <a:off x="2798170" y="1990790"/>
            <a:ext cx="6595660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nerves are branches of sacral plexus and leave the pelvis through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sciatic foramen </a:t>
            </a:r>
          </a:p>
          <a:p>
            <a:pPr algn="ctr" defTabSz="457200" rtl="0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deep gluteal nerves all emerge inferior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piriformis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gluteal nerve</a:t>
            </a:r>
          </a:p>
          <a:p>
            <a:pPr algn="ctr" defTabSz="457200" rtl="0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rt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nerve supplies no structures in the gluteal region, ONLY structures in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perineum</a:t>
            </a:r>
          </a:p>
        </p:txBody>
      </p:sp>
    </p:spTree>
    <p:extLst>
      <p:ext uri="{BB962C8B-B14F-4D97-AF65-F5344CB8AC3E}">
        <p14:creationId xmlns:p14="http://schemas.microsoft.com/office/powerpoint/2010/main" val="90036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2FBEA-BA6B-4929-AFA0-920787051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96" t="18827" r="22427" b="24153"/>
          <a:stretch/>
        </p:blipFill>
        <p:spPr>
          <a:xfrm>
            <a:off x="6096001" y="2139140"/>
            <a:ext cx="4065973" cy="4177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EDE24-A29E-49AD-B224-B4F1EF5D734F}"/>
              </a:ext>
            </a:extLst>
          </p:cNvPr>
          <p:cNvSpPr txBox="1"/>
          <p:nvPr/>
        </p:nvSpPr>
        <p:spPr>
          <a:xfrm>
            <a:off x="1515638" y="232266"/>
            <a:ext cx="35245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gluteal nerves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DFF0-8354-4C1D-A366-E864195EBE2D}"/>
              </a:ext>
            </a:extLst>
          </p:cNvPr>
          <p:cNvSpPr txBox="1"/>
          <p:nvPr/>
        </p:nvSpPr>
        <p:spPr>
          <a:xfrm>
            <a:off x="1807955" y="895201"/>
            <a:ext cx="352456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gluteal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gluteal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Sciatic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quadratus femoris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obturator internus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cutaneous nerve of thigh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930EF-69C3-42C4-9DE6-065397E916F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729564" y="2952560"/>
            <a:ext cx="1053196" cy="907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439151-9DE5-4DCE-8661-131FF16761CE}"/>
              </a:ext>
            </a:extLst>
          </p:cNvPr>
          <p:cNvSpPr/>
          <p:nvPr/>
        </p:nvSpPr>
        <p:spPr>
          <a:xfrm>
            <a:off x="6093619" y="2244673"/>
            <a:ext cx="1271890" cy="70788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gluteal 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E9D5D-C49F-46E8-8078-B9255C57ADE6}"/>
              </a:ext>
            </a:extLst>
          </p:cNvPr>
          <p:cNvSpPr/>
          <p:nvPr/>
        </p:nvSpPr>
        <p:spPr>
          <a:xfrm>
            <a:off x="4959659" y="4991346"/>
            <a:ext cx="1555975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80AA50-3C2A-483F-B51E-633D1FCBB2D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6515633" y="4385571"/>
            <a:ext cx="1924072" cy="8058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F40C12-E3D9-4B9D-AB9A-DC1B9CF4097C}"/>
              </a:ext>
            </a:extLst>
          </p:cNvPr>
          <p:cNvSpPr/>
          <p:nvPr/>
        </p:nvSpPr>
        <p:spPr>
          <a:xfrm>
            <a:off x="1807955" y="3850140"/>
            <a:ext cx="4285665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quadratus femoris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(lateral)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BF3C3A-6F78-49A1-A136-946C550CE7A5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093619" y="4015495"/>
            <a:ext cx="1928404" cy="34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CFDCD-79D4-4C1B-9443-0AA92D8DAD42}"/>
              </a:ext>
            </a:extLst>
          </p:cNvPr>
          <p:cNvSpPr/>
          <p:nvPr/>
        </p:nvSpPr>
        <p:spPr>
          <a:xfrm>
            <a:off x="1807954" y="4420743"/>
            <a:ext cx="4285666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obturator internus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(medial)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B017C7-A0F9-4B40-9F30-2AF649AC89C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093621" y="4275280"/>
            <a:ext cx="1999855" cy="345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9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53B29-EC18-4EBB-9134-C26107BE8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48" t="18827" r="26990" b="15869"/>
          <a:stretch/>
        </p:blipFill>
        <p:spPr>
          <a:xfrm>
            <a:off x="6184778" y="1590106"/>
            <a:ext cx="4483223" cy="5267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D386C8-B68F-4D42-9539-145DF3CBCC2B}"/>
              </a:ext>
            </a:extLst>
          </p:cNvPr>
          <p:cNvSpPr txBox="1"/>
          <p:nvPr/>
        </p:nvSpPr>
        <p:spPr>
          <a:xfrm>
            <a:off x="2100270" y="232266"/>
            <a:ext cx="29399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gluteal nerves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38FCB-FF98-44C4-AE3C-8FDD870C0756}"/>
              </a:ext>
            </a:extLst>
          </p:cNvPr>
          <p:cNvSpPr txBox="1"/>
          <p:nvPr/>
        </p:nvSpPr>
        <p:spPr>
          <a:xfrm>
            <a:off x="1807955" y="895201"/>
            <a:ext cx="352456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gluteal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gluteal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Sciatic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n.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quadratus femoris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obturator internus</a:t>
            </a:r>
          </a:p>
          <a:p>
            <a:pPr marL="457200" indent="-457200" algn="l" defTabSz="457200" rtl="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cutaneous nerve of thigh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4810C2-AC80-4A5A-B40D-E6A0A709AA7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635086" y="1523255"/>
            <a:ext cx="662576" cy="16802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4E7EBB5-69A9-42FB-9054-976BDE0CA217}"/>
              </a:ext>
            </a:extLst>
          </p:cNvPr>
          <p:cNvSpPr/>
          <p:nvPr/>
        </p:nvSpPr>
        <p:spPr>
          <a:xfrm>
            <a:off x="6999141" y="815369"/>
            <a:ext cx="1271890" cy="70788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gluteal 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33E2B-E3FE-44A7-854F-F4AC24FAD589}"/>
              </a:ext>
            </a:extLst>
          </p:cNvPr>
          <p:cNvSpPr/>
          <p:nvPr/>
        </p:nvSpPr>
        <p:spPr>
          <a:xfrm rot="1149143">
            <a:off x="7868719" y="3530351"/>
            <a:ext cx="127189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Piriformis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C983CD-5895-4278-B466-F2B9D9BB6C29}"/>
              </a:ext>
            </a:extLst>
          </p:cNvPr>
          <p:cNvCxnSpPr>
            <a:cxnSpLocks/>
          </p:cNvCxnSpPr>
          <p:nvPr/>
        </p:nvCxnSpPr>
        <p:spPr>
          <a:xfrm>
            <a:off x="6864357" y="3113839"/>
            <a:ext cx="1210175" cy="7798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2CAE4-2B71-4BDF-A81C-057FCD0AF88A}"/>
              </a:ext>
            </a:extLst>
          </p:cNvPr>
          <p:cNvSpPr/>
          <p:nvPr/>
        </p:nvSpPr>
        <p:spPr>
          <a:xfrm>
            <a:off x="5592466" y="2405952"/>
            <a:ext cx="1271890" cy="70788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gluteal 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3CDB26-3F91-40D0-8488-B4043911ED27}"/>
              </a:ext>
            </a:extLst>
          </p:cNvPr>
          <p:cNvCxnSpPr>
            <a:cxnSpLocks/>
          </p:cNvCxnSpPr>
          <p:nvPr/>
        </p:nvCxnSpPr>
        <p:spPr>
          <a:xfrm>
            <a:off x="6184777" y="3598193"/>
            <a:ext cx="2010308" cy="5067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EDD1414-6A0B-40FB-8E64-4455945E0815}"/>
              </a:ext>
            </a:extLst>
          </p:cNvPr>
          <p:cNvSpPr/>
          <p:nvPr/>
        </p:nvSpPr>
        <p:spPr>
          <a:xfrm>
            <a:off x="2098403" y="3398138"/>
            <a:ext cx="4086375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l"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cutaneous nerve of thigh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AE1F1A-B1B0-4713-BFA8-75F66F87C74B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007224" y="4252690"/>
            <a:ext cx="2019726" cy="426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AC7283-AAAF-45D5-AFFC-467273F2BC53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5519414" y="4159445"/>
            <a:ext cx="2374591" cy="19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E99C5CB-54E7-4A9F-A797-9CC46883EA08}"/>
              </a:ext>
            </a:extLst>
          </p:cNvPr>
          <p:cNvSpPr/>
          <p:nvPr/>
        </p:nvSpPr>
        <p:spPr>
          <a:xfrm>
            <a:off x="3940435" y="3978752"/>
            <a:ext cx="1578978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3DD636-AF4A-48ED-A0BE-5AE21787156E}"/>
              </a:ext>
            </a:extLst>
          </p:cNvPr>
          <p:cNvSpPr/>
          <p:nvPr/>
        </p:nvSpPr>
        <p:spPr>
          <a:xfrm>
            <a:off x="1807954" y="4479203"/>
            <a:ext cx="4199270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obturator internus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(medial)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7483BB-BEC2-475E-A15E-AC8682E611B4}"/>
              </a:ext>
            </a:extLst>
          </p:cNvPr>
          <p:cNvSpPr/>
          <p:nvPr/>
        </p:nvSpPr>
        <p:spPr>
          <a:xfrm>
            <a:off x="1807954" y="5059817"/>
            <a:ext cx="4199270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to quadratus femoris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(lateral)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614169-35BD-4922-B08C-D2C5B48FFE1B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6007225" y="4395810"/>
            <a:ext cx="2467587" cy="8640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D3DD487-AD6C-4283-BCA1-934BDFE4AEA0}"/>
              </a:ext>
            </a:extLst>
          </p:cNvPr>
          <p:cNvSpPr/>
          <p:nvPr/>
        </p:nvSpPr>
        <p:spPr>
          <a:xfrm>
            <a:off x="2273331" y="5740772"/>
            <a:ext cx="3406153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Sciatic n. (cut)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DD175C-1EF5-438C-8F75-176FBE6F4416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5679483" y="5178569"/>
            <a:ext cx="2926098" cy="762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  <p:bldP spid="26" grpId="0" animBg="1"/>
      <p:bldP spid="28" grpId="0" animBg="1"/>
      <p:bldP spid="3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682A5A1-7680-4B96-A516-B22F806B2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8810"/>
          <a:stretch/>
        </p:blipFill>
        <p:spPr bwMode="auto">
          <a:xfrm>
            <a:off x="6376479" y="2607018"/>
            <a:ext cx="3962400" cy="40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2F9B5-AF53-46C7-8495-4C9817A4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3677020" cy="1325563"/>
          </a:xfrm>
        </p:spPr>
        <p:txBody>
          <a:bodyPr>
            <a:normAutofit/>
          </a:bodyPr>
          <a:lstStyle/>
          <a:p>
            <a:pPr algn="ctr"/>
            <a:r>
              <a:rPr lang="en-MY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Pelvic nerves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56B46-1B9E-43C7-A6BD-70BB920AC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50" y="1873189"/>
            <a:ext cx="4154750" cy="332912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Mainly innervated by sacral and coccygeal nerves + pelvic part of ANS</a:t>
            </a:r>
          </a:p>
          <a:p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The nerves rest on piriformis and coccygeal muscles</a:t>
            </a:r>
          </a:p>
          <a:p>
            <a:pPr lvl="1"/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Anterior rami of S2 &amp; S3 merges between those muscles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8D0399-E021-4D72-8FF5-C5F0E3D4EA52}"/>
              </a:ext>
            </a:extLst>
          </p:cNvPr>
          <p:cNvSpPr txBox="1">
            <a:spLocks/>
          </p:cNvSpPr>
          <p:nvPr/>
        </p:nvSpPr>
        <p:spPr>
          <a:xfrm>
            <a:off x="6468863" y="293342"/>
            <a:ext cx="4092605" cy="2298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en-MY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Obturator nerve</a:t>
            </a:r>
          </a:p>
          <a:p>
            <a:pPr marL="385763" indent="-385763">
              <a:buFont typeface="+mj-lt"/>
              <a:buAutoNum type="arabicPeriod"/>
            </a:pPr>
            <a:r>
              <a:rPr lang="en-MY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Lumbosacral trunk</a:t>
            </a:r>
          </a:p>
          <a:p>
            <a:pPr marL="385763" indent="-385763">
              <a:buFont typeface="+mj-lt"/>
              <a:buAutoNum type="arabicPeriod"/>
            </a:pPr>
            <a:r>
              <a:rPr lang="en-MY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 plexus</a:t>
            </a:r>
          </a:p>
          <a:p>
            <a:pPr marL="385763" indent="-385763">
              <a:buFont typeface="+mj-lt"/>
              <a:buAutoNum type="arabicPeriod"/>
            </a:pPr>
            <a:r>
              <a:rPr lang="en-MY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Coccygeal plexus</a:t>
            </a:r>
          </a:p>
          <a:p>
            <a:pPr marL="385763" indent="-385763">
              <a:buFont typeface="+mj-lt"/>
              <a:buAutoNum type="arabicPeriod"/>
            </a:pPr>
            <a:r>
              <a:rPr lang="en-MY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Pelvic autonomic nerves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A04C1-3880-B9FA-8CFA-3A9BE0250111}"/>
              </a:ext>
            </a:extLst>
          </p:cNvPr>
          <p:cNvSpPr txBox="1"/>
          <p:nvPr/>
        </p:nvSpPr>
        <p:spPr>
          <a:xfrm>
            <a:off x="1941250" y="546560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 rtl="0"/>
            <a:r>
              <a:rPr lang="en-MY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Nerves that pass through the true pelvis</a:t>
            </a:r>
          </a:p>
          <a:p>
            <a:pPr algn="l" defTabSz="457200" rtl="0"/>
            <a:r>
              <a:rPr lang="en-MY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pelvic structures are supplied by obturator nerve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EBAC8D-0DA0-2FCF-7850-D571031F1E95}"/>
              </a:ext>
            </a:extLst>
          </p:cNvPr>
          <p:cNvCxnSpPr>
            <a:cxnSpLocks/>
          </p:cNvCxnSpPr>
          <p:nvPr/>
        </p:nvCxnSpPr>
        <p:spPr>
          <a:xfrm flipV="1">
            <a:off x="7807355" y="4912423"/>
            <a:ext cx="498697" cy="2892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BA294C-3167-4F73-ECB9-15E540257CA5}"/>
              </a:ext>
            </a:extLst>
          </p:cNvPr>
          <p:cNvSpPr/>
          <p:nvPr/>
        </p:nvSpPr>
        <p:spPr>
          <a:xfrm>
            <a:off x="7085789" y="5068741"/>
            <a:ext cx="127189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19D771-EC65-F1E8-3402-B16B1C430B7B}"/>
              </a:ext>
            </a:extLst>
          </p:cNvPr>
          <p:cNvCxnSpPr>
            <a:cxnSpLocks/>
          </p:cNvCxnSpPr>
          <p:nvPr/>
        </p:nvCxnSpPr>
        <p:spPr>
          <a:xfrm flipH="1">
            <a:off x="8173226" y="2881618"/>
            <a:ext cx="1315745" cy="7798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7459F-6E51-27D5-9AAB-8955535885C4}"/>
              </a:ext>
            </a:extLst>
          </p:cNvPr>
          <p:cNvSpPr/>
          <p:nvPr/>
        </p:nvSpPr>
        <p:spPr>
          <a:xfrm>
            <a:off x="8997330" y="2668537"/>
            <a:ext cx="127189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C74345-9A02-FAAD-61C5-702B813A0351}"/>
              </a:ext>
            </a:extLst>
          </p:cNvPr>
          <p:cNvCxnSpPr>
            <a:cxnSpLocks/>
          </p:cNvCxnSpPr>
          <p:nvPr/>
        </p:nvCxnSpPr>
        <p:spPr>
          <a:xfrm flipH="1" flipV="1">
            <a:off x="8608818" y="5108898"/>
            <a:ext cx="1312562" cy="818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97C8996-6E50-E115-452F-85AA8221C430}"/>
              </a:ext>
            </a:extLst>
          </p:cNvPr>
          <p:cNvSpPr/>
          <p:nvPr/>
        </p:nvSpPr>
        <p:spPr>
          <a:xfrm>
            <a:off x="9439570" y="5763237"/>
            <a:ext cx="127189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BB7569-E177-B439-301C-449DF90F6754}"/>
              </a:ext>
            </a:extLst>
          </p:cNvPr>
          <p:cNvCxnSpPr>
            <a:cxnSpLocks/>
          </p:cNvCxnSpPr>
          <p:nvPr/>
        </p:nvCxnSpPr>
        <p:spPr>
          <a:xfrm flipH="1">
            <a:off x="8840837" y="4173129"/>
            <a:ext cx="910059" cy="1919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66EE40-FB9F-59D0-8AD4-06DCC111384F}"/>
              </a:ext>
            </a:extLst>
          </p:cNvPr>
          <p:cNvCxnSpPr>
            <a:cxnSpLocks/>
          </p:cNvCxnSpPr>
          <p:nvPr/>
        </p:nvCxnSpPr>
        <p:spPr>
          <a:xfrm flipH="1">
            <a:off x="9063949" y="3975180"/>
            <a:ext cx="1011566" cy="633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42161F-C7FD-44B1-B66E-854D84A58143}"/>
              </a:ext>
            </a:extLst>
          </p:cNvPr>
          <p:cNvCxnSpPr>
            <a:cxnSpLocks/>
          </p:cNvCxnSpPr>
          <p:nvPr/>
        </p:nvCxnSpPr>
        <p:spPr>
          <a:xfrm flipH="1">
            <a:off x="9215484" y="4162126"/>
            <a:ext cx="561698" cy="815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35207-5DA9-F7E1-25C8-940C99CDF524}"/>
              </a:ext>
            </a:extLst>
          </p:cNvPr>
          <p:cNvSpPr/>
          <p:nvPr/>
        </p:nvSpPr>
        <p:spPr>
          <a:xfrm>
            <a:off x="9508540" y="3557875"/>
            <a:ext cx="127189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rt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148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788</Words>
  <Application>Microsoft Office PowerPoint</Application>
  <PresentationFormat>شاشة عريضة</PresentationFormat>
  <Paragraphs>141</Paragraphs>
  <Slides>20</Slides>
  <Notes>0</Notes>
  <HiddenSlides>5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Arabic Typesetting</vt:lpstr>
      <vt:lpstr>Arial</vt:lpstr>
      <vt:lpstr>Arial Rounded MT Bold</vt:lpstr>
      <vt:lpstr>Calibri</vt:lpstr>
      <vt:lpstr>Calibri Light</vt:lpstr>
      <vt:lpstr>1_Office Theme</vt:lpstr>
      <vt:lpstr>  Nerves   of Gluteal Region</vt:lpstr>
      <vt:lpstr>Nerves of gluteal region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Pelvic nerves</vt:lpstr>
      <vt:lpstr>1. Obturator nerve</vt:lpstr>
      <vt:lpstr>2. Lumbosacral trunk</vt:lpstr>
      <vt:lpstr>Sacral plexus</vt:lpstr>
      <vt:lpstr>عرض تقديمي في PowerPoint</vt:lpstr>
      <vt:lpstr>عرض تقديمي في PowerPoint</vt:lpstr>
      <vt:lpstr>عرض تقديمي في PowerPoint</vt:lpstr>
      <vt:lpstr>Structures passing through</vt:lpstr>
      <vt:lpstr>عرض تقديمي في PowerPoint</vt:lpstr>
      <vt:lpstr> Clinical correlation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maythum .</dc:creator>
  <cp:lastModifiedBy>maythum .</cp:lastModifiedBy>
  <cp:revision>4</cp:revision>
  <dcterms:created xsi:type="dcterms:W3CDTF">2025-03-21T07:44:44Z</dcterms:created>
  <dcterms:modified xsi:type="dcterms:W3CDTF">2025-03-23T18:29:22Z</dcterms:modified>
</cp:coreProperties>
</file>