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handoutMasterIdLst>
    <p:handoutMasterId r:id="rId15"/>
  </p:handoutMasterIdLst>
  <p:sldIdLst>
    <p:sldId id="256" r:id="rId2"/>
    <p:sldId id="339" r:id="rId3"/>
    <p:sldId id="374" r:id="rId4"/>
    <p:sldId id="376" r:id="rId5"/>
    <p:sldId id="377" r:id="rId6"/>
    <p:sldId id="359" r:id="rId7"/>
    <p:sldId id="379" r:id="rId8"/>
    <p:sldId id="380" r:id="rId9"/>
    <p:sldId id="382" r:id="rId10"/>
    <p:sldId id="383" r:id="rId11"/>
    <p:sldId id="384"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varScale="1">
        <p:scale>
          <a:sx n="85" d="100"/>
          <a:sy n="85" d="100"/>
        </p:scale>
        <p:origin x="-523" y="-77"/>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3/25/2025</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3/25/2025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3/25/2025</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3/25/2025</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3/25/2025</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dirty="0">
                <a:solidFill>
                  <a:schemeClr val="accent2">
                    <a:lumMod val="75000"/>
                  </a:schemeClr>
                </a:solidFill>
              </a:rPr>
              <a:t> </a:t>
            </a:r>
            <a:r>
              <a:rPr lang="ar-IQ" sz="2800" b="1">
                <a:solidFill>
                  <a:schemeClr val="accent2">
                    <a:lumMod val="75000"/>
                  </a:schemeClr>
                </a:solidFill>
              </a:rPr>
              <a:t>الاستاذ </a:t>
            </a:r>
            <a:r>
              <a:rPr lang="ar-IQ" sz="2800" b="1" smtClean="0">
                <a:solidFill>
                  <a:schemeClr val="accent2">
                    <a:lumMod val="75000"/>
                  </a:schemeClr>
                </a:solidFill>
              </a:rPr>
              <a:t>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تقسيم وتصنيف الحريات العامة</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1008667" y="1545129"/>
            <a:ext cx="10275217" cy="4365619"/>
          </a:xfrm>
          <a:prstGeom prst="rect">
            <a:avLst/>
          </a:prstGeom>
        </p:spPr>
        <p:txBody>
          <a:bodyPr wrap="square">
            <a:spAutoFit/>
          </a:bodyPr>
          <a:lstStyle/>
          <a:p>
            <a:pPr algn="r" rtl="1">
              <a:lnSpc>
                <a:spcPct val="150000"/>
              </a:lnSpc>
            </a:pPr>
            <a:r>
              <a:rPr lang="ar-IQ" sz="2800" b="1" dirty="0" smtClean="0">
                <a:solidFill>
                  <a:schemeClr val="accent2">
                    <a:lumMod val="75000"/>
                  </a:schemeClr>
                </a:solidFill>
              </a:rPr>
              <a:t>المجموعة </a:t>
            </a:r>
            <a:r>
              <a:rPr lang="ar-IQ" sz="2800" b="1" dirty="0">
                <a:solidFill>
                  <a:schemeClr val="accent2">
                    <a:lumMod val="75000"/>
                  </a:schemeClr>
                </a:solidFill>
              </a:rPr>
              <a:t>الثانية</a:t>
            </a:r>
            <a:r>
              <a:rPr lang="en-US" sz="2800" b="1" dirty="0">
                <a:solidFill>
                  <a:schemeClr val="accent2">
                    <a:lumMod val="75000"/>
                  </a:schemeClr>
                </a:solidFill>
              </a:rPr>
              <a:t>:</a:t>
            </a:r>
            <a:r>
              <a:rPr lang="en-US" sz="2800" dirty="0">
                <a:solidFill>
                  <a:schemeClr val="accent2">
                    <a:lumMod val="75000"/>
                  </a:schemeClr>
                </a:solidFill>
              </a:rPr>
              <a:t/>
            </a:r>
            <a:br>
              <a:rPr lang="en-US" sz="2800" dirty="0">
                <a:solidFill>
                  <a:schemeClr val="accent2">
                    <a:lumMod val="75000"/>
                  </a:schemeClr>
                </a:solidFill>
              </a:rPr>
            </a:br>
            <a:r>
              <a:rPr lang="ar-IQ" sz="2800" dirty="0">
                <a:solidFill>
                  <a:schemeClr val="accent2">
                    <a:lumMod val="75000"/>
                  </a:schemeClr>
                </a:solidFill>
              </a:rPr>
              <a:t>طائفة الحقوق الإقتصادية والإجتماعية والثقافية وتشمل على</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حق الملكية وحيازة الأموال والتصرف فيها</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حق التعبير</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حق تكوين الجمعيات الثقافية والإجتماعية</a:t>
            </a:r>
            <a:r>
              <a:rPr lang="en-US" sz="2800" dirty="0">
                <a:solidFill>
                  <a:schemeClr val="accent2">
                    <a:lumMod val="75000"/>
                  </a:schemeClr>
                </a:solidFill>
              </a:rPr>
              <a:t>.</a:t>
            </a:r>
          </a:p>
          <a:p>
            <a:pPr lvl="0" algn="r" rtl="1">
              <a:lnSpc>
                <a:spcPct val="150000"/>
              </a:lnSpc>
            </a:pPr>
            <a:endParaRPr lang="ar-IQ" sz="2400" b="1" dirty="0" smtClean="0">
              <a:solidFill>
                <a:schemeClr val="accent2">
                  <a:lumMod val="75000"/>
                </a:schemeClr>
              </a:solidFill>
            </a:endParaRPr>
          </a:p>
          <a:p>
            <a:pPr lvl="0" algn="r" rtl="1">
              <a:lnSpc>
                <a:spcPct val="150000"/>
              </a:lnSpc>
            </a:pPr>
            <a:r>
              <a:rPr lang="ar-SA" sz="2400" dirty="0" smtClean="0">
                <a:solidFill>
                  <a:schemeClr val="accent2">
                    <a:lumMod val="75000"/>
                  </a:schemeClr>
                </a:solidFill>
              </a:rPr>
              <a:t> </a:t>
            </a:r>
            <a:endParaRPr lang="ar-IQ" sz="2400" dirty="0">
              <a:solidFill>
                <a:schemeClr val="accent2">
                  <a:lumMod val="75000"/>
                </a:schemeClr>
              </a:solidFill>
            </a:endParaRPr>
          </a:p>
        </p:txBody>
      </p:sp>
    </p:spTree>
    <p:extLst>
      <p:ext uri="{BB962C8B-B14F-4D97-AF65-F5344CB8AC3E}">
        <p14:creationId xmlns:p14="http://schemas.microsoft.com/office/powerpoint/2010/main" val="4010393355"/>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تقسيم وتصنيف الحريات العامة</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1008667" y="1545129"/>
            <a:ext cx="10275217" cy="4339650"/>
          </a:xfrm>
          <a:prstGeom prst="rect">
            <a:avLst/>
          </a:prstGeom>
        </p:spPr>
        <p:txBody>
          <a:bodyPr wrap="square">
            <a:spAutoFit/>
          </a:bodyPr>
          <a:lstStyle/>
          <a:p>
            <a:pPr algn="r" rtl="1"/>
            <a:r>
              <a:rPr lang="ar-IQ" sz="2800" b="1" dirty="0">
                <a:solidFill>
                  <a:schemeClr val="accent2">
                    <a:lumMod val="75000"/>
                  </a:schemeClr>
                </a:solidFill>
              </a:rPr>
              <a:t>المجموعة الثالثة</a:t>
            </a:r>
            <a:r>
              <a:rPr lang="en-US" sz="2800" b="1" dirty="0">
                <a:solidFill>
                  <a:schemeClr val="accent2">
                    <a:lumMod val="75000"/>
                  </a:schemeClr>
                </a:solidFill>
              </a:rPr>
              <a:t>:</a:t>
            </a:r>
            <a:r>
              <a:rPr lang="en-US" sz="2800" dirty="0">
                <a:solidFill>
                  <a:schemeClr val="accent2">
                    <a:lumMod val="75000"/>
                  </a:schemeClr>
                </a:solidFill>
              </a:rPr>
              <a:t/>
            </a:r>
            <a:br>
              <a:rPr lang="en-US" sz="2800" dirty="0">
                <a:solidFill>
                  <a:schemeClr val="accent2">
                    <a:lumMod val="75000"/>
                  </a:schemeClr>
                </a:solidFill>
              </a:rPr>
            </a:br>
            <a:r>
              <a:rPr lang="ar-IQ" sz="2800" dirty="0">
                <a:solidFill>
                  <a:schemeClr val="accent2">
                    <a:lumMod val="75000"/>
                  </a:schemeClr>
                </a:solidFill>
              </a:rPr>
              <a:t>وتشمل طائفة من الحريات والحقوق حديثة الطابع ويطلق عليها اسم "حقوق الجماعات" أو "التضامن" وتتمثل فى</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حق العمل</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a:solidFill>
                  <a:schemeClr val="accent2">
                    <a:lumMod val="75000"/>
                  </a:schemeClr>
                </a:solidFill>
              </a:rPr>
              <a:t>حق </a:t>
            </a:r>
            <a:r>
              <a:rPr lang="ar-IQ" sz="2800" smtClean="0">
                <a:solidFill>
                  <a:schemeClr val="accent2">
                    <a:lumMod val="75000"/>
                  </a:schemeClr>
                </a:solidFill>
              </a:rPr>
              <a:t>الإضراب</a:t>
            </a:r>
            <a:r>
              <a:rPr lang="ar-IQ" sz="2800">
                <a:solidFill>
                  <a:schemeClr val="accent2">
                    <a:lumMod val="75000"/>
                  </a:schemeClr>
                </a:solidFill>
              </a:rPr>
              <a:t> </a:t>
            </a:r>
            <a:r>
              <a:rPr lang="ar-IQ" sz="2800" smtClean="0">
                <a:solidFill>
                  <a:schemeClr val="accent2">
                    <a:lumMod val="75000"/>
                  </a:schemeClr>
                </a:solidFill>
              </a:rPr>
              <a:t>السلمي</a:t>
            </a:r>
            <a:r>
              <a:rPr lang="en-US" sz="2800" dirty="0">
                <a:solidFill>
                  <a:schemeClr val="accent2">
                    <a:lumMod val="75000"/>
                  </a:schemeClr>
                </a:solidFill>
              </a:rPr>
              <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حق تكوين النقابات</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الحق فى الحصول على ضمان حماية العجز والشيخوخة</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الحق فى الحماية من البطالة</a:t>
            </a:r>
            <a:r>
              <a:rPr lang="en-US" sz="2800" dirty="0">
                <a:solidFill>
                  <a:schemeClr val="accent2">
                    <a:lumMod val="75000"/>
                  </a:schemeClr>
                </a:solidFill>
              </a:rPr>
              <a:t>.</a:t>
            </a:r>
            <a:br>
              <a:rPr lang="en-US" sz="2800" dirty="0">
                <a:solidFill>
                  <a:schemeClr val="accent2">
                    <a:lumMod val="75000"/>
                  </a:schemeClr>
                </a:solidFill>
              </a:rPr>
            </a:br>
            <a:r>
              <a:rPr lang="en-US" sz="2800" dirty="0">
                <a:solidFill>
                  <a:schemeClr val="accent2">
                    <a:lumMod val="75000"/>
                  </a:schemeClr>
                </a:solidFill>
              </a:rPr>
              <a:t>- </a:t>
            </a:r>
            <a:r>
              <a:rPr lang="ar-IQ" sz="2800" dirty="0">
                <a:solidFill>
                  <a:schemeClr val="accent2">
                    <a:lumMod val="75000"/>
                  </a:schemeClr>
                </a:solidFill>
              </a:rPr>
              <a:t>الحقوق التعلقة بحماية البيئة</a:t>
            </a:r>
            <a:r>
              <a:rPr lang="en-US" sz="2800" dirty="0">
                <a:solidFill>
                  <a:schemeClr val="accent2">
                    <a:lumMod val="75000"/>
                  </a:schemeClr>
                </a:solidFill>
              </a:rPr>
              <a:t>.</a:t>
            </a:r>
            <a:endParaRPr lang="ar-IQ" sz="2400" b="1" dirty="0" smtClean="0">
              <a:solidFill>
                <a:schemeClr val="accent2">
                  <a:lumMod val="75000"/>
                </a:schemeClr>
              </a:solidFill>
            </a:endParaRPr>
          </a:p>
          <a:p>
            <a:pPr lvl="0" algn="r" rtl="1"/>
            <a:r>
              <a:rPr lang="ar-SA" sz="2400" dirty="0" smtClean="0">
                <a:solidFill>
                  <a:schemeClr val="accent2">
                    <a:lumMod val="75000"/>
                  </a:schemeClr>
                </a:solidFill>
              </a:rPr>
              <a:t> </a:t>
            </a:r>
            <a:endParaRPr lang="ar-IQ" sz="2400" dirty="0">
              <a:solidFill>
                <a:schemeClr val="accent2">
                  <a:lumMod val="75000"/>
                </a:schemeClr>
              </a:solidFill>
            </a:endParaRPr>
          </a:p>
        </p:txBody>
      </p:sp>
    </p:spTree>
    <p:extLst>
      <p:ext uri="{BB962C8B-B14F-4D97-AF65-F5344CB8AC3E}">
        <p14:creationId xmlns:p14="http://schemas.microsoft.com/office/powerpoint/2010/main" val="3544637482"/>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48611" y="764926"/>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1310999" y="1403504"/>
            <a:ext cx="9792430" cy="7848302"/>
          </a:xfrm>
          <a:prstGeom prst="rect">
            <a:avLst/>
          </a:prstGeom>
        </p:spPr>
        <p:txBody>
          <a:bodyPr wrap="square">
            <a:spAutoFit/>
          </a:bodyPr>
          <a:lstStyle/>
          <a:p>
            <a:pPr marL="571500" indent="-571500" algn="r" rtl="1">
              <a:buFont typeface="Wingdings" panose="05000000000000000000" pitchFamily="2" charset="2"/>
              <a:buChar char="v"/>
            </a:pPr>
            <a:r>
              <a:rPr lang="ar-IQ" sz="3600" b="1" dirty="0" smtClean="0">
                <a:solidFill>
                  <a:schemeClr val="accent2">
                    <a:lumMod val="75000"/>
                  </a:schemeClr>
                </a:solidFill>
              </a:rPr>
              <a:t>النظام الشبه رئاسي</a:t>
            </a:r>
          </a:p>
          <a:p>
            <a:pPr marL="569913" algn="r" rtl="1"/>
            <a:r>
              <a:rPr lang="ar-IQ" sz="3600" dirty="0">
                <a:solidFill>
                  <a:schemeClr val="accent2">
                    <a:lumMod val="75000"/>
                  </a:schemeClr>
                </a:solidFill>
              </a:rPr>
              <a:t>- مفهوم النظام </a:t>
            </a:r>
            <a:r>
              <a:rPr lang="ar-IQ" sz="3600" dirty="0" smtClean="0">
                <a:solidFill>
                  <a:schemeClr val="accent2">
                    <a:lumMod val="75000"/>
                  </a:schemeClr>
                </a:solidFill>
              </a:rPr>
              <a:t>الشبه رئاسي</a:t>
            </a:r>
            <a:endParaRPr lang="ar-IQ" sz="3600" dirty="0">
              <a:solidFill>
                <a:schemeClr val="accent2">
                  <a:lumMod val="75000"/>
                </a:schemeClr>
              </a:solidFill>
            </a:endParaRPr>
          </a:p>
          <a:p>
            <a:pPr marL="569913" algn="r" rtl="1"/>
            <a:r>
              <a:rPr lang="ar-IQ" sz="3600" dirty="0">
                <a:solidFill>
                  <a:schemeClr val="accent2">
                    <a:lumMod val="75000"/>
                  </a:schemeClr>
                </a:solidFill>
              </a:rPr>
              <a:t>- </a:t>
            </a:r>
            <a:r>
              <a:rPr lang="ar-SA" sz="3600" dirty="0">
                <a:solidFill>
                  <a:schemeClr val="accent2">
                    <a:lumMod val="75000"/>
                  </a:schemeClr>
                </a:solidFill>
              </a:rPr>
              <a:t>نشأة وتطور النظام </a:t>
            </a:r>
            <a:r>
              <a:rPr lang="ar-IQ" sz="3600" dirty="0">
                <a:solidFill>
                  <a:schemeClr val="accent2">
                    <a:lumMod val="75000"/>
                  </a:schemeClr>
                </a:solidFill>
              </a:rPr>
              <a:t>الشبه رئاسي</a:t>
            </a:r>
          </a:p>
          <a:p>
            <a:pPr marL="569913" algn="r" rtl="1"/>
            <a:r>
              <a:rPr lang="ar-IQ" sz="3600" dirty="0" smtClean="0">
                <a:solidFill>
                  <a:schemeClr val="accent2">
                    <a:lumMod val="75000"/>
                  </a:schemeClr>
                </a:solidFill>
              </a:rPr>
              <a:t>- عناصرالنظام </a:t>
            </a:r>
            <a:r>
              <a:rPr lang="ar-IQ" sz="3600" dirty="0">
                <a:solidFill>
                  <a:schemeClr val="accent2">
                    <a:lumMod val="75000"/>
                  </a:schemeClr>
                </a:solidFill>
              </a:rPr>
              <a:t>الشبه رئاسي</a:t>
            </a:r>
          </a:p>
          <a:p>
            <a:pPr marL="569913" algn="r" rtl="1"/>
            <a:r>
              <a:rPr lang="ar-IQ" sz="3600" dirty="0" smtClean="0">
                <a:solidFill>
                  <a:schemeClr val="accent2">
                    <a:lumMod val="75000"/>
                  </a:schemeClr>
                </a:solidFill>
              </a:rPr>
              <a:t>- </a:t>
            </a:r>
            <a:r>
              <a:rPr lang="ar-IQ" sz="3600" dirty="0">
                <a:solidFill>
                  <a:schemeClr val="accent2">
                    <a:lumMod val="75000"/>
                  </a:schemeClr>
                </a:solidFill>
              </a:rPr>
              <a:t>مزايا وعيوب النظام الشبه رئاسي</a:t>
            </a:r>
          </a:p>
          <a:p>
            <a:pPr marL="569913" algn="r" rtl="1"/>
            <a:endParaRPr lang="ar-IQ" sz="3600" b="1" dirty="0" smtClean="0">
              <a:solidFill>
                <a:schemeClr val="accent2">
                  <a:lumMod val="75000"/>
                </a:schemeClr>
              </a:solidFill>
            </a:endParaRPr>
          </a:p>
          <a:p>
            <a:pPr marL="571500" indent="-571500" algn="r" rtl="1">
              <a:buFont typeface="Wingdings" panose="05000000000000000000" pitchFamily="2" charset="2"/>
              <a:buChar char="v"/>
            </a:pPr>
            <a:r>
              <a:rPr lang="ar-IQ" sz="3600" b="1" dirty="0">
                <a:solidFill>
                  <a:schemeClr val="accent2">
                    <a:lumMod val="75000"/>
                  </a:schemeClr>
                </a:solidFill>
              </a:rPr>
              <a:t>مبادئ حقوق الإنسان والحريات العامة</a:t>
            </a:r>
            <a:endParaRPr lang="en-US" sz="3600" dirty="0">
              <a:solidFill>
                <a:schemeClr val="accent2">
                  <a:lumMod val="75000"/>
                </a:schemeClr>
              </a:solidFill>
            </a:endParaRPr>
          </a:p>
          <a:p>
            <a:pPr marL="569913" algn="r" rtl="1"/>
            <a:endParaRPr lang="ar-IQ" sz="3600" b="1" dirty="0">
              <a:solidFill>
                <a:schemeClr val="accent2">
                  <a:lumMod val="75000"/>
                </a:schemeClr>
              </a:solidFill>
            </a:endParaRPr>
          </a:p>
          <a:p>
            <a:pPr marL="569913" algn="r" rtl="1"/>
            <a:endParaRPr lang="ar-IQ" sz="3600" dirty="0" smtClean="0">
              <a:solidFill>
                <a:schemeClr val="accent2">
                  <a:lumMod val="75000"/>
                </a:schemeClr>
              </a:solidFill>
            </a:endParaRPr>
          </a:p>
          <a:p>
            <a:pPr marL="569913" algn="r" rtl="1"/>
            <a:endParaRPr lang="en-US" sz="3600" dirty="0">
              <a:solidFill>
                <a:schemeClr val="accent2">
                  <a:lumMod val="75000"/>
                </a:schemeClr>
              </a:solidFill>
            </a:endParaRPr>
          </a:p>
          <a:p>
            <a:pPr marL="1141413" indent="-571500" algn="r" rtl="1">
              <a:buFontTx/>
              <a:buChar char="-"/>
            </a:pPr>
            <a:endParaRPr lang="en-US" sz="3600" dirty="0">
              <a:solidFill>
                <a:schemeClr val="accent2">
                  <a:lumMod val="75000"/>
                </a:schemeClr>
              </a:solidFill>
            </a:endParaRPr>
          </a:p>
          <a:p>
            <a:pPr marL="858838" algn="r" rtl="1"/>
            <a:endParaRPr lang="en-US" sz="3600" dirty="0">
              <a:solidFill>
                <a:schemeClr val="accent2">
                  <a:lumMod val="75000"/>
                </a:schemeClr>
              </a:solidFill>
            </a:endParaRPr>
          </a:p>
          <a:p>
            <a:pPr algn="r" rtl="1"/>
            <a:endParaRPr lang="ar-IQ" sz="3600" dirty="0" smtClean="0">
              <a:solidFill>
                <a:schemeClr val="accent2">
                  <a:lumMod val="75000"/>
                </a:schemeClr>
              </a:solidFill>
            </a:endParaRPr>
          </a:p>
          <a:p>
            <a:pPr algn="r" rtl="1"/>
            <a:r>
              <a:rPr lang="ar-IQ" sz="3600" dirty="0">
                <a:solidFill>
                  <a:schemeClr val="accent2">
                    <a:lumMod val="75000"/>
                  </a:schemeClr>
                </a:solidFill>
              </a:rPr>
              <a:t> </a:t>
            </a: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النظام الشبه رئاسي(المختلط)</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5" y="1461155"/>
            <a:ext cx="10275217" cy="6001643"/>
          </a:xfrm>
          <a:prstGeom prst="rect">
            <a:avLst/>
          </a:prstGeom>
        </p:spPr>
        <p:txBody>
          <a:bodyPr wrap="square">
            <a:spAutoFit/>
          </a:bodyPr>
          <a:lstStyle/>
          <a:p>
            <a:pPr algn="just" rtl="1" fontAlgn="base">
              <a:lnSpc>
                <a:spcPct val="150000"/>
              </a:lnSpc>
            </a:pPr>
            <a:r>
              <a:rPr lang="ar-IQ" sz="3200" dirty="0" smtClean="0">
                <a:solidFill>
                  <a:schemeClr val="accent2">
                    <a:lumMod val="75000"/>
                  </a:schemeClr>
                </a:solidFill>
              </a:rPr>
              <a:t>النظام </a:t>
            </a:r>
            <a:r>
              <a:rPr lang="ar-IQ" sz="3200" dirty="0">
                <a:solidFill>
                  <a:schemeClr val="accent2">
                    <a:lumMod val="75000"/>
                  </a:schemeClr>
                </a:solidFill>
              </a:rPr>
              <a:t>شبه </a:t>
            </a:r>
            <a:r>
              <a:rPr lang="ar-IQ" sz="3200" dirty="0" smtClean="0">
                <a:solidFill>
                  <a:schemeClr val="accent2">
                    <a:lumMod val="75000"/>
                  </a:schemeClr>
                </a:solidFill>
              </a:rPr>
              <a:t>الرئاسي(المختلط) </a:t>
            </a:r>
            <a:r>
              <a:rPr lang="ar-IQ" sz="3200" dirty="0">
                <a:solidFill>
                  <a:schemeClr val="accent2">
                    <a:lumMod val="75000"/>
                  </a:schemeClr>
                </a:solidFill>
              </a:rPr>
              <a:t>فهو نظام خليط بين النظام الرئاسي </a:t>
            </a:r>
            <a:r>
              <a:rPr lang="ar-IQ" sz="3200" dirty="0" smtClean="0">
                <a:solidFill>
                  <a:schemeClr val="accent2">
                    <a:lumMod val="75000"/>
                  </a:schemeClr>
                </a:solidFill>
              </a:rPr>
              <a:t>والنظام البرلماني </a:t>
            </a:r>
            <a:r>
              <a:rPr lang="en-US" sz="3200" dirty="0" smtClean="0">
                <a:solidFill>
                  <a:schemeClr val="accent2">
                    <a:lumMod val="75000"/>
                  </a:schemeClr>
                </a:solidFill>
              </a:rPr>
              <a:t>. </a:t>
            </a:r>
            <a:r>
              <a:rPr lang="ar-IQ" sz="3200" dirty="0">
                <a:solidFill>
                  <a:schemeClr val="accent2">
                    <a:lumMod val="75000"/>
                  </a:schemeClr>
                </a:solidFill>
              </a:rPr>
              <a:t>ويكون فيه رئيس الجمهورية ورئيس الوزراء شريكان في تسيير شؤون الدولة. </a:t>
            </a:r>
            <a:endParaRPr lang="ar-IQ" sz="3200" dirty="0" smtClean="0">
              <a:solidFill>
                <a:schemeClr val="accent2">
                  <a:lumMod val="75000"/>
                </a:schemeClr>
              </a:solidFill>
            </a:endParaRPr>
          </a:p>
          <a:p>
            <a:pPr algn="just" rtl="1" fontAlgn="base">
              <a:lnSpc>
                <a:spcPct val="150000"/>
              </a:lnSpc>
            </a:pPr>
            <a:r>
              <a:rPr lang="ar-IQ" sz="3200" dirty="0" smtClean="0">
                <a:solidFill>
                  <a:schemeClr val="accent2">
                    <a:lumMod val="75000"/>
                  </a:schemeClr>
                </a:solidFill>
              </a:rPr>
              <a:t> يختلف </a:t>
            </a:r>
            <a:r>
              <a:rPr lang="ar-IQ" sz="3200" dirty="0">
                <a:solidFill>
                  <a:schemeClr val="accent2">
                    <a:lumMod val="75000"/>
                  </a:schemeClr>
                </a:solidFill>
              </a:rPr>
              <a:t>هذا النظام عن النظام </a:t>
            </a:r>
            <a:r>
              <a:rPr lang="ar-IQ" sz="3200" dirty="0" smtClean="0">
                <a:solidFill>
                  <a:schemeClr val="accent2">
                    <a:lumMod val="75000"/>
                  </a:schemeClr>
                </a:solidFill>
              </a:rPr>
              <a:t>البرلماني في </a:t>
            </a:r>
            <a:r>
              <a:rPr lang="ar-IQ" sz="3200" dirty="0">
                <a:solidFill>
                  <a:schemeClr val="accent2">
                    <a:lumMod val="75000"/>
                  </a:schemeClr>
                </a:solidFill>
              </a:rPr>
              <a:t>أن رئيس الجمهورية يتم اختياره من قبل الشعب</a:t>
            </a:r>
            <a:r>
              <a:rPr lang="en-US" sz="3200" dirty="0" smtClean="0">
                <a:solidFill>
                  <a:schemeClr val="accent2">
                    <a:lumMod val="75000"/>
                  </a:schemeClr>
                </a:solidFill>
              </a:rPr>
              <a:t>.</a:t>
            </a:r>
            <a:r>
              <a:rPr lang="ar-IQ" sz="3200" dirty="0" smtClean="0">
                <a:solidFill>
                  <a:schemeClr val="accent2">
                    <a:lumMod val="75000"/>
                  </a:schemeClr>
                </a:solidFill>
              </a:rPr>
              <a:t> ويختلف </a:t>
            </a:r>
            <a:r>
              <a:rPr lang="ar-IQ" sz="3200" dirty="0">
                <a:solidFill>
                  <a:schemeClr val="accent2">
                    <a:lumMod val="75000"/>
                  </a:schemeClr>
                </a:solidFill>
              </a:rPr>
              <a:t>عن النظام الرئاسي في أن رئيس الوزراء مسؤول أمام البرلمان ويمكن للبرلمان محاسبته وسحب الثقة منه</a:t>
            </a:r>
            <a:r>
              <a:rPr lang="en-US" sz="3200" dirty="0">
                <a:solidFill>
                  <a:schemeClr val="accent2">
                    <a:lumMod val="75000"/>
                  </a:schemeClr>
                </a:solidFill>
              </a:rPr>
              <a:t> ..</a:t>
            </a:r>
          </a:p>
          <a:p>
            <a:pPr algn="just" rtl="1" fontAlgn="base">
              <a:lnSpc>
                <a:spcPct val="150000"/>
              </a:lnSpc>
            </a:pPr>
            <a:endParaRPr lang="en-US" sz="3200" dirty="0">
              <a:solidFill>
                <a:schemeClr val="accent2">
                  <a:lumMod val="75000"/>
                </a:schemeClr>
              </a:solidFill>
            </a:endParaRPr>
          </a:p>
          <a:p>
            <a:pPr marL="395288" algn="just" rtl="1">
              <a:lnSpc>
                <a:spcPct val="150000"/>
              </a:lnSpc>
            </a:pPr>
            <a:endParaRPr lang="ar-IQ" sz="3200" dirty="0">
              <a:solidFill>
                <a:schemeClr val="accent2">
                  <a:lumMod val="75000"/>
                </a:schemeClr>
              </a:solidFill>
            </a:endParaRPr>
          </a:p>
        </p:txBody>
      </p:sp>
    </p:spTree>
    <p:extLst>
      <p:ext uri="{BB962C8B-B14F-4D97-AF65-F5344CB8AC3E}">
        <p14:creationId xmlns:p14="http://schemas.microsoft.com/office/powerpoint/2010/main" val="3496452664"/>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SA" sz="4000" b="1" dirty="0" smtClean="0">
                <a:solidFill>
                  <a:schemeClr val="accent2">
                    <a:lumMod val="75000"/>
                  </a:schemeClr>
                </a:solidFill>
              </a:rPr>
              <a:t>نشأة وتطور النظام الشبه رئاسي</a:t>
            </a:r>
            <a:r>
              <a:rPr lang="ar-IQ" sz="4000" b="1" dirty="0">
                <a:solidFill>
                  <a:schemeClr val="accent2">
                    <a:lumMod val="75000"/>
                  </a:schemeClr>
                </a:solidFill>
              </a:rPr>
              <a:t>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5" y="1648248"/>
            <a:ext cx="10275217" cy="5509200"/>
          </a:xfrm>
          <a:prstGeom prst="rect">
            <a:avLst/>
          </a:prstGeom>
        </p:spPr>
        <p:txBody>
          <a:bodyPr wrap="square">
            <a:spAutoFit/>
          </a:bodyPr>
          <a:lstStyle/>
          <a:p>
            <a:pPr marL="457200" indent="-401638" algn="just" rtl="1"/>
            <a:r>
              <a:rPr lang="ar-IQ" sz="3200" dirty="0" smtClean="0">
                <a:solidFill>
                  <a:schemeClr val="accent2">
                    <a:lumMod val="75000"/>
                  </a:schemeClr>
                </a:solidFill>
              </a:rPr>
              <a:t>- أقرت فرنسا نظامها الرئاسي عام 1848 وبسبب الصراعات السياسية التي انتهت بانقلاب عسكري بقيادة نابليون بونابرت تحولت الى النظام المختلط</a:t>
            </a:r>
          </a:p>
          <a:p>
            <a:pPr marL="457200" indent="-457200" algn="just" rtl="1">
              <a:buFontTx/>
              <a:buChar char="-"/>
            </a:pPr>
            <a:r>
              <a:rPr lang="ar-IQ" sz="3200" dirty="0" smtClean="0">
                <a:solidFill>
                  <a:schemeClr val="accent2">
                    <a:lumMod val="75000"/>
                  </a:schemeClr>
                </a:solidFill>
              </a:rPr>
              <a:t>بدأ </a:t>
            </a:r>
            <a:r>
              <a:rPr lang="ar-IQ" sz="3200" dirty="0">
                <a:solidFill>
                  <a:schemeClr val="accent2">
                    <a:lumMod val="75000"/>
                  </a:schemeClr>
                </a:solidFill>
              </a:rPr>
              <a:t>في فرنسا بدستور 1958 حيث تم العمل لأول مرة بنظام يسيطر فيه الجهاز التنفيذي </a:t>
            </a:r>
            <a:r>
              <a:rPr lang="ar-IQ" sz="3200" dirty="0" smtClean="0">
                <a:solidFill>
                  <a:schemeClr val="accent2">
                    <a:lumMod val="75000"/>
                  </a:schemeClr>
                </a:solidFill>
              </a:rPr>
              <a:t>واصبجت سلطات رئيس  الجمهوريه واسعة فيه .</a:t>
            </a:r>
          </a:p>
          <a:p>
            <a:pPr marL="457200" indent="-457200" algn="just" rtl="1">
              <a:buFontTx/>
              <a:buChar char="-"/>
            </a:pPr>
            <a:r>
              <a:rPr lang="ar-IQ" sz="3200" dirty="0">
                <a:solidFill>
                  <a:schemeClr val="accent2">
                    <a:lumMod val="75000"/>
                  </a:schemeClr>
                </a:solidFill>
              </a:rPr>
              <a:t>ينسب للرئيس الفرنسى شارل ديجول تجسيد الفكرة حيث وضع دستور جديد عرضه على الاستفتاء الشعبي عام 1958 </a:t>
            </a:r>
            <a:endParaRPr lang="ar-IQ" sz="3200" dirty="0" smtClean="0">
              <a:solidFill>
                <a:schemeClr val="accent2">
                  <a:lumMod val="75000"/>
                </a:schemeClr>
              </a:solidFill>
            </a:endParaRPr>
          </a:p>
          <a:p>
            <a:pPr marL="457200" indent="-457200" algn="just" rtl="1">
              <a:buFontTx/>
              <a:buChar char="-"/>
            </a:pPr>
            <a:r>
              <a:rPr lang="ar-IQ" sz="3200" dirty="0">
                <a:solidFill>
                  <a:schemeClr val="accent2">
                    <a:lumMod val="75000"/>
                  </a:schemeClr>
                </a:solidFill>
              </a:rPr>
              <a:t>عام 1962 </a:t>
            </a:r>
            <a:r>
              <a:rPr lang="ar-IQ" sz="3200" dirty="0" smtClean="0">
                <a:solidFill>
                  <a:schemeClr val="accent2">
                    <a:lumMod val="75000"/>
                  </a:schemeClr>
                </a:solidFill>
              </a:rPr>
              <a:t>تم </a:t>
            </a:r>
            <a:r>
              <a:rPr lang="ar-IQ" sz="3200" dirty="0">
                <a:solidFill>
                  <a:schemeClr val="accent2">
                    <a:lumMod val="75000"/>
                  </a:schemeClr>
                </a:solidFill>
              </a:rPr>
              <a:t>انتخاب رئيس الجمهورية من قبل الشعب</a:t>
            </a:r>
            <a:r>
              <a:rPr lang="en-US" sz="3200" dirty="0">
                <a:solidFill>
                  <a:schemeClr val="accent2">
                    <a:lumMod val="75000"/>
                  </a:schemeClr>
                </a:solidFill>
              </a:rPr>
              <a:t> </a:t>
            </a:r>
            <a:r>
              <a:rPr lang="en-US" sz="3200" dirty="0" smtClean="0">
                <a:solidFill>
                  <a:schemeClr val="accent2">
                    <a:lumMod val="75000"/>
                  </a:schemeClr>
                </a:solidFill>
              </a:rPr>
              <a:t>.</a:t>
            </a:r>
            <a:endParaRPr lang="ar-IQ" sz="3200" dirty="0" smtClean="0">
              <a:solidFill>
                <a:schemeClr val="accent2">
                  <a:lumMod val="75000"/>
                </a:schemeClr>
              </a:solidFill>
            </a:endParaRPr>
          </a:p>
          <a:p>
            <a:pPr marL="457200" indent="-457200" algn="just" rtl="1">
              <a:buFontTx/>
              <a:buChar char="-"/>
            </a:pPr>
            <a:r>
              <a:rPr lang="ar-IQ" sz="3200" dirty="0">
                <a:solidFill>
                  <a:schemeClr val="accent2">
                    <a:lumMod val="75000"/>
                  </a:schemeClr>
                </a:solidFill>
              </a:rPr>
              <a:t>وقد استمر النظام شبه الرئاسي في فرنسا على هذا الحال في الستينات والسبعينات ومنتصف الثمانينات لكن تم إنهاء هذه الازدواجية </a:t>
            </a:r>
            <a:r>
              <a:rPr lang="ar-IQ" sz="3200" dirty="0" smtClean="0">
                <a:solidFill>
                  <a:schemeClr val="accent2">
                    <a:lumMod val="75000"/>
                  </a:schemeClr>
                </a:solidFill>
              </a:rPr>
              <a:t>1986.</a:t>
            </a:r>
            <a:endParaRPr lang="en-US" sz="3200" dirty="0">
              <a:solidFill>
                <a:schemeClr val="accent2">
                  <a:lumMod val="75000"/>
                </a:schemeClr>
              </a:solidFill>
            </a:endParaRPr>
          </a:p>
          <a:p>
            <a:pPr marL="457200" indent="-457200" algn="just" rtl="1">
              <a:buFontTx/>
              <a:buChar char="-"/>
            </a:pPr>
            <a:endParaRPr lang="ar-IQ" sz="3200" dirty="0" smtClean="0">
              <a:solidFill>
                <a:schemeClr val="accent2">
                  <a:lumMod val="75000"/>
                </a:schemeClr>
              </a:solidFill>
            </a:endParaRPr>
          </a:p>
          <a:p>
            <a:pPr algn="just" rtl="1"/>
            <a:endParaRPr lang="ar-IQ" sz="3200" dirty="0">
              <a:solidFill>
                <a:schemeClr val="accent2">
                  <a:lumMod val="75000"/>
                </a:schemeClr>
              </a:solidFill>
            </a:endParaRPr>
          </a:p>
        </p:txBody>
      </p:sp>
    </p:spTree>
    <p:extLst>
      <p:ext uri="{BB962C8B-B14F-4D97-AF65-F5344CB8AC3E}">
        <p14:creationId xmlns:p14="http://schemas.microsoft.com/office/powerpoint/2010/main" val="878620912"/>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a:solidFill>
                  <a:schemeClr val="accent2">
                    <a:lumMod val="75000"/>
                  </a:schemeClr>
                </a:solidFill>
              </a:rPr>
              <a:t>عناصر</a:t>
            </a:r>
            <a:r>
              <a:rPr lang="ar-IQ" sz="3600" b="1" dirty="0"/>
              <a:t> </a:t>
            </a:r>
            <a:r>
              <a:rPr lang="ar-IQ" sz="3600" b="1" dirty="0" smtClean="0">
                <a:solidFill>
                  <a:schemeClr val="accent2">
                    <a:lumMod val="75000"/>
                  </a:schemeClr>
                </a:solidFill>
              </a:rPr>
              <a:t>النظام الشبه رئاسي</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5" y="1741266"/>
            <a:ext cx="10275217" cy="2893869"/>
          </a:xfrm>
          <a:prstGeom prst="rect">
            <a:avLst/>
          </a:prstGeom>
        </p:spPr>
        <p:txBody>
          <a:bodyPr wrap="square">
            <a:spAutoFit/>
          </a:bodyPr>
          <a:lstStyle/>
          <a:p>
            <a:pPr marL="457200" lvl="0" indent="-457200" algn="r" rtl="1" fontAlgn="base">
              <a:lnSpc>
                <a:spcPct val="150000"/>
              </a:lnSpc>
              <a:buFont typeface="Wingdings" panose="05000000000000000000" pitchFamily="2" charset="2"/>
              <a:buChar char="q"/>
            </a:pPr>
            <a:r>
              <a:rPr lang="ar-IQ" sz="3200" dirty="0">
                <a:solidFill>
                  <a:schemeClr val="accent2">
                    <a:lumMod val="75000"/>
                  </a:schemeClr>
                </a:solidFill>
              </a:rPr>
              <a:t>يتشكل من رئيس منتخب من الشعب لفترة محدودة</a:t>
            </a:r>
            <a:endParaRPr lang="en-US" sz="3200" dirty="0">
              <a:solidFill>
                <a:schemeClr val="accent2">
                  <a:lumMod val="75000"/>
                </a:schemeClr>
              </a:solidFill>
            </a:endParaRPr>
          </a:p>
          <a:p>
            <a:pPr marL="457200" lvl="0" indent="-457200" algn="r" rtl="1" fontAlgn="base">
              <a:lnSpc>
                <a:spcPct val="150000"/>
              </a:lnSpc>
              <a:buFont typeface="Wingdings" panose="05000000000000000000" pitchFamily="2" charset="2"/>
              <a:buChar char="q"/>
            </a:pPr>
            <a:r>
              <a:rPr lang="ar-IQ" sz="3200" dirty="0">
                <a:solidFill>
                  <a:schemeClr val="accent2">
                    <a:lumMod val="75000"/>
                  </a:schemeClr>
                </a:solidFill>
              </a:rPr>
              <a:t>يتكون من برلمان وينتخب من الشعب لفترة محدودة ايضا</a:t>
            </a:r>
            <a:endParaRPr lang="en-US" sz="3200" dirty="0">
              <a:solidFill>
                <a:schemeClr val="accent2">
                  <a:lumMod val="75000"/>
                </a:schemeClr>
              </a:solidFill>
            </a:endParaRPr>
          </a:p>
          <a:p>
            <a:pPr marL="457200" lvl="0" indent="-457200" algn="r" rtl="1" fontAlgn="base">
              <a:lnSpc>
                <a:spcPct val="150000"/>
              </a:lnSpc>
              <a:buFont typeface="Wingdings" panose="05000000000000000000" pitchFamily="2" charset="2"/>
              <a:buChar char="q"/>
            </a:pPr>
            <a:r>
              <a:rPr lang="ar-IQ" sz="3200" dirty="0">
                <a:solidFill>
                  <a:schemeClr val="accent2">
                    <a:lumMod val="75000"/>
                  </a:schemeClr>
                </a:solidFill>
              </a:rPr>
              <a:t>ورئيس وزراء يعينه الرئيس ويحصل على ثقة البرلمان</a:t>
            </a:r>
            <a:r>
              <a:rPr lang="en-US" sz="3200" dirty="0">
                <a:solidFill>
                  <a:schemeClr val="accent2">
                    <a:lumMod val="75000"/>
                  </a:schemeClr>
                </a:solidFill>
              </a:rPr>
              <a:t>.</a:t>
            </a:r>
          </a:p>
          <a:p>
            <a:pPr marL="457200" lvl="0" indent="-457200" algn="r" rtl="1">
              <a:lnSpc>
                <a:spcPct val="150000"/>
              </a:lnSpc>
              <a:buFont typeface="Wingdings" panose="05000000000000000000" pitchFamily="2" charset="2"/>
              <a:buChar char="q"/>
            </a:pPr>
            <a:endParaRPr lang="en-US" sz="2800" dirty="0">
              <a:solidFill>
                <a:schemeClr val="accent2">
                  <a:lumMod val="75000"/>
                </a:schemeClr>
              </a:solidFill>
            </a:endParaRPr>
          </a:p>
        </p:txBody>
      </p:sp>
    </p:spTree>
    <p:extLst>
      <p:ext uri="{BB962C8B-B14F-4D97-AF65-F5344CB8AC3E}">
        <p14:creationId xmlns:p14="http://schemas.microsoft.com/office/powerpoint/2010/main" val="77336661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مزايا وعيوب النظام </a:t>
            </a:r>
            <a:r>
              <a:rPr lang="ar-IQ" b="1" dirty="0" smtClean="0">
                <a:solidFill>
                  <a:schemeClr val="accent2">
                    <a:lumMod val="75000"/>
                  </a:schemeClr>
                </a:solidFill>
              </a:rPr>
              <a:t>الشبه رئاسي</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1008667" y="1545129"/>
            <a:ext cx="10275217" cy="6001643"/>
          </a:xfrm>
          <a:prstGeom prst="rect">
            <a:avLst/>
          </a:prstGeom>
        </p:spPr>
        <p:txBody>
          <a:bodyPr wrap="square">
            <a:spAutoFit/>
          </a:bodyPr>
          <a:lstStyle/>
          <a:p>
            <a:pPr algn="r" rtl="1" fontAlgn="base">
              <a:lnSpc>
                <a:spcPct val="150000"/>
              </a:lnSpc>
            </a:pPr>
            <a:r>
              <a:rPr lang="ar-IQ" sz="3200" b="1" dirty="0" smtClean="0">
                <a:solidFill>
                  <a:schemeClr val="accent2">
                    <a:lumMod val="75000"/>
                  </a:schemeClr>
                </a:solidFill>
              </a:rPr>
              <a:t>أ. مزايا </a:t>
            </a:r>
            <a:r>
              <a:rPr lang="ar-IQ" sz="3200" b="1" dirty="0">
                <a:solidFill>
                  <a:schemeClr val="accent2">
                    <a:lumMod val="75000"/>
                  </a:schemeClr>
                </a:solidFill>
              </a:rPr>
              <a:t>النظام شبه الرئاسي</a:t>
            </a:r>
            <a:endParaRPr lang="en-US" sz="3200" dirty="0">
              <a:solidFill>
                <a:schemeClr val="accent2">
                  <a:lumMod val="75000"/>
                </a:schemeClr>
              </a:solidFill>
            </a:endParaRPr>
          </a:p>
          <a:p>
            <a:pPr marL="514350" lvl="0" indent="-514350" algn="r" rtl="1" fontAlgn="base">
              <a:lnSpc>
                <a:spcPct val="150000"/>
              </a:lnSpc>
              <a:buFont typeface="+mj-lt"/>
              <a:buAutoNum type="arabicPeriod"/>
            </a:pPr>
            <a:r>
              <a:rPr lang="ar-IQ" sz="3200" dirty="0">
                <a:solidFill>
                  <a:schemeClr val="accent2">
                    <a:lumMod val="75000"/>
                  </a:schemeClr>
                </a:solidFill>
              </a:rPr>
              <a:t>الرئيس هو يملك صلاحية تعيين رئيس الوزراء اذا هو ايضا يملك صلاحية اقالة رئيس الوزراء من منصبه</a:t>
            </a:r>
            <a:r>
              <a:rPr lang="en-US" sz="3200" dirty="0">
                <a:solidFill>
                  <a:schemeClr val="accent2">
                    <a:lumMod val="75000"/>
                  </a:schemeClr>
                </a:solidFill>
              </a:rPr>
              <a:t>.</a:t>
            </a:r>
          </a:p>
          <a:p>
            <a:pPr marL="514350" lvl="0" indent="-514350" algn="r" rtl="1" fontAlgn="base">
              <a:lnSpc>
                <a:spcPct val="150000"/>
              </a:lnSpc>
              <a:buFont typeface="+mj-lt"/>
              <a:buAutoNum type="arabicPeriod"/>
            </a:pPr>
            <a:r>
              <a:rPr lang="ar-IQ" sz="3200" dirty="0">
                <a:solidFill>
                  <a:schemeClr val="accent2">
                    <a:lumMod val="75000"/>
                  </a:schemeClr>
                </a:solidFill>
              </a:rPr>
              <a:t>تبعا للنظام الشبه الرئاسي فان الرئيس يملك ايضا  صلاحية حل البرلمان</a:t>
            </a:r>
            <a:r>
              <a:rPr lang="en-US" sz="3200" dirty="0">
                <a:solidFill>
                  <a:schemeClr val="accent2">
                    <a:lumMod val="75000"/>
                  </a:schemeClr>
                </a:solidFill>
              </a:rPr>
              <a:t>.</a:t>
            </a:r>
          </a:p>
          <a:p>
            <a:pPr marL="514350" lvl="0" indent="-514350" algn="r" rtl="1" fontAlgn="base">
              <a:lnSpc>
                <a:spcPct val="150000"/>
              </a:lnSpc>
              <a:buFont typeface="+mj-lt"/>
              <a:buAutoNum type="arabicPeriod"/>
            </a:pPr>
            <a:r>
              <a:rPr lang="ar-IQ" sz="3200" dirty="0" smtClean="0">
                <a:solidFill>
                  <a:schemeClr val="accent2">
                    <a:lumMod val="75000"/>
                  </a:schemeClr>
                </a:solidFill>
              </a:rPr>
              <a:t>لرئيس الحكومة </a:t>
            </a:r>
            <a:r>
              <a:rPr lang="ar-IQ" sz="3200" dirty="0">
                <a:solidFill>
                  <a:schemeClr val="accent2">
                    <a:lumMod val="75000"/>
                  </a:schemeClr>
                </a:solidFill>
              </a:rPr>
              <a:t>صلاحية اصدار قرارات لها قوة القانون وذلك بعد موافقة البرلمان عليها، تبعا للشروط التي يحددها الدستور</a:t>
            </a:r>
            <a:r>
              <a:rPr lang="en-US" sz="3200" dirty="0">
                <a:solidFill>
                  <a:schemeClr val="accent2">
                    <a:lumMod val="75000"/>
                  </a:schemeClr>
                </a:solidFill>
              </a:rPr>
              <a:t>.</a:t>
            </a:r>
          </a:p>
          <a:p>
            <a:pPr algn="r" rtl="1"/>
            <a:r>
              <a:rPr lang="ar-SA" sz="3200" dirty="0" smtClean="0">
                <a:solidFill>
                  <a:schemeClr val="accent2">
                    <a:lumMod val="75000"/>
                  </a:schemeClr>
                </a:solidFill>
              </a:rPr>
              <a:t> </a:t>
            </a:r>
            <a:endParaRPr lang="ar-IQ" sz="3200" b="1" dirty="0">
              <a:solidFill>
                <a:schemeClr val="accent2">
                  <a:lumMod val="75000"/>
                </a:schemeClr>
              </a:solidFill>
            </a:endParaRPr>
          </a:p>
          <a:p>
            <a:pPr lvl="0" algn="r" rtl="1"/>
            <a:endParaRPr lang="ar-IQ" sz="3200" b="1" dirty="0" smtClean="0">
              <a:solidFill>
                <a:schemeClr val="accent2">
                  <a:lumMod val="75000"/>
                </a:schemeClr>
              </a:solidFill>
            </a:endParaRPr>
          </a:p>
          <a:p>
            <a:pPr lvl="0" algn="r" rtl="1"/>
            <a:r>
              <a:rPr lang="ar-SA" sz="3200" dirty="0" smtClean="0">
                <a:solidFill>
                  <a:schemeClr val="accent2">
                    <a:lumMod val="75000"/>
                  </a:schemeClr>
                </a:solidFill>
              </a:rPr>
              <a:t> </a:t>
            </a:r>
            <a:endParaRPr lang="ar-IQ" sz="3200" dirty="0">
              <a:solidFill>
                <a:schemeClr val="accent2">
                  <a:lumMod val="75000"/>
                </a:schemeClr>
              </a:solidFill>
            </a:endParaRPr>
          </a:p>
        </p:txBody>
      </p:sp>
    </p:spTree>
    <p:extLst>
      <p:ext uri="{BB962C8B-B14F-4D97-AF65-F5344CB8AC3E}">
        <p14:creationId xmlns:p14="http://schemas.microsoft.com/office/powerpoint/2010/main" val="4092060225"/>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مزايا وعيوب النظام </a:t>
            </a:r>
            <a:r>
              <a:rPr lang="ar-IQ" b="1" dirty="0" smtClean="0">
                <a:solidFill>
                  <a:schemeClr val="accent2">
                    <a:lumMod val="75000"/>
                  </a:schemeClr>
                </a:solidFill>
              </a:rPr>
              <a:t>الشبه رئاسي</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1008667" y="1461154"/>
            <a:ext cx="10275217" cy="8217634"/>
          </a:xfrm>
          <a:prstGeom prst="rect">
            <a:avLst/>
          </a:prstGeom>
        </p:spPr>
        <p:txBody>
          <a:bodyPr wrap="square">
            <a:spAutoFit/>
          </a:bodyPr>
          <a:lstStyle/>
          <a:p>
            <a:pPr algn="r" rtl="1" fontAlgn="base">
              <a:lnSpc>
                <a:spcPct val="150000"/>
              </a:lnSpc>
            </a:pPr>
            <a:r>
              <a:rPr lang="ar-IQ" sz="3200" b="1" dirty="0">
                <a:solidFill>
                  <a:schemeClr val="accent2">
                    <a:lumMod val="75000"/>
                  </a:schemeClr>
                </a:solidFill>
              </a:rPr>
              <a:t>عيوب النظام شبه الرئاسي	</a:t>
            </a:r>
            <a:endParaRPr lang="en-US" sz="3200" dirty="0">
              <a:solidFill>
                <a:schemeClr val="accent2">
                  <a:lumMod val="75000"/>
                </a:schemeClr>
              </a:solidFill>
            </a:endParaRPr>
          </a:p>
          <a:p>
            <a:pPr marL="401638" indent="-401638" algn="r" rtl="1">
              <a:lnSpc>
                <a:spcPct val="150000"/>
              </a:lnSpc>
              <a:buFont typeface="+mj-lt"/>
              <a:buAutoNum type="arabicPeriod"/>
            </a:pPr>
            <a:r>
              <a:rPr lang="ar-IQ" sz="3200" dirty="0">
                <a:solidFill>
                  <a:schemeClr val="accent2">
                    <a:lumMod val="75000"/>
                  </a:schemeClr>
                </a:solidFill>
              </a:rPr>
              <a:t>  تتمثل سلبيات هذا النظام قى العائق الأكبر الذي يواجهه عندما تتصادم مصالح رئيس </a:t>
            </a:r>
            <a:r>
              <a:rPr lang="ar-IQ" sz="3200" dirty="0" smtClean="0">
                <a:solidFill>
                  <a:schemeClr val="accent2">
                    <a:lumMod val="75000"/>
                  </a:schemeClr>
                </a:solidFill>
              </a:rPr>
              <a:t>الجمهورية </a:t>
            </a:r>
            <a:r>
              <a:rPr lang="ar-IQ" sz="3200" dirty="0">
                <a:solidFill>
                  <a:schemeClr val="accent2">
                    <a:lumMod val="75000"/>
                  </a:schemeClr>
                </a:solidFill>
              </a:rPr>
              <a:t>مع مصالح رئيس مجلس الوزراء الذى يمثل الأغلبية في </a:t>
            </a:r>
            <a:r>
              <a:rPr lang="ar-IQ" sz="3200" dirty="0" smtClean="0">
                <a:solidFill>
                  <a:schemeClr val="accent2">
                    <a:lumMod val="75000"/>
                  </a:schemeClr>
                </a:solidFill>
              </a:rPr>
              <a:t>البرلمان.</a:t>
            </a:r>
          </a:p>
          <a:p>
            <a:pPr marL="514350" indent="-514350" algn="r" rtl="1">
              <a:lnSpc>
                <a:spcPct val="150000"/>
              </a:lnSpc>
              <a:buFont typeface="+mj-lt"/>
              <a:buAutoNum type="arabicPeriod"/>
            </a:pPr>
            <a:r>
              <a:rPr lang="ar-IQ" sz="3200" smtClean="0">
                <a:solidFill>
                  <a:schemeClr val="accent2">
                    <a:lumMod val="75000"/>
                  </a:schemeClr>
                </a:solidFill>
              </a:rPr>
              <a:t>اساء استخدام </a:t>
            </a:r>
            <a:r>
              <a:rPr lang="ar-IQ" sz="3200" dirty="0">
                <a:solidFill>
                  <a:schemeClr val="accent2">
                    <a:lumMod val="75000"/>
                  </a:schemeClr>
                </a:solidFill>
              </a:rPr>
              <a:t>رئيس الجمهورية لحقه في اعلان حالة الطوارئ لسنوات طويلة </a:t>
            </a:r>
            <a:r>
              <a:rPr lang="ar-IQ" sz="3200" dirty="0" smtClean="0">
                <a:solidFill>
                  <a:schemeClr val="accent2">
                    <a:lumMod val="75000"/>
                  </a:schemeClr>
                </a:solidFill>
              </a:rPr>
              <a:t>. </a:t>
            </a:r>
          </a:p>
          <a:p>
            <a:pPr marL="514350" indent="-514350" algn="r" rtl="1">
              <a:lnSpc>
                <a:spcPct val="150000"/>
              </a:lnSpc>
              <a:buFont typeface="+mj-lt"/>
              <a:buAutoNum type="arabicPeriod"/>
            </a:pPr>
            <a:r>
              <a:rPr lang="ar-IQ" sz="3200" dirty="0" smtClean="0">
                <a:solidFill>
                  <a:schemeClr val="accent2">
                    <a:lumMod val="75000"/>
                  </a:schemeClr>
                </a:solidFill>
              </a:rPr>
              <a:t>إساءة استخدام </a:t>
            </a:r>
            <a:r>
              <a:rPr lang="ar-IQ" sz="3200" dirty="0">
                <a:solidFill>
                  <a:schemeClr val="accent2">
                    <a:lumMod val="75000"/>
                  </a:schemeClr>
                </a:solidFill>
              </a:rPr>
              <a:t>رئيس الجمهورية</a:t>
            </a:r>
            <a:r>
              <a:rPr lang="ar-IQ" sz="3200" dirty="0" smtClean="0">
                <a:solidFill>
                  <a:schemeClr val="accent2">
                    <a:lumMod val="75000"/>
                  </a:schemeClr>
                </a:solidFill>
              </a:rPr>
              <a:t> </a:t>
            </a:r>
            <a:r>
              <a:rPr lang="ar-IQ" sz="3200" dirty="0">
                <a:solidFill>
                  <a:schemeClr val="accent2">
                    <a:lumMod val="75000"/>
                  </a:schemeClr>
                </a:solidFill>
              </a:rPr>
              <a:t>لحق الاستفتاء </a:t>
            </a:r>
            <a:r>
              <a:rPr lang="ar-IQ" sz="3200" dirty="0" smtClean="0">
                <a:solidFill>
                  <a:schemeClr val="accent2">
                    <a:lumMod val="75000"/>
                  </a:schemeClr>
                </a:solidFill>
              </a:rPr>
              <a:t>. </a:t>
            </a:r>
          </a:p>
          <a:p>
            <a:pPr algn="r" rtl="1">
              <a:lnSpc>
                <a:spcPct val="150000"/>
              </a:lnSpc>
            </a:pPr>
            <a:r>
              <a:rPr lang="ar-SA" sz="3200" b="1" dirty="0" smtClean="0">
                <a:solidFill>
                  <a:schemeClr val="accent2">
                    <a:lumMod val="75000"/>
                  </a:schemeClr>
                </a:solidFill>
              </a:rPr>
              <a:t> </a:t>
            </a:r>
            <a:endParaRPr lang="en-US" sz="3200" dirty="0" smtClean="0">
              <a:solidFill>
                <a:schemeClr val="accent2">
                  <a:lumMod val="75000"/>
                </a:schemeClr>
              </a:solidFill>
            </a:endParaRPr>
          </a:p>
          <a:p>
            <a:pPr algn="r" rtl="1">
              <a:lnSpc>
                <a:spcPct val="150000"/>
              </a:lnSpc>
            </a:pPr>
            <a:r>
              <a:rPr lang="ar-SA" sz="3200" dirty="0" smtClean="0">
                <a:solidFill>
                  <a:schemeClr val="accent2">
                    <a:lumMod val="75000"/>
                  </a:schemeClr>
                </a:solidFill>
              </a:rPr>
              <a:t> </a:t>
            </a:r>
            <a:endParaRPr lang="ar-IQ" sz="3200" b="1" dirty="0">
              <a:solidFill>
                <a:schemeClr val="accent2">
                  <a:lumMod val="75000"/>
                </a:schemeClr>
              </a:solidFill>
            </a:endParaRPr>
          </a:p>
          <a:p>
            <a:pPr lvl="0" algn="r" rtl="1">
              <a:lnSpc>
                <a:spcPct val="150000"/>
              </a:lnSpc>
            </a:pPr>
            <a:endParaRPr lang="ar-IQ" sz="3200" b="1" dirty="0" smtClean="0">
              <a:solidFill>
                <a:schemeClr val="accent2">
                  <a:lumMod val="75000"/>
                </a:schemeClr>
              </a:solidFill>
            </a:endParaRPr>
          </a:p>
          <a:p>
            <a:pPr lvl="0" algn="r" rtl="1">
              <a:lnSpc>
                <a:spcPct val="150000"/>
              </a:lnSpc>
            </a:pPr>
            <a:r>
              <a:rPr lang="ar-SA" sz="3200" dirty="0" smtClean="0">
                <a:solidFill>
                  <a:schemeClr val="accent2">
                    <a:lumMod val="75000"/>
                  </a:schemeClr>
                </a:solidFill>
              </a:rPr>
              <a:t> </a:t>
            </a:r>
            <a:endParaRPr lang="ar-IQ" sz="3200" dirty="0">
              <a:solidFill>
                <a:schemeClr val="accent2">
                  <a:lumMod val="75000"/>
                </a:schemeClr>
              </a:solidFill>
            </a:endParaRPr>
          </a:p>
        </p:txBody>
      </p:sp>
    </p:spTree>
    <p:extLst>
      <p:ext uri="{BB962C8B-B14F-4D97-AF65-F5344CB8AC3E}">
        <p14:creationId xmlns:p14="http://schemas.microsoft.com/office/powerpoint/2010/main" val="2300608714"/>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300519" y="872724"/>
            <a:ext cx="7691511" cy="520454"/>
          </a:xfrm>
        </p:spPr>
        <p:txBody>
          <a:bodyPr>
            <a:noAutofit/>
          </a:bodyPr>
          <a:lstStyle/>
          <a:p>
            <a:pPr rtl="1"/>
            <a:r>
              <a:rPr lang="ar-IQ" b="1" dirty="0">
                <a:solidFill>
                  <a:schemeClr val="accent2">
                    <a:lumMod val="75000"/>
                  </a:schemeClr>
                </a:solidFill>
              </a:rPr>
              <a:t>مبادئ حقوق الإنسان والحريات العامة</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1008667" y="1461154"/>
            <a:ext cx="10275217" cy="2958502"/>
          </a:xfrm>
          <a:prstGeom prst="rect">
            <a:avLst/>
          </a:prstGeom>
        </p:spPr>
        <p:txBody>
          <a:bodyPr wrap="square">
            <a:spAutoFit/>
          </a:bodyPr>
          <a:lstStyle/>
          <a:p>
            <a:pPr algn="r" rtl="1">
              <a:lnSpc>
                <a:spcPct val="150000"/>
              </a:lnSpc>
            </a:pPr>
            <a:r>
              <a:rPr lang="ar-SA" sz="3200" b="1" dirty="0" smtClean="0">
                <a:solidFill>
                  <a:schemeClr val="accent2">
                    <a:lumMod val="75000"/>
                  </a:schemeClr>
                </a:solidFill>
              </a:rPr>
              <a:t> </a:t>
            </a:r>
            <a:endParaRPr lang="en-US" sz="3200" dirty="0" smtClean="0">
              <a:solidFill>
                <a:schemeClr val="accent2">
                  <a:lumMod val="75000"/>
                </a:schemeClr>
              </a:solidFill>
            </a:endParaRPr>
          </a:p>
          <a:p>
            <a:pPr algn="r" rtl="1">
              <a:lnSpc>
                <a:spcPct val="150000"/>
              </a:lnSpc>
            </a:pPr>
            <a:r>
              <a:rPr lang="ar-SA" sz="3200" dirty="0" smtClean="0">
                <a:solidFill>
                  <a:schemeClr val="accent2">
                    <a:lumMod val="75000"/>
                  </a:schemeClr>
                </a:solidFill>
              </a:rPr>
              <a:t> </a:t>
            </a:r>
            <a:endParaRPr lang="ar-IQ" sz="3200" b="1" dirty="0">
              <a:solidFill>
                <a:schemeClr val="accent2">
                  <a:lumMod val="75000"/>
                </a:schemeClr>
              </a:solidFill>
            </a:endParaRPr>
          </a:p>
          <a:p>
            <a:pPr lvl="0" algn="r" rtl="1">
              <a:lnSpc>
                <a:spcPct val="150000"/>
              </a:lnSpc>
            </a:pPr>
            <a:endParaRPr lang="ar-IQ" sz="3200" b="1" dirty="0" smtClean="0">
              <a:solidFill>
                <a:schemeClr val="accent2">
                  <a:lumMod val="75000"/>
                </a:schemeClr>
              </a:solidFill>
            </a:endParaRPr>
          </a:p>
          <a:p>
            <a:pPr lvl="0" algn="r" rtl="1">
              <a:lnSpc>
                <a:spcPct val="150000"/>
              </a:lnSpc>
            </a:pPr>
            <a:r>
              <a:rPr lang="ar-SA" sz="3200" dirty="0" smtClean="0">
                <a:solidFill>
                  <a:schemeClr val="accent2">
                    <a:lumMod val="75000"/>
                  </a:schemeClr>
                </a:solidFill>
              </a:rPr>
              <a:t> </a:t>
            </a:r>
            <a:endParaRPr lang="ar-IQ" sz="3200" dirty="0">
              <a:solidFill>
                <a:schemeClr val="accent2">
                  <a:lumMod val="75000"/>
                </a:schemeClr>
              </a:solidFill>
            </a:endParaRPr>
          </a:p>
        </p:txBody>
      </p:sp>
      <p:sp>
        <p:nvSpPr>
          <p:cNvPr id="5" name="Rectangle 4"/>
          <p:cNvSpPr/>
          <p:nvPr/>
        </p:nvSpPr>
        <p:spPr>
          <a:xfrm>
            <a:off x="1008667" y="1586203"/>
            <a:ext cx="10141415" cy="4832092"/>
          </a:xfrm>
          <a:prstGeom prst="rect">
            <a:avLst/>
          </a:prstGeom>
        </p:spPr>
        <p:txBody>
          <a:bodyPr wrap="square">
            <a:spAutoFit/>
          </a:bodyPr>
          <a:lstStyle/>
          <a:p>
            <a:pPr algn="just" rtl="1"/>
            <a:r>
              <a:rPr lang="ar-IQ" sz="2800" b="1" dirty="0" smtClean="0">
                <a:solidFill>
                  <a:schemeClr val="accent2">
                    <a:lumMod val="75000"/>
                  </a:schemeClr>
                </a:solidFill>
              </a:rPr>
              <a:t>مباديء حقوق الانسان </a:t>
            </a:r>
            <a:r>
              <a:rPr lang="ar-IQ" sz="2800" dirty="0" smtClean="0">
                <a:solidFill>
                  <a:schemeClr val="accent2">
                    <a:lumMod val="75000"/>
                  </a:schemeClr>
                </a:solidFill>
              </a:rPr>
              <a:t>: هى </a:t>
            </a:r>
            <a:r>
              <a:rPr lang="ar-IQ" sz="2800" dirty="0">
                <a:solidFill>
                  <a:schemeClr val="accent2">
                    <a:lumMod val="75000"/>
                  </a:schemeClr>
                </a:solidFill>
              </a:rPr>
              <a:t>مصطلحات يستخدمها أهل القانون والسياسة بإعتبارها قواعد واجبة الإتباع ومبادئ يتحدد على ضوءها حقوق الأفراد وواجبات الدولة والضمانات القانونية تجاه هذه الحقوق بحيث يكون ضروريآ وواجبآ على الدولة حماية حقوق الإنسان وتوفير الحريات العامه وكفالة ممارستها</a:t>
            </a:r>
            <a:r>
              <a:rPr lang="en-US" sz="2800" dirty="0" smtClean="0">
                <a:solidFill>
                  <a:schemeClr val="accent2">
                    <a:lumMod val="75000"/>
                  </a:schemeClr>
                </a:solidFill>
              </a:rPr>
              <a:t>.</a:t>
            </a:r>
            <a:endParaRPr lang="ar-IQ" sz="2800" dirty="0" smtClean="0">
              <a:solidFill>
                <a:schemeClr val="accent2">
                  <a:lumMod val="75000"/>
                </a:schemeClr>
              </a:solidFill>
            </a:endParaRPr>
          </a:p>
          <a:p>
            <a:pPr algn="just" rtl="1"/>
            <a:endParaRPr lang="ar-IQ" sz="2800" dirty="0">
              <a:solidFill>
                <a:schemeClr val="accent2">
                  <a:lumMod val="75000"/>
                </a:schemeClr>
              </a:solidFill>
            </a:endParaRPr>
          </a:p>
          <a:p>
            <a:pPr algn="r" rtl="1"/>
            <a:r>
              <a:rPr lang="ar-IQ" sz="2800" b="1" dirty="0" smtClean="0">
                <a:solidFill>
                  <a:schemeClr val="accent2">
                    <a:lumMod val="75000"/>
                  </a:schemeClr>
                </a:solidFill>
              </a:rPr>
              <a:t>الحريات </a:t>
            </a:r>
            <a:r>
              <a:rPr lang="ar-IQ" sz="2800" b="1" dirty="0">
                <a:solidFill>
                  <a:schemeClr val="accent2">
                    <a:lumMod val="75000"/>
                  </a:schemeClr>
                </a:solidFill>
              </a:rPr>
              <a:t>العامة </a:t>
            </a:r>
            <a:r>
              <a:rPr lang="ar-IQ" sz="2800" dirty="0">
                <a:solidFill>
                  <a:schemeClr val="accent2">
                    <a:lumMod val="75000"/>
                  </a:schemeClr>
                </a:solidFill>
              </a:rPr>
              <a:t>يقصد بها الحريات التى تتيح للإنسان ممارسة حقوقه الأساسية مثل حق الأمن وحق الحياة والحق فى الخصوصية وحق الفرد فى التنقل وحق ممارسة شعائر الدين كما تشمل بصفة خاصة الممارسات التالية</a:t>
            </a:r>
            <a:r>
              <a:rPr lang="en-US" sz="2800" dirty="0" smtClean="0">
                <a:solidFill>
                  <a:schemeClr val="accent2">
                    <a:lumMod val="75000"/>
                  </a:schemeClr>
                </a:solidFill>
              </a:rPr>
              <a:t>:</a:t>
            </a:r>
            <a:r>
              <a:rPr lang="ar-IQ" sz="2800" dirty="0" smtClean="0">
                <a:solidFill>
                  <a:schemeClr val="accent2">
                    <a:lumMod val="75000"/>
                  </a:schemeClr>
                </a:solidFill>
              </a:rPr>
              <a:t> حريات </a:t>
            </a:r>
            <a:r>
              <a:rPr lang="ar-IQ" sz="2800" dirty="0">
                <a:solidFill>
                  <a:schemeClr val="accent2">
                    <a:lumMod val="75000"/>
                  </a:schemeClr>
                </a:solidFill>
              </a:rPr>
              <a:t>الإجتماع، حرية الصحافة</a:t>
            </a:r>
            <a:r>
              <a:rPr lang="ar-IQ" sz="2800" dirty="0" smtClean="0">
                <a:solidFill>
                  <a:schemeClr val="accent2">
                    <a:lumMod val="75000"/>
                  </a:schemeClr>
                </a:solidFill>
              </a:rPr>
              <a:t>، حرية </a:t>
            </a:r>
            <a:r>
              <a:rPr lang="ar-IQ" sz="2800" dirty="0">
                <a:solidFill>
                  <a:schemeClr val="accent2">
                    <a:lumMod val="75000"/>
                  </a:schemeClr>
                </a:solidFill>
              </a:rPr>
              <a:t>التعبير،الحرية الدينية</a:t>
            </a:r>
            <a:r>
              <a:rPr lang="ar-IQ" sz="2800" dirty="0" smtClean="0">
                <a:solidFill>
                  <a:schemeClr val="accent2">
                    <a:lumMod val="75000"/>
                  </a:schemeClr>
                </a:solidFill>
              </a:rPr>
              <a:t>، حرية </a:t>
            </a:r>
            <a:r>
              <a:rPr lang="ar-IQ" sz="2800" dirty="0">
                <a:solidFill>
                  <a:schemeClr val="accent2">
                    <a:lumMod val="75000"/>
                  </a:schemeClr>
                </a:solidFill>
              </a:rPr>
              <a:t>التعليم</a:t>
            </a:r>
            <a:r>
              <a:rPr lang="ar-IQ" sz="2800" dirty="0" smtClean="0">
                <a:solidFill>
                  <a:schemeClr val="accent2">
                    <a:lumMod val="75000"/>
                  </a:schemeClr>
                </a:solidFill>
              </a:rPr>
              <a:t>، فالحرية </a:t>
            </a:r>
            <a:r>
              <a:rPr lang="ar-IQ" sz="2800" dirty="0">
                <a:solidFill>
                  <a:schemeClr val="accent2">
                    <a:lumMod val="75000"/>
                  </a:schemeClr>
                </a:solidFill>
              </a:rPr>
              <a:t>فى مجال ممارسة هذه الحقوق تعتبر </a:t>
            </a:r>
            <a:r>
              <a:rPr lang="ar-IQ" sz="2800" dirty="0" smtClean="0">
                <a:solidFill>
                  <a:schemeClr val="accent2">
                    <a:lumMod val="75000"/>
                  </a:schemeClr>
                </a:solidFill>
              </a:rPr>
              <a:t>بمثابة إمتياز </a:t>
            </a:r>
            <a:r>
              <a:rPr lang="ar-IQ" sz="2800" dirty="0">
                <a:solidFill>
                  <a:schemeClr val="accent2">
                    <a:lumMod val="75000"/>
                  </a:schemeClr>
                </a:solidFill>
              </a:rPr>
              <a:t>شخصى يحميه القانون</a:t>
            </a:r>
            <a:r>
              <a:rPr lang="en-US" sz="2800" dirty="0" smtClean="0">
                <a:solidFill>
                  <a:schemeClr val="accent2">
                    <a:lumMod val="75000"/>
                  </a:schemeClr>
                </a:solidFill>
              </a:rPr>
              <a:t>.</a:t>
            </a:r>
            <a:r>
              <a:rPr lang="ar-IQ" sz="2800" dirty="0" smtClean="0">
                <a:solidFill>
                  <a:schemeClr val="accent2">
                    <a:lumMod val="75000"/>
                  </a:schemeClr>
                </a:solidFill>
              </a:rPr>
              <a:t>	</a:t>
            </a:r>
            <a:r>
              <a:rPr lang="en-US" sz="2800" dirty="0">
                <a:solidFill>
                  <a:schemeClr val="accent2">
                    <a:lumMod val="75000"/>
                  </a:schemeClr>
                </a:solidFill>
              </a:rPr>
              <a:t/>
            </a:r>
            <a:br>
              <a:rPr lang="en-US" sz="2800" dirty="0">
                <a:solidFill>
                  <a:schemeClr val="accent2">
                    <a:lumMod val="75000"/>
                  </a:schemeClr>
                </a:solidFill>
              </a:rPr>
            </a:br>
            <a:endParaRPr lang="en-US" sz="2800" dirty="0">
              <a:solidFill>
                <a:schemeClr val="accent2">
                  <a:lumMod val="75000"/>
                </a:schemeClr>
              </a:solidFill>
            </a:endParaRPr>
          </a:p>
        </p:txBody>
      </p:sp>
    </p:spTree>
    <p:extLst>
      <p:ext uri="{BB962C8B-B14F-4D97-AF65-F5344CB8AC3E}">
        <p14:creationId xmlns:p14="http://schemas.microsoft.com/office/powerpoint/2010/main" val="3066007236"/>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تقسيم وتصنيف الحريات العامة</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1008667" y="1545129"/>
            <a:ext cx="10275217" cy="5632311"/>
          </a:xfrm>
          <a:prstGeom prst="rect">
            <a:avLst/>
          </a:prstGeom>
        </p:spPr>
        <p:txBody>
          <a:bodyPr wrap="square">
            <a:spAutoFit/>
          </a:bodyPr>
          <a:lstStyle/>
          <a:p>
            <a:pPr algn="r" rtl="1">
              <a:lnSpc>
                <a:spcPct val="150000"/>
              </a:lnSpc>
            </a:pPr>
            <a:r>
              <a:rPr lang="ar-IQ" sz="2400" b="1" dirty="0">
                <a:solidFill>
                  <a:schemeClr val="accent2">
                    <a:lumMod val="75000"/>
                  </a:schemeClr>
                </a:solidFill>
              </a:rPr>
              <a:t>المجموعة الأولى</a:t>
            </a:r>
            <a:r>
              <a:rPr lang="en-US" sz="2400" b="1" dirty="0">
                <a:solidFill>
                  <a:schemeClr val="accent2">
                    <a:lumMod val="75000"/>
                  </a:schemeClr>
                </a:solidFill>
              </a:rPr>
              <a:t>:</a:t>
            </a:r>
            <a:r>
              <a:rPr lang="en-US" sz="2400" dirty="0">
                <a:solidFill>
                  <a:schemeClr val="accent2">
                    <a:lumMod val="75000"/>
                  </a:schemeClr>
                </a:solidFill>
              </a:rPr>
              <a:t/>
            </a:r>
            <a:br>
              <a:rPr lang="en-US" sz="2400" dirty="0">
                <a:solidFill>
                  <a:schemeClr val="accent2">
                    <a:lumMod val="75000"/>
                  </a:schemeClr>
                </a:solidFill>
              </a:rPr>
            </a:br>
            <a:r>
              <a:rPr lang="ar-IQ" sz="2400" dirty="0">
                <a:solidFill>
                  <a:schemeClr val="accent2">
                    <a:lumMod val="75000"/>
                  </a:schemeClr>
                </a:solidFill>
              </a:rPr>
              <a:t>طائفة الحقوق المدنية والسياسية وتشمل على سبيل المثال </a:t>
            </a:r>
            <a:r>
              <a:rPr lang="ar-IQ" sz="2400" dirty="0" smtClean="0">
                <a:solidFill>
                  <a:schemeClr val="accent2">
                    <a:lumMod val="75000"/>
                  </a:schemeClr>
                </a:solidFill>
              </a:rPr>
              <a:t>:-</a:t>
            </a:r>
            <a:r>
              <a:rPr lang="en-US" sz="2400" dirty="0">
                <a:solidFill>
                  <a:schemeClr val="accent2">
                    <a:lumMod val="75000"/>
                  </a:schemeClr>
                </a:solidFill>
              </a:rPr>
              <a:t/>
            </a:r>
            <a:br>
              <a:rPr lang="en-US" sz="2400" dirty="0">
                <a:solidFill>
                  <a:schemeClr val="accent2">
                    <a:lumMod val="75000"/>
                  </a:schemeClr>
                </a:solidFill>
              </a:rPr>
            </a:br>
            <a:r>
              <a:rPr lang="en-US" sz="2400" dirty="0">
                <a:solidFill>
                  <a:schemeClr val="accent2">
                    <a:lumMod val="75000"/>
                  </a:schemeClr>
                </a:solidFill>
              </a:rPr>
              <a:t>- </a:t>
            </a:r>
            <a:r>
              <a:rPr lang="ar-IQ" sz="2400" dirty="0">
                <a:solidFill>
                  <a:schemeClr val="accent2">
                    <a:lumMod val="75000"/>
                  </a:schemeClr>
                </a:solidFill>
              </a:rPr>
              <a:t>الحق فى الحياة والأمن</a:t>
            </a:r>
            <a:r>
              <a:rPr lang="en-US" sz="2400" dirty="0">
                <a:solidFill>
                  <a:schemeClr val="accent2">
                    <a:lumMod val="75000"/>
                  </a:schemeClr>
                </a:solidFill>
              </a:rPr>
              <a:t>.</a:t>
            </a:r>
            <a:br>
              <a:rPr lang="en-US" sz="2400" dirty="0">
                <a:solidFill>
                  <a:schemeClr val="accent2">
                    <a:lumMod val="75000"/>
                  </a:schemeClr>
                </a:solidFill>
              </a:rPr>
            </a:br>
            <a:r>
              <a:rPr lang="en-US" sz="2400" dirty="0">
                <a:solidFill>
                  <a:schemeClr val="accent2">
                    <a:lumMod val="75000"/>
                  </a:schemeClr>
                </a:solidFill>
              </a:rPr>
              <a:t>- </a:t>
            </a:r>
            <a:r>
              <a:rPr lang="ar-IQ" sz="2400" dirty="0">
                <a:solidFill>
                  <a:schemeClr val="accent2">
                    <a:lumMod val="75000"/>
                  </a:schemeClr>
                </a:solidFill>
              </a:rPr>
              <a:t>الحق فى البراءة</a:t>
            </a:r>
            <a:r>
              <a:rPr lang="en-US" sz="2400" dirty="0">
                <a:solidFill>
                  <a:schemeClr val="accent2">
                    <a:lumMod val="75000"/>
                  </a:schemeClr>
                </a:solidFill>
              </a:rPr>
              <a:t>.</a:t>
            </a:r>
            <a:br>
              <a:rPr lang="en-US" sz="2400" dirty="0">
                <a:solidFill>
                  <a:schemeClr val="accent2">
                    <a:lumMod val="75000"/>
                  </a:schemeClr>
                </a:solidFill>
              </a:rPr>
            </a:br>
            <a:r>
              <a:rPr lang="en-US" sz="2400" dirty="0">
                <a:solidFill>
                  <a:schemeClr val="accent2">
                    <a:lumMod val="75000"/>
                  </a:schemeClr>
                </a:solidFill>
              </a:rPr>
              <a:t>- </a:t>
            </a:r>
            <a:r>
              <a:rPr lang="ar-IQ" sz="2400" dirty="0">
                <a:solidFill>
                  <a:schemeClr val="accent2">
                    <a:lumMod val="75000"/>
                  </a:schemeClr>
                </a:solidFill>
              </a:rPr>
              <a:t>الحق فى الخصوصية</a:t>
            </a:r>
            <a:r>
              <a:rPr lang="en-US" sz="2400" dirty="0">
                <a:solidFill>
                  <a:schemeClr val="accent2">
                    <a:lumMod val="75000"/>
                  </a:schemeClr>
                </a:solidFill>
              </a:rPr>
              <a:t>.</a:t>
            </a:r>
            <a:br>
              <a:rPr lang="en-US" sz="2400" dirty="0">
                <a:solidFill>
                  <a:schemeClr val="accent2">
                    <a:lumMod val="75000"/>
                  </a:schemeClr>
                </a:solidFill>
              </a:rPr>
            </a:br>
            <a:r>
              <a:rPr lang="en-US" sz="2400" dirty="0">
                <a:solidFill>
                  <a:schemeClr val="accent2">
                    <a:lumMod val="75000"/>
                  </a:schemeClr>
                </a:solidFill>
              </a:rPr>
              <a:t>- </a:t>
            </a:r>
            <a:r>
              <a:rPr lang="ar-IQ" sz="2400" dirty="0">
                <a:solidFill>
                  <a:schemeClr val="accent2">
                    <a:lumMod val="75000"/>
                  </a:schemeClr>
                </a:solidFill>
              </a:rPr>
              <a:t>الحق فى التنقل</a:t>
            </a:r>
            <a:r>
              <a:rPr lang="en-US" sz="2400" dirty="0">
                <a:solidFill>
                  <a:schemeClr val="accent2">
                    <a:lumMod val="75000"/>
                  </a:schemeClr>
                </a:solidFill>
              </a:rPr>
              <a:t>.</a:t>
            </a:r>
            <a:br>
              <a:rPr lang="en-US" sz="2400" dirty="0">
                <a:solidFill>
                  <a:schemeClr val="accent2">
                    <a:lumMod val="75000"/>
                  </a:schemeClr>
                </a:solidFill>
              </a:rPr>
            </a:br>
            <a:r>
              <a:rPr lang="en-US" sz="2400" dirty="0">
                <a:solidFill>
                  <a:schemeClr val="accent2">
                    <a:lumMod val="75000"/>
                  </a:schemeClr>
                </a:solidFill>
              </a:rPr>
              <a:t>- </a:t>
            </a:r>
            <a:r>
              <a:rPr lang="ar-IQ" sz="2400" dirty="0">
                <a:solidFill>
                  <a:schemeClr val="accent2">
                    <a:lumMod val="75000"/>
                  </a:schemeClr>
                </a:solidFill>
              </a:rPr>
              <a:t>حق العبادة وممارسة الشعائر الدينية وحرية الإعتقاد</a:t>
            </a:r>
            <a:r>
              <a:rPr lang="en-US" sz="2400" dirty="0">
                <a:solidFill>
                  <a:schemeClr val="accent2">
                    <a:lumMod val="75000"/>
                  </a:schemeClr>
                </a:solidFill>
              </a:rPr>
              <a:t>.</a:t>
            </a:r>
            <a:br>
              <a:rPr lang="en-US" sz="2400" dirty="0">
                <a:solidFill>
                  <a:schemeClr val="accent2">
                    <a:lumMod val="75000"/>
                  </a:schemeClr>
                </a:solidFill>
              </a:rPr>
            </a:br>
            <a:r>
              <a:rPr lang="en-US" sz="2400" dirty="0">
                <a:solidFill>
                  <a:schemeClr val="accent2">
                    <a:lumMod val="75000"/>
                  </a:schemeClr>
                </a:solidFill>
              </a:rPr>
              <a:t>- </a:t>
            </a:r>
            <a:r>
              <a:rPr lang="ar-IQ" sz="2400" dirty="0">
                <a:solidFill>
                  <a:schemeClr val="accent2">
                    <a:lumMod val="75000"/>
                  </a:schemeClr>
                </a:solidFill>
              </a:rPr>
              <a:t>الحق فى الأسرة والجنسية الإسم</a:t>
            </a:r>
            <a:r>
              <a:rPr lang="en-US" sz="2400" dirty="0">
                <a:solidFill>
                  <a:schemeClr val="accent2">
                    <a:lumMod val="75000"/>
                  </a:schemeClr>
                </a:solidFill>
              </a:rPr>
              <a:t>.</a:t>
            </a:r>
          </a:p>
          <a:p>
            <a:pPr lvl="0" algn="r" rtl="1">
              <a:lnSpc>
                <a:spcPct val="150000"/>
              </a:lnSpc>
            </a:pPr>
            <a:endParaRPr lang="ar-IQ" sz="2400" b="1" dirty="0" smtClean="0">
              <a:solidFill>
                <a:schemeClr val="accent2">
                  <a:lumMod val="75000"/>
                </a:schemeClr>
              </a:solidFill>
            </a:endParaRPr>
          </a:p>
          <a:p>
            <a:pPr lvl="0" algn="r" rtl="1">
              <a:lnSpc>
                <a:spcPct val="150000"/>
              </a:lnSpc>
            </a:pPr>
            <a:r>
              <a:rPr lang="ar-SA" sz="2400" dirty="0" smtClean="0">
                <a:solidFill>
                  <a:schemeClr val="accent2">
                    <a:lumMod val="75000"/>
                  </a:schemeClr>
                </a:solidFill>
              </a:rPr>
              <a:t> </a:t>
            </a:r>
            <a:endParaRPr lang="ar-IQ" sz="2400" dirty="0">
              <a:solidFill>
                <a:schemeClr val="accent2">
                  <a:lumMod val="75000"/>
                </a:schemeClr>
              </a:solidFill>
            </a:endParaRPr>
          </a:p>
        </p:txBody>
      </p:sp>
    </p:spTree>
    <p:extLst>
      <p:ext uri="{BB962C8B-B14F-4D97-AF65-F5344CB8AC3E}">
        <p14:creationId xmlns:p14="http://schemas.microsoft.com/office/powerpoint/2010/main" val="1938243365"/>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7963</TotalTime>
  <Words>446</Words>
  <Application>Microsoft Office PowerPoint</Application>
  <PresentationFormat>مخصص</PresentationFormat>
  <Paragraphs>103</Paragraphs>
  <Slides>12</Slides>
  <Notes>11</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Organic</vt:lpstr>
      <vt:lpstr>عرض تقديمي في PowerPoint</vt:lpstr>
      <vt:lpstr>الموضوعات</vt:lpstr>
      <vt:lpstr>النظام الشبه رئاسي(المختلط)</vt:lpstr>
      <vt:lpstr>نشأة وتطور النظام الشبه رئاسي </vt:lpstr>
      <vt:lpstr>عناصر النظام الشبه رئاسي</vt:lpstr>
      <vt:lpstr>مزايا وعيوب النظام الشبه رئاسي</vt:lpstr>
      <vt:lpstr>مزايا وعيوب النظام الشبه رئاسي</vt:lpstr>
      <vt:lpstr>مبادئ حقوق الإنسان والحريات العامة</vt:lpstr>
      <vt:lpstr>تقسيم وتصنيف الحريات العامة</vt:lpstr>
      <vt:lpstr>تقسيم وتصنيف الحريات العامة</vt:lpstr>
      <vt:lpstr>تقسيم وتصنيف الحريات العامة</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397</cp:revision>
  <cp:lastPrinted>2025-03-25T02:17:35Z</cp:lastPrinted>
  <dcterms:created xsi:type="dcterms:W3CDTF">2014-05-07T08:18:51Z</dcterms:created>
  <dcterms:modified xsi:type="dcterms:W3CDTF">2025-03-25T02:25:05Z</dcterms:modified>
</cp:coreProperties>
</file>