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7" r:id="rId9"/>
    <p:sldId id="348" r:id="rId10"/>
    <p:sldId id="349" r:id="rId11"/>
    <p:sldId id="350" r:id="rId12"/>
    <p:sldId id="351" r:id="rId13"/>
    <p:sldId id="356" r:id="rId14"/>
    <p:sldId id="354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2" autoAdjust="0"/>
    <p:restoredTop sz="78046" autoAdjust="0"/>
  </p:normalViewPr>
  <p:slideViewPr>
    <p:cSldViewPr snapToGrid="0">
      <p:cViewPr>
        <p:scale>
          <a:sx n="81" d="100"/>
          <a:sy n="81" d="100"/>
        </p:scale>
        <p:origin x="-686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36"/>
    </p:cViewPr>
  </p:sorterViewPr>
  <p:notesViewPr>
    <p:cSldViewPr snapToGrid="0">
      <p:cViewPr varScale="1">
        <p:scale>
          <a:sx n="64" d="100"/>
          <a:sy n="64" d="100"/>
        </p:scale>
        <p:origin x="-308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88153-0D03-4830-91B1-FACAA00AA4FA}" type="datetime1">
              <a:rPr lang="en-US" smtClean="0"/>
              <a:t>3/29/2025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4D19F-CD87-4A3D-B833-7CA191FE7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229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3074F-F4B0-4103-9F7F-71E5B199252D}" type="datetime1">
              <a:rPr lang="en-US" smtClean="0"/>
              <a:t>3/29/2025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DA62-A0F4-434E-AAB1-0D36E859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8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5" y="0"/>
            <a:ext cx="12231161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B9D96261-D562-4F29-B6A9-3D5AB21AF37E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8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2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4F06-0DB4-45D1-B059-D114F02DD344}" type="datetime1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0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1EE-5725-4DD0-895A-BBBAAE357CEB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7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343400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4D8-FB2E-4B29-9059-0172820A6E08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1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1A7D-2A36-468D-89A6-FBDB8782F79C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31B-B50A-4D5A-B5A8-E2281759EEBD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1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0"/>
            <a:ext cx="960966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206-4C0F-4EAD-BBF7-3490D4C6AE99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6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519F-9160-4A17-B7D0-BEEE93BD86A2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6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7" y="982132"/>
            <a:ext cx="1890894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6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0D7D-2D60-4068-BCEF-47F681A1A696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1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2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4AD1365-ED2D-451F-9E93-891818D5D86E}" type="datetime1">
              <a:rPr lang="en-US" smtClean="0"/>
              <a:t>3/29/2025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38094A5-13EA-4178-A8FC-F10059BD0D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12119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A58-E1F8-4406-80D7-3F28C62972F6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C7B3-EEB2-4BC8-9827-525F4FB78B51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54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4DFA-E8DF-4E82-A5CF-408604EA7D2C}" type="datetime1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4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3C8-67A3-410A-89F4-4C72F691EC87}" type="datetime1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1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4C8-DB23-4789-A1A5-491492876949}" type="datetime1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87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940B-74D1-4ED7-BB17-231C8229B959}" type="datetime1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2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C653-1223-443D-9606-1E9579F0B6A2}" type="datetime1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70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8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7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8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7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4E02-9AF6-4311-A6AA-50FFC6C93F31}" type="datetime1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7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9E21B7-4181-47D5-AE4D-13D62D5740B8}" type="datetime1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76500" y="1556238"/>
            <a:ext cx="7454900" cy="818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2296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43200" y="2374900"/>
            <a:ext cx="6736079" cy="292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-1014047" y="6321669"/>
            <a:ext cx="1905001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99456-E3C5-4307-AFCE-205C43B6F93A}" type="datetime1">
              <a:rPr lang="en-US" smtClean="0"/>
              <a:t>3/29/2025</a:t>
            </a:fld>
            <a:endParaRPr lang="en-US" dirty="0" smtClean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31400" y="6324600"/>
            <a:ext cx="1905001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CC2F32-039C-43AD-A704-B5EE4748AA0A}" type="slidenum">
              <a:rPr 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sz="1200" smtClean="0"/>
          </a:p>
        </p:txBody>
      </p:sp>
      <p:pic>
        <p:nvPicPr>
          <p:cNvPr id="9" name="صورة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6" y="241544"/>
            <a:ext cx="172402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421930" y="2374900"/>
            <a:ext cx="5052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محاضرات في </a:t>
            </a:r>
            <a:r>
              <a:rPr lang="ar-IQ" sz="320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حقوق </a:t>
            </a:r>
            <a:r>
              <a:rPr lang="ar-IQ" sz="320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الانسان</a:t>
            </a:r>
            <a:endParaRPr lang="ar-IQ" sz="3200" dirty="0" smtClean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75561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IQ" sz="2800" b="1" smtClean="0">
                <a:solidFill>
                  <a:schemeClr val="accent2">
                    <a:lumMod val="75000"/>
                  </a:schemeClr>
                </a:solidFill>
              </a:rPr>
              <a:t>الاستاذ الدكتور </a:t>
            </a:r>
            <a:endParaRPr lang="ar-IQ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rtl="1"/>
            <a:r>
              <a:rPr lang="ar-IQ" sz="2800" b="1" dirty="0">
                <a:solidFill>
                  <a:schemeClr val="accent2">
                    <a:lumMod val="75000"/>
                  </a:schemeClr>
                </a:solidFill>
              </a:rPr>
              <a:t>ساهره قحطان عبد الجبار الحميري</a:t>
            </a:r>
            <a:endParaRPr lang="en-US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نسبية حقوق الانسان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لنسبية حقوق الانسان مظهران هما:</a:t>
            </a:r>
          </a:p>
          <a:p>
            <a:pPr algn="just" rtl="1"/>
            <a:endParaRPr lang="ar-IQ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r>
              <a:rPr lang="ar-IQ" sz="3600" b="1" dirty="0" smtClean="0">
                <a:solidFill>
                  <a:schemeClr val="accent2">
                    <a:lumMod val="75000"/>
                  </a:schemeClr>
                </a:solidFill>
              </a:rPr>
              <a:t>المظهر الاول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ar-IQ" sz="3600" b="1" dirty="0" smtClean="0">
                <a:solidFill>
                  <a:schemeClr val="accent2">
                    <a:lumMod val="75000"/>
                  </a:schemeClr>
                </a:solidFill>
              </a:rPr>
              <a:t>من حيث حدود ممارسة الحق </a:t>
            </a:r>
          </a:p>
          <a:p>
            <a:pPr algn="just" rtl="1">
              <a:lnSpc>
                <a:spcPct val="150000"/>
              </a:lnSpc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كل الحقوق المقررة </a:t>
            </a:r>
            <a:r>
              <a:rPr lang="ar-IQ" sz="3600" dirty="0" err="1" smtClean="0">
                <a:solidFill>
                  <a:schemeClr val="accent2">
                    <a:lumMod val="75000"/>
                  </a:schemeClr>
                </a:solidFill>
              </a:rPr>
              <a:t>للانسان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(من حيث حدود ممارستها) مقيدة وليست مطلقة بمعنى ان ممارسة هذه الحقوق مقيدة بعدم اضرار الانسان بغيره والا </a:t>
            </a:r>
            <a:r>
              <a:rPr lang="ar-IQ" sz="3600" dirty="0">
                <a:solidFill>
                  <a:schemeClr val="accent2">
                    <a:lumMod val="75000"/>
                  </a:schemeClr>
                </a:solidFill>
              </a:rPr>
              <a:t>تحولت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 الممارسة المطلقة الى فوضى وليست حقاً.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IQ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7492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نسبية حقوق الانسان</a:t>
            </a:r>
            <a:endParaRPr lang="en-GB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91092"/>
            <a:ext cx="102752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4000" b="1" dirty="0" smtClean="0">
                <a:solidFill>
                  <a:schemeClr val="accent2">
                    <a:lumMod val="75000"/>
                  </a:schemeClr>
                </a:solidFill>
              </a:rPr>
              <a:t>المظهر الثاني: من حيث شروط ممارسة بعض الحقوق</a:t>
            </a:r>
          </a:p>
          <a:p>
            <a:pPr algn="just" rtl="1"/>
            <a:r>
              <a:rPr lang="ar-IQ" sz="3600" b="1" dirty="0" smtClean="0">
                <a:solidFill>
                  <a:schemeClr val="accent2">
                    <a:lumMod val="75000"/>
                  </a:schemeClr>
                </a:solidFill>
              </a:rPr>
              <a:t>1- شروط طبيعية: 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ان هذا الحق يكتسبه الانسان منذ الولادة بدون شروط منها الحق في الحياة</a:t>
            </a:r>
          </a:p>
          <a:p>
            <a:pPr algn="just" rtl="1"/>
            <a:endParaRPr lang="ar-IQ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r>
              <a:rPr lang="ar-IQ" sz="3600" b="1" dirty="0" smtClean="0">
                <a:solidFill>
                  <a:schemeClr val="accent2">
                    <a:lumMod val="75000"/>
                  </a:schemeClr>
                </a:solidFill>
              </a:rPr>
              <a:t>2- شروط قانونية: 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بعض الحقوق تتطلب توفر شروط قانونية لممارستها مثلا حقه بان يكون ناخبا يكون مقيدا بشرط بلوغ سن الرشد.......</a:t>
            </a:r>
            <a:endParaRPr lang="ar-IQ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6058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335" y="853772"/>
            <a:ext cx="7482211" cy="701649"/>
          </a:xfrm>
        </p:spPr>
        <p:txBody>
          <a:bodyPr>
            <a:noAutofit/>
          </a:bodyPr>
          <a:lstStyle/>
          <a:p>
            <a:pPr rtl="1"/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خصائص حقوق الانسان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52104" y="1621409"/>
            <a:ext cx="10275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انها حقوق لا تورث الى الغير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 حقوق الانسان لا يمكن انتزاعها منه بغير وجه قانوني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انها حقوق ملزمة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انها حقوق غير مالية اي انها لا تُقوّم ولا تُقدّر بمبلغ من المال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انها حقوق اساسية وضرورية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انها تجعل الانسان يقف في مواجهة حكومته في حال مخالفتها للحقوق الانسانية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 الاعتداء على هذه الحقوق هي جريمة دولية يترتب عليها عدم منح اللجوء السياسي فضلا عن اهمية التعاون الدولي من اجل </a:t>
            </a:r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</a:rPr>
              <a:t>محاكمة وتسليم المعتدي.</a:t>
            </a:r>
            <a:endParaRPr lang="ar-IQ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3162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335" y="853772"/>
            <a:ext cx="7482211" cy="701649"/>
          </a:xfrm>
        </p:spPr>
        <p:txBody>
          <a:bodyPr>
            <a:noAutofit/>
          </a:bodyPr>
          <a:lstStyle/>
          <a:p>
            <a:pPr rtl="1"/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اهمية دراسة حقوق الانسان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52104" y="1611983"/>
            <a:ext cx="102752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buFontTx/>
              <a:buChar char="-"/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لا توجد قيمة لهذه الحقوق ما لم يتم توظيفها لخدمة الانسان والحفاظ على كرامته...</a:t>
            </a:r>
          </a:p>
          <a:p>
            <a:pPr marL="571500" indent="-571500" algn="just" rtl="1">
              <a:buFontTx/>
              <a:buChar char="-"/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منذ النصف الثاني من القرن العشرين اصبح الاهتمام بهذه الحقوق طموحا عالميا وليس فرديا.</a:t>
            </a:r>
          </a:p>
          <a:p>
            <a:pPr marL="571500" indent="-571500" algn="just" rtl="1">
              <a:buFontTx/>
              <a:buChar char="-"/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كان مفهوم حقوق الانسان مفهوما ضيقا لا يتعدى حق( المساواة </a:t>
            </a:r>
            <a:r>
              <a:rPr lang="ar-IQ" sz="3600" dirty="0" err="1" smtClean="0">
                <a:solidFill>
                  <a:schemeClr val="accent2">
                    <a:lumMod val="75000"/>
                  </a:schemeClr>
                </a:solidFill>
              </a:rPr>
              <a:t>المدنية،الحرية،الملكية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) ثم تطور ليضم صورا اخرى من الحقوق والحريات. </a:t>
            </a:r>
            <a:endParaRPr lang="ar-IQ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4256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335" y="853772"/>
            <a:ext cx="7482211" cy="701649"/>
          </a:xfrm>
        </p:spPr>
        <p:txBody>
          <a:bodyPr>
            <a:noAutofit/>
          </a:bodyPr>
          <a:lstStyle/>
          <a:p>
            <a:pPr rtl="1"/>
            <a:r>
              <a:rPr lang="ar-IQ" b="1" dirty="0">
                <a:solidFill>
                  <a:schemeClr val="accent2">
                    <a:lumMod val="75000"/>
                  </a:schemeClr>
                </a:solidFill>
              </a:rPr>
              <a:t>اهمية دراسة حقوق الانسان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12361" y="1583703"/>
            <a:ext cx="102752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buFontTx/>
              <a:buChar char="-"/>
            </a:pP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في 1971 طلبت الامم المتحدة من اليونسكو بحث امكانية تدريس هذه المادة في الجامعات خاصة في كلية الحقوق وكلية العلوم السياسية.</a:t>
            </a:r>
          </a:p>
          <a:p>
            <a:pPr marL="571500" indent="-571500" algn="just" rtl="1">
              <a:buFontTx/>
              <a:buChar char="-"/>
            </a:pP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في 1973 بادرت اليونسكو بتكليف مجموعة من الخبراء الدوليين بإعداد مفردات لمقرر دراسي منهجي لمادة حقوق الانسان.</a:t>
            </a:r>
          </a:p>
          <a:p>
            <a:pPr marL="571500" indent="-571500" algn="just" rtl="1">
              <a:buFontTx/>
              <a:buChar char="-"/>
            </a:pP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في 1977 وضعت اليونسكو خطة عمل لتطوير تدريس وبحث مادة حقوق الانسان في الجامعات.</a:t>
            </a:r>
          </a:p>
          <a:p>
            <a:pPr marL="571500" indent="-571500" algn="just" rtl="1">
              <a:buFontTx/>
              <a:buChar char="-"/>
            </a:pP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في 1978 خصص المؤتمر الدولي </a:t>
            </a:r>
            <a:r>
              <a:rPr lang="ar-IQ" sz="2800" dirty="0">
                <a:solidFill>
                  <a:schemeClr val="accent2">
                    <a:lumMod val="75000"/>
                  </a:schemeClr>
                </a:solidFill>
              </a:rPr>
              <a:t>المنعقد في فينا </a:t>
            </a: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اعماله لدراسة برنامج اليونسكو لتطوير تدريس منهج حقوق الانسان في كليات الحقوق.</a:t>
            </a:r>
          </a:p>
          <a:p>
            <a:pPr marL="571500" indent="-571500" algn="just" rtl="1">
              <a:buFontTx/>
              <a:buChar char="-"/>
            </a:pP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في 2003 في الجامعات والمعاهد العراقية تم اعتبار مادة حقوق الانسان والديمقراطية منهجا رسميا لطلبة </a:t>
            </a:r>
            <a:r>
              <a:rPr lang="ar-IQ" sz="2800" smtClean="0">
                <a:solidFill>
                  <a:schemeClr val="accent2">
                    <a:lumMod val="75000"/>
                  </a:schemeClr>
                </a:solidFill>
              </a:rPr>
              <a:t>المرحلة الاولى.</a:t>
            </a:r>
            <a:endParaRPr lang="ar-IQ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6170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 rot="19637392">
            <a:off x="2274950" y="2931566"/>
            <a:ext cx="6944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شـكــراً لحـسن اصغــائكم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46984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>
                    <a:lumMod val="75000"/>
                  </a:schemeClr>
                </a:solidFill>
              </a:rPr>
              <a:t>الموضوعات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Rectangle 124"/>
          <p:cNvSpPr>
            <a:spLocks noChangeArrowheads="1"/>
          </p:cNvSpPr>
          <p:nvPr/>
        </p:nvSpPr>
        <p:spPr bwMode="auto">
          <a:xfrm>
            <a:off x="996583" y="764926"/>
            <a:ext cx="7364901" cy="542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7468" y="1530862"/>
            <a:ext cx="80249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 typeface="Wingdings" pitchFamily="2" charset="2"/>
              <a:buChar char="Ø"/>
            </a:pPr>
            <a:r>
              <a:rPr lang="ar-IQ" sz="3600" dirty="0">
                <a:solidFill>
                  <a:schemeClr val="accent2"/>
                </a:solidFill>
              </a:rPr>
              <a:t>مفاهيم اساسية في حقوق الانسان </a:t>
            </a:r>
            <a:endParaRPr lang="en-US" sz="3600" dirty="0">
              <a:solidFill>
                <a:schemeClr val="accent2"/>
              </a:solidFill>
            </a:endParaRP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معنى الحق </a:t>
            </a: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التعريف بحقوق الانسان</a:t>
            </a: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-أصناف حقوق الانسان 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أهمية البحث عن حماية قانونية لحقوق الأنسان 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نسبية حقوق الانسان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خصائص حقوق الانسان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اهمية دراسة حقوق الانسان 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267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marL="571500" indent="-571500" rtl="1"/>
            <a:r>
              <a:rPr lang="ar-IQ" sz="4000" b="1" dirty="0" smtClean="0">
                <a:solidFill>
                  <a:schemeClr val="accent2"/>
                </a:solidFill>
              </a:rPr>
              <a:t>مفاهيم اساسية في حقوق الانسان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7" y="1809946"/>
            <a:ext cx="102752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600" b="1" dirty="0">
                <a:solidFill>
                  <a:schemeClr val="accent2"/>
                </a:solidFill>
              </a:rPr>
              <a:t>معنى الحق  </a:t>
            </a:r>
            <a:endParaRPr lang="ar-IQ" sz="3600" b="1" dirty="0" smtClean="0">
              <a:solidFill>
                <a:schemeClr val="accent2"/>
              </a:solidFill>
            </a:endParaRPr>
          </a:p>
          <a:p>
            <a:pPr algn="r" rtl="1"/>
            <a:endParaRPr lang="ar-IQ" sz="1200" dirty="0" smtClean="0">
              <a:solidFill>
                <a:schemeClr val="accent2"/>
              </a:solidFill>
            </a:endParaRPr>
          </a:p>
          <a:p>
            <a:pPr marL="457200" indent="-457200" algn="just" rtl="1">
              <a:buFont typeface="Wingdings" pitchFamily="2" charset="2"/>
              <a:buChar char="q"/>
            </a:pPr>
            <a:r>
              <a:rPr lang="ar-IQ" sz="3200" dirty="0" smtClean="0">
                <a:solidFill>
                  <a:schemeClr val="accent2"/>
                </a:solidFill>
              </a:rPr>
              <a:t>الحق </a:t>
            </a:r>
            <a:r>
              <a:rPr lang="ar-IQ" sz="3200" dirty="0">
                <a:solidFill>
                  <a:schemeClr val="accent2"/>
                </a:solidFill>
              </a:rPr>
              <a:t>لغة هو نقيض الباطل ، وهو الثبات والصدق </a:t>
            </a:r>
            <a:r>
              <a:rPr lang="ar-IQ" sz="3200" dirty="0" smtClean="0">
                <a:solidFill>
                  <a:schemeClr val="accent2"/>
                </a:solidFill>
              </a:rPr>
              <a:t>.</a:t>
            </a:r>
          </a:p>
          <a:p>
            <a:pPr marL="457200" indent="-457200" algn="just" rtl="1">
              <a:buFont typeface="Wingdings" pitchFamily="2" charset="2"/>
              <a:buChar char="q"/>
            </a:pPr>
            <a:endParaRPr lang="en-US" sz="3200" dirty="0">
              <a:solidFill>
                <a:schemeClr val="accent2"/>
              </a:solidFill>
            </a:endParaRPr>
          </a:p>
          <a:p>
            <a:pPr marL="457200" indent="-457200" algn="just" rtl="1">
              <a:buFont typeface="Wingdings" pitchFamily="2" charset="2"/>
              <a:buChar char="q"/>
            </a:pPr>
            <a:r>
              <a:rPr lang="ar-IQ" sz="3200" dirty="0" smtClean="0">
                <a:solidFill>
                  <a:schemeClr val="accent2"/>
                </a:solidFill>
              </a:rPr>
              <a:t>الحق </a:t>
            </a:r>
            <a:r>
              <a:rPr lang="ar-IQ" sz="3200" dirty="0">
                <a:solidFill>
                  <a:schemeClr val="accent2"/>
                </a:solidFill>
              </a:rPr>
              <a:t>قانونياً مصلحة يحميها القانون، فهو ميزة يمنحها القانون لشخص وتحميها طرق قانونية وعلى </a:t>
            </a:r>
            <a:r>
              <a:rPr lang="ar-IQ" sz="3200" dirty="0" smtClean="0">
                <a:solidFill>
                  <a:schemeClr val="accent2"/>
                </a:solidFill>
              </a:rPr>
              <a:t>الآخرين واجب احترام </a:t>
            </a:r>
            <a:r>
              <a:rPr lang="ar-IQ" sz="3200" dirty="0">
                <a:solidFill>
                  <a:schemeClr val="accent2"/>
                </a:solidFill>
              </a:rPr>
              <a:t>هذه الحقوق التي يتمتع بها كل فرد </a:t>
            </a:r>
            <a:r>
              <a:rPr lang="ar-IQ" sz="3200">
                <a:solidFill>
                  <a:schemeClr val="accent2"/>
                </a:solidFill>
              </a:rPr>
              <a:t>من </a:t>
            </a:r>
            <a:r>
              <a:rPr lang="ar-IQ" sz="3200" smtClean="0">
                <a:solidFill>
                  <a:schemeClr val="accent2"/>
                </a:solidFill>
              </a:rPr>
              <a:t>افراد المجتمع</a:t>
            </a:r>
            <a:r>
              <a:rPr lang="ar-IQ" sz="3200" dirty="0">
                <a:solidFill>
                  <a:schemeClr val="accent2"/>
                </a:solidFill>
              </a:rPr>
              <a:t>. أو هي تلك الحقوق التي يتعين الاعتراف بها للفرد لمجرد كونه إنساناً .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5652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marL="571500" indent="-571500" rtl="1"/>
            <a:r>
              <a:rPr lang="ar-IQ" sz="4000" b="1" dirty="0">
                <a:solidFill>
                  <a:schemeClr val="accent2"/>
                </a:solidFill>
              </a:rPr>
              <a:t>مفاهيم اساسية في حقوق الانسان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7" y="1809946"/>
            <a:ext cx="1027521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200" b="1" dirty="0">
                <a:solidFill>
                  <a:schemeClr val="accent2"/>
                </a:solidFill>
              </a:rPr>
              <a:t>معنى حقوق الانسان </a:t>
            </a:r>
            <a:endParaRPr lang="en-US" sz="3200" b="1" dirty="0">
              <a:solidFill>
                <a:schemeClr val="accent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هي الحقوق التي يتمتع بها الفرد لمجرد كونه إنساناً </a:t>
            </a:r>
            <a:r>
              <a:rPr lang="ar-IQ" sz="3200" dirty="0" smtClean="0">
                <a:solidFill>
                  <a:schemeClr val="accent2"/>
                </a:solidFill>
              </a:rPr>
              <a:t>أو بشراً</a:t>
            </a:r>
            <a:r>
              <a:rPr lang="ar-IQ" sz="3200" dirty="0">
                <a:solidFill>
                  <a:schemeClr val="accent2"/>
                </a:solidFill>
              </a:rPr>
              <a:t>. وهي حقوق مقررة </a:t>
            </a:r>
            <a:r>
              <a:rPr lang="ar-IQ" sz="3200" dirty="0" smtClean="0">
                <a:solidFill>
                  <a:schemeClr val="accent2"/>
                </a:solidFill>
              </a:rPr>
              <a:t>له بصرف </a:t>
            </a:r>
            <a:r>
              <a:rPr lang="ar-IQ" sz="3200" dirty="0">
                <a:solidFill>
                  <a:schemeClr val="accent2"/>
                </a:solidFill>
              </a:rPr>
              <a:t>النظر عن </a:t>
            </a:r>
            <a:r>
              <a:rPr lang="ar-IQ" sz="3200" dirty="0" smtClean="0">
                <a:solidFill>
                  <a:schemeClr val="accent2"/>
                </a:solidFill>
              </a:rPr>
              <a:t>جنسيته او </a:t>
            </a:r>
            <a:r>
              <a:rPr lang="ar-IQ" sz="3200" dirty="0" err="1">
                <a:solidFill>
                  <a:schemeClr val="accent2"/>
                </a:solidFill>
              </a:rPr>
              <a:t>ديانتة</a:t>
            </a:r>
            <a:r>
              <a:rPr lang="ar-IQ" sz="3200" dirty="0">
                <a:solidFill>
                  <a:schemeClr val="accent2"/>
                </a:solidFill>
              </a:rPr>
              <a:t> أو اصله العرقي أو وضعه الاجتماعي او الاقتصادي أو مركزه الوظيفي .</a:t>
            </a:r>
            <a:endParaRPr lang="en-US" sz="3200" dirty="0">
              <a:solidFill>
                <a:schemeClr val="accent2"/>
              </a:solidFill>
            </a:endParaRPr>
          </a:p>
          <a:p>
            <a:pPr algn="r" rtl="1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80132441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مفاهيم اساسية في حقوق </a:t>
            </a:r>
            <a:r>
              <a:rPr lang="ar-IQ" sz="4000" b="1" dirty="0" smtClean="0">
                <a:solidFill>
                  <a:schemeClr val="accent2"/>
                </a:solidFill>
              </a:rPr>
              <a:t>الانسان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6" y="1677971"/>
            <a:ext cx="102752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200" b="1" dirty="0">
                <a:solidFill>
                  <a:schemeClr val="accent2"/>
                </a:solidFill>
              </a:rPr>
              <a:t>أصناف حقوق الانسان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الفرع </a:t>
            </a:r>
            <a:r>
              <a:rPr lang="ar-IQ" sz="3200" dirty="0">
                <a:solidFill>
                  <a:schemeClr val="accent2"/>
                </a:solidFill>
              </a:rPr>
              <a:t>الاول : الحقوق السياسية والمدنية</a:t>
            </a:r>
            <a:endParaRPr lang="en-US" sz="3200" dirty="0">
              <a:solidFill>
                <a:schemeClr val="accent2"/>
              </a:solidFill>
            </a:endParaRP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الفرع </a:t>
            </a:r>
            <a:r>
              <a:rPr lang="ar-IQ" sz="3200" dirty="0">
                <a:solidFill>
                  <a:schemeClr val="accent2"/>
                </a:solidFill>
              </a:rPr>
              <a:t>الثاني :التصنيف المنهجي المعاصر الذي يشمل :</a:t>
            </a:r>
            <a:endParaRPr lang="en-US" sz="3200" dirty="0">
              <a:solidFill>
                <a:schemeClr val="accent2"/>
              </a:solidFill>
            </a:endParaRPr>
          </a:p>
          <a:p>
            <a:pPr marL="631825" indent="-95250" algn="r" rtl="1"/>
            <a:r>
              <a:rPr lang="ar-IQ" sz="3200" dirty="0">
                <a:solidFill>
                  <a:schemeClr val="accent2"/>
                </a:solidFill>
              </a:rPr>
              <a:t>أولاً</a:t>
            </a:r>
            <a:r>
              <a:rPr lang="ar-IQ" sz="3200" dirty="0" smtClean="0">
                <a:solidFill>
                  <a:schemeClr val="accent2"/>
                </a:solidFill>
              </a:rPr>
              <a:t>: الحقوق </a:t>
            </a:r>
            <a:r>
              <a:rPr lang="ar-IQ" sz="3200" dirty="0">
                <a:solidFill>
                  <a:schemeClr val="accent2"/>
                </a:solidFill>
              </a:rPr>
              <a:t>المدنية والشخصية .</a:t>
            </a:r>
            <a:endParaRPr lang="en-US" sz="3200" dirty="0">
              <a:solidFill>
                <a:schemeClr val="accent2"/>
              </a:solidFill>
            </a:endParaRPr>
          </a:p>
          <a:p>
            <a:pPr marL="631825" indent="-95250" algn="r" rtl="1"/>
            <a:r>
              <a:rPr lang="ar-IQ" sz="3200" dirty="0" smtClean="0">
                <a:solidFill>
                  <a:schemeClr val="accent2"/>
                </a:solidFill>
              </a:rPr>
              <a:t>ثانياً: الحقوق والحريات </a:t>
            </a:r>
            <a:r>
              <a:rPr lang="ar-IQ" sz="3200" dirty="0">
                <a:solidFill>
                  <a:schemeClr val="accent2"/>
                </a:solidFill>
              </a:rPr>
              <a:t>الثقافية والفكرية. </a:t>
            </a:r>
            <a:endParaRPr lang="en-US" sz="3200" dirty="0">
              <a:solidFill>
                <a:schemeClr val="accent2"/>
              </a:solidFill>
            </a:endParaRPr>
          </a:p>
          <a:p>
            <a:pPr marL="631825" indent="-95250" algn="r" rtl="1"/>
            <a:r>
              <a:rPr lang="ar-IQ" sz="3200" dirty="0">
                <a:solidFill>
                  <a:schemeClr val="accent2"/>
                </a:solidFill>
              </a:rPr>
              <a:t>ثالثاً: الحقوق الاقتصادية والاجتماعية.</a:t>
            </a:r>
            <a:endParaRPr lang="en-US" sz="3200" dirty="0">
              <a:solidFill>
                <a:schemeClr val="accent2"/>
              </a:solidFill>
            </a:endParaRPr>
          </a:p>
          <a:p>
            <a:pPr marL="631825" indent="-95250" algn="r" rtl="1"/>
            <a:r>
              <a:rPr lang="ar-IQ" sz="3200" dirty="0" smtClean="0">
                <a:solidFill>
                  <a:schemeClr val="accent2"/>
                </a:solidFill>
              </a:rPr>
              <a:t>رابعاً: الحقوق </a:t>
            </a:r>
            <a:r>
              <a:rPr lang="ar-IQ" sz="3200" dirty="0">
                <a:solidFill>
                  <a:schemeClr val="accent2"/>
                </a:solidFill>
              </a:rPr>
              <a:t>والحريات السياسية. </a:t>
            </a:r>
            <a:endParaRPr lang="en-US" sz="3200" dirty="0">
              <a:solidFill>
                <a:schemeClr val="accent2"/>
              </a:solidFill>
            </a:endParaRPr>
          </a:p>
          <a:p>
            <a:pPr algn="r" rtl="1"/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419254313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أصناف حقوق الانسان</a:t>
            </a:r>
            <a:endParaRPr lang="ar-IQ" sz="4000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6" y="1611983"/>
            <a:ext cx="1027521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IQ" sz="3200" b="1" dirty="0">
                <a:solidFill>
                  <a:schemeClr val="accent2"/>
                </a:solidFill>
              </a:rPr>
              <a:t>الفرع الاول : الحقوق السياسية </a:t>
            </a:r>
            <a:r>
              <a:rPr lang="ar-IQ" sz="3200" b="1" dirty="0" smtClean="0">
                <a:solidFill>
                  <a:schemeClr val="accent2"/>
                </a:solidFill>
              </a:rPr>
              <a:t>والمدنية</a:t>
            </a:r>
          </a:p>
          <a:p>
            <a:pPr algn="r" rtl="1"/>
            <a:endParaRPr lang="ar-IQ" sz="2800" b="1" dirty="0" smtClean="0">
              <a:solidFill>
                <a:schemeClr val="accent2"/>
              </a:solidFill>
            </a:endParaRPr>
          </a:p>
          <a:p>
            <a:pPr algn="r" rtl="1"/>
            <a:r>
              <a:rPr lang="ar-IQ" sz="3200" b="1" dirty="0" smtClean="0">
                <a:solidFill>
                  <a:schemeClr val="accent2"/>
                </a:solidFill>
              </a:rPr>
              <a:t>الحقوق السياسية</a:t>
            </a:r>
            <a:r>
              <a:rPr lang="ar-IQ" sz="3200" dirty="0" smtClean="0">
                <a:solidFill>
                  <a:schemeClr val="accent2"/>
                </a:solidFill>
              </a:rPr>
              <a:t>: هي الحقوق التي يقررها القانون للأفراد بوصفهم اعضاء في جماعة سياسية معينة.</a:t>
            </a:r>
          </a:p>
          <a:p>
            <a:pPr algn="r" rtl="1"/>
            <a:endParaRPr lang="ar-IQ" sz="3200" dirty="0">
              <a:solidFill>
                <a:schemeClr val="accent2"/>
              </a:solidFill>
            </a:endParaRPr>
          </a:p>
          <a:p>
            <a:pPr algn="r" rtl="1"/>
            <a:r>
              <a:rPr lang="ar-IQ" sz="3200" b="1" dirty="0" smtClean="0">
                <a:solidFill>
                  <a:schemeClr val="accent2"/>
                </a:solidFill>
              </a:rPr>
              <a:t>الحقوق المدنية</a:t>
            </a:r>
            <a:r>
              <a:rPr lang="ar-IQ" sz="3200" dirty="0" smtClean="0">
                <a:solidFill>
                  <a:schemeClr val="accent2"/>
                </a:solidFill>
              </a:rPr>
              <a:t>: هي الحقوق التي تثبت للأفراد شارك نطاق المشاركة السياسية وتقرر لهم تلازما مع صفتهم الانسانية وتلازما مع نشاطهم العادي </a:t>
            </a:r>
            <a:r>
              <a:rPr lang="ar-IQ" sz="3200" dirty="0">
                <a:solidFill>
                  <a:schemeClr val="accent2"/>
                </a:solidFill>
              </a:rPr>
              <a:t>ف</a:t>
            </a:r>
            <a:r>
              <a:rPr lang="ar-IQ" sz="3200" dirty="0" smtClean="0">
                <a:solidFill>
                  <a:schemeClr val="accent2"/>
                </a:solidFill>
              </a:rPr>
              <a:t>ي المجتمع</a:t>
            </a:r>
            <a:endParaRPr lang="en-US" sz="3200" dirty="0">
              <a:solidFill>
                <a:schemeClr val="accent2"/>
              </a:solidFill>
            </a:endParaRPr>
          </a:p>
          <a:p>
            <a:pPr algn="r" rtl="1"/>
            <a:endParaRPr lang="en-US" sz="4000" dirty="0">
              <a:solidFill>
                <a:schemeClr val="accent2"/>
              </a:solidFill>
            </a:endParaRPr>
          </a:p>
          <a:p>
            <a:pPr algn="just" rtl="1"/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442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sz="4000" b="1" dirty="0">
                <a:solidFill>
                  <a:schemeClr val="accent2"/>
                </a:solidFill>
              </a:rPr>
              <a:t>أصناف حقوق الانسان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72238"/>
            <a:ext cx="102752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IQ" sz="3200" b="1" dirty="0">
                <a:solidFill>
                  <a:schemeClr val="accent2"/>
                </a:solidFill>
              </a:rPr>
              <a:t>الفرع الثاني :التصنيف المنهجي المعاصر الذي يشمل </a:t>
            </a:r>
            <a:r>
              <a:rPr lang="ar-IQ" sz="3200" b="1" dirty="0" smtClean="0">
                <a:solidFill>
                  <a:schemeClr val="accent2"/>
                </a:solidFill>
              </a:rPr>
              <a:t>:</a:t>
            </a:r>
          </a:p>
          <a:p>
            <a:pPr algn="r" rtl="1"/>
            <a:endParaRPr lang="ar-IQ" sz="3200" b="1" dirty="0">
              <a:solidFill>
                <a:schemeClr val="accent2"/>
              </a:solidFill>
            </a:endParaRPr>
          </a:p>
          <a:p>
            <a:pPr algn="just" rtl="1"/>
            <a:r>
              <a:rPr lang="ar-IQ" sz="3200" b="1" dirty="0" smtClean="0">
                <a:solidFill>
                  <a:schemeClr val="accent2"/>
                </a:solidFill>
              </a:rPr>
              <a:t>أولاً: الحقوق </a:t>
            </a:r>
            <a:r>
              <a:rPr lang="ar-IQ" sz="3200" b="1" dirty="0">
                <a:solidFill>
                  <a:schemeClr val="accent2"/>
                </a:solidFill>
              </a:rPr>
              <a:t>المدنية </a:t>
            </a:r>
            <a:r>
              <a:rPr lang="ar-IQ" sz="3200" b="1" dirty="0" smtClean="0">
                <a:solidFill>
                  <a:schemeClr val="accent2"/>
                </a:solidFill>
              </a:rPr>
              <a:t>والشخصية</a:t>
            </a:r>
            <a:r>
              <a:rPr lang="ar-IQ" sz="3200" dirty="0" smtClean="0">
                <a:solidFill>
                  <a:schemeClr val="accent2"/>
                </a:solidFill>
              </a:rPr>
              <a:t>: هي الحقوق التي تثبت </a:t>
            </a:r>
            <a:r>
              <a:rPr lang="ar-IQ" sz="3200" dirty="0" err="1" smtClean="0">
                <a:solidFill>
                  <a:schemeClr val="accent2"/>
                </a:solidFill>
              </a:rPr>
              <a:t>للانسان</a:t>
            </a:r>
            <a:r>
              <a:rPr lang="ar-IQ" sz="3200" dirty="0" smtClean="0">
                <a:solidFill>
                  <a:schemeClr val="accent2"/>
                </a:solidFill>
              </a:rPr>
              <a:t> بوصفه انسانا وعضوا والتي تتقرر له لمجرد كونه انسانا كحقه في الحياة والسلامة الجسدية والكرامة وحقه بالتنقل....</a:t>
            </a:r>
          </a:p>
          <a:p>
            <a:pPr algn="just" rtl="1"/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b="1" dirty="0">
                <a:solidFill>
                  <a:schemeClr val="accent2"/>
                </a:solidFill>
              </a:rPr>
              <a:t>ثانياً</a:t>
            </a:r>
            <a:r>
              <a:rPr lang="ar-IQ" sz="3200" b="1" dirty="0" smtClean="0">
                <a:solidFill>
                  <a:schemeClr val="accent2"/>
                </a:solidFill>
              </a:rPr>
              <a:t>: الحقوق </a:t>
            </a:r>
            <a:r>
              <a:rPr lang="ar-IQ" sz="3200" b="1" dirty="0">
                <a:solidFill>
                  <a:schemeClr val="accent2"/>
                </a:solidFill>
              </a:rPr>
              <a:t>والحريات الثقافية </a:t>
            </a:r>
            <a:r>
              <a:rPr lang="ar-IQ" sz="3200" b="1" dirty="0" smtClean="0">
                <a:solidFill>
                  <a:schemeClr val="accent2"/>
                </a:solidFill>
              </a:rPr>
              <a:t>والفكرية</a:t>
            </a:r>
            <a:r>
              <a:rPr lang="ar-IQ" sz="3200" dirty="0" smtClean="0"/>
              <a:t>: </a:t>
            </a:r>
            <a:r>
              <a:rPr lang="ar-IQ" sz="3200" dirty="0" smtClean="0">
                <a:solidFill>
                  <a:schemeClr val="accent2"/>
                </a:solidFill>
              </a:rPr>
              <a:t>هي الحقوق التي تتعلق بحرية الانسان في اعمام افكاره والتعبير عنها (النشاط الفكري </a:t>
            </a:r>
            <a:r>
              <a:rPr lang="ar-IQ" sz="3200" dirty="0" err="1" smtClean="0">
                <a:solidFill>
                  <a:schemeClr val="accent2"/>
                </a:solidFill>
              </a:rPr>
              <a:t>للانسان</a:t>
            </a:r>
            <a:r>
              <a:rPr lang="ar-IQ" sz="3200" dirty="0" smtClean="0">
                <a:solidFill>
                  <a:schemeClr val="accent2"/>
                </a:solidFill>
              </a:rPr>
              <a:t>)، وتسمى ايضا الحقوق والحريات المعنوية.</a:t>
            </a:r>
            <a:endParaRPr lang="ar-IQ" sz="3200" dirty="0">
              <a:solidFill>
                <a:schemeClr val="accent2"/>
              </a:solidFill>
            </a:endParaRPr>
          </a:p>
          <a:p>
            <a:pPr algn="just" rtl="1"/>
            <a:endParaRPr lang="ar-IQ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9396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/>
                </a:solidFill>
              </a:rPr>
              <a:t>أصناف حقوق الانسان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72238"/>
            <a:ext cx="1027521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b="1" dirty="0">
                <a:solidFill>
                  <a:schemeClr val="accent2"/>
                </a:solidFill>
              </a:rPr>
              <a:t>ثالثاً: الحقوق الاقتصادية </a:t>
            </a:r>
            <a:r>
              <a:rPr lang="ar-IQ" sz="3200" b="1" dirty="0" smtClean="0">
                <a:solidFill>
                  <a:schemeClr val="accent2"/>
                </a:solidFill>
              </a:rPr>
              <a:t>والاجتماعية</a:t>
            </a:r>
            <a:r>
              <a:rPr lang="ar-IQ" sz="3200" dirty="0" smtClean="0">
                <a:solidFill>
                  <a:schemeClr val="accent2"/>
                </a:solidFill>
              </a:rPr>
              <a:t>: ترمي هذه الحقوق الى تنمية الجوانب الاقتصادية والاجتماعية لدى الافراد وتشكل واجبا على الدولة في تأمينها وكفالتها لهم.</a:t>
            </a:r>
          </a:p>
          <a:p>
            <a:pPr algn="just" rtl="1"/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b="1" dirty="0">
                <a:solidFill>
                  <a:schemeClr val="accent2"/>
                </a:solidFill>
              </a:rPr>
              <a:t>رابعاً</a:t>
            </a:r>
            <a:r>
              <a:rPr lang="ar-IQ" sz="3200" b="1" dirty="0" smtClean="0">
                <a:solidFill>
                  <a:schemeClr val="accent2"/>
                </a:solidFill>
              </a:rPr>
              <a:t>: الحقوق </a:t>
            </a:r>
            <a:r>
              <a:rPr lang="ar-IQ" sz="3200" b="1" dirty="0">
                <a:solidFill>
                  <a:schemeClr val="accent2"/>
                </a:solidFill>
              </a:rPr>
              <a:t>والحريات </a:t>
            </a:r>
            <a:r>
              <a:rPr lang="ar-IQ" sz="3200" b="1" dirty="0" smtClean="0">
                <a:solidFill>
                  <a:schemeClr val="accent2"/>
                </a:solidFill>
              </a:rPr>
              <a:t>السياسية: </a:t>
            </a:r>
            <a:r>
              <a:rPr lang="ar-IQ" sz="3200" dirty="0" smtClean="0">
                <a:solidFill>
                  <a:schemeClr val="accent2"/>
                </a:solidFill>
              </a:rPr>
              <a:t>تتضمن هذه الحقوق حق المواطن في المشاركة في الحياة السياسية لبلده.</a:t>
            </a:r>
            <a:endParaRPr lang="en-US" sz="3200" dirty="0">
              <a:solidFill>
                <a:schemeClr val="accent2"/>
              </a:solidFill>
            </a:endParaRPr>
          </a:p>
          <a:p>
            <a:pPr algn="just" rtl="1"/>
            <a:endParaRPr lang="ar-IQ" sz="2800" b="1" dirty="0">
              <a:solidFill>
                <a:schemeClr val="accent2"/>
              </a:solidFill>
            </a:endParaRPr>
          </a:p>
          <a:p>
            <a:pPr algn="just" rtl="1"/>
            <a:endParaRPr lang="en-US" sz="2800" b="1" dirty="0">
              <a:solidFill>
                <a:schemeClr val="accent2"/>
              </a:solidFill>
            </a:endParaRPr>
          </a:p>
          <a:p>
            <a:pPr algn="just" rtl="1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38881475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314" y="882054"/>
            <a:ext cx="9766168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اهمية البحث عن (حماية) قانونية لحقوق الانسان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72238"/>
            <a:ext cx="102752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يجب حماية الحقوق الانسانية ازاء العديد من الحقوق والانتهاكات التي تتعرض لها ليس من خلال النصوص والتشريعات فحسب بل ايضا من خلال البحث عن طرق تطبيق هذه الحقوق </a:t>
            </a:r>
          </a:p>
          <a:p>
            <a:pPr algn="just" rtl="1"/>
            <a:endParaRPr lang="ar-IQ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ان الحق لا يعد حقا مالم تكن هنالك وسيلة قانونية لحمايته عن طريق سلطة شرعية قادرة على توفير هذه الحماية بما يؤدي الى منع اي اعتداء عليها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IQ" sz="5400" dirty="0"/>
          </a:p>
        </p:txBody>
      </p:sp>
    </p:spTree>
    <p:extLst>
      <p:ext uri="{BB962C8B-B14F-4D97-AF65-F5344CB8AC3E}">
        <p14:creationId xmlns:p14="http://schemas.microsoft.com/office/powerpoint/2010/main" val="306825263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6435</TotalTime>
  <Words>803</Words>
  <Application>Microsoft Office PowerPoint</Application>
  <PresentationFormat>مخصص</PresentationFormat>
  <Paragraphs>123</Paragraphs>
  <Slides>15</Slides>
  <Notes>14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Organic</vt:lpstr>
      <vt:lpstr>عرض تقديمي في PowerPoint</vt:lpstr>
      <vt:lpstr>الموضوعات</vt:lpstr>
      <vt:lpstr>مفاهيم اساسية في حقوق الانسان </vt:lpstr>
      <vt:lpstr>مفاهيم اساسية في حقوق الانسان </vt:lpstr>
      <vt:lpstr>مفاهيم اساسية في حقوق الانسان</vt:lpstr>
      <vt:lpstr>أصناف حقوق الانسان</vt:lpstr>
      <vt:lpstr>أصناف حقوق الانسان</vt:lpstr>
      <vt:lpstr>أصناف حقوق الانسان</vt:lpstr>
      <vt:lpstr>اهمية البحث عن (حماية) قانونية لحقوق الانسان </vt:lpstr>
      <vt:lpstr>نسبية حقوق الانسان</vt:lpstr>
      <vt:lpstr>نسبية حقوق الانسان</vt:lpstr>
      <vt:lpstr>خصائص حقوق الانسان</vt:lpstr>
      <vt:lpstr>اهمية دراسة حقوق الانسان</vt:lpstr>
      <vt:lpstr>اهمية دراسة حقوق الانسان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rahebi</dc:creator>
  <cp:lastModifiedBy>Maher</cp:lastModifiedBy>
  <cp:revision>342</cp:revision>
  <dcterms:created xsi:type="dcterms:W3CDTF">2014-05-07T08:18:51Z</dcterms:created>
  <dcterms:modified xsi:type="dcterms:W3CDTF">2025-03-29T06:39:19Z</dcterms:modified>
</cp:coreProperties>
</file>