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5"/>
  </p:notesMasterIdLst>
  <p:handoutMasterIdLst>
    <p:handoutMasterId r:id="rId16"/>
  </p:handoutMasterIdLst>
  <p:sldIdLst>
    <p:sldId id="256" r:id="rId2"/>
    <p:sldId id="339" r:id="rId3"/>
    <p:sldId id="347" r:id="rId4"/>
    <p:sldId id="376" r:id="rId5"/>
    <p:sldId id="377" r:id="rId6"/>
    <p:sldId id="359" r:id="rId7"/>
    <p:sldId id="372" r:id="rId8"/>
    <p:sldId id="360" r:id="rId9"/>
    <p:sldId id="373" r:id="rId10"/>
    <p:sldId id="374" r:id="rId11"/>
    <p:sldId id="375" r:id="rId12"/>
    <p:sldId id="378" r:id="rId13"/>
    <p:sldId id="35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2" autoAdjust="0"/>
    <p:restoredTop sz="78046" autoAdjust="0"/>
  </p:normalViewPr>
  <p:slideViewPr>
    <p:cSldViewPr snapToGrid="0">
      <p:cViewPr>
        <p:scale>
          <a:sx n="81" d="100"/>
          <a:sy n="81" d="100"/>
        </p:scale>
        <p:origin x="-686" y="-163"/>
      </p:cViewPr>
      <p:guideLst>
        <p:guide orient="horz" pos="2160"/>
        <p:guide pos="3840"/>
      </p:guideLst>
    </p:cSldViewPr>
  </p:slideViewPr>
  <p:notesTextViewPr>
    <p:cViewPr>
      <p:scale>
        <a:sx n="1" d="1"/>
        <a:sy n="1" d="1"/>
      </p:scale>
      <p:origin x="0" y="0"/>
    </p:cViewPr>
  </p:notesTextViewPr>
  <p:sorterViewPr>
    <p:cViewPr>
      <p:scale>
        <a:sx n="100" d="100"/>
        <a:sy n="100" d="100"/>
      </p:scale>
      <p:origin x="0" y="5136"/>
    </p:cViewPr>
  </p:sorterViewPr>
  <p:notesViewPr>
    <p:cSldViewPr snapToGrid="0">
      <p:cViewPr varScale="1">
        <p:scale>
          <a:sx n="64" d="100"/>
          <a:sy n="64" d="100"/>
        </p:scale>
        <p:origin x="-3082"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188153-0D03-4830-91B1-FACAA00AA4FA}" type="datetime1">
              <a:rPr lang="en-US" smtClean="0"/>
              <a:t>3/25/2025</a:t>
            </a:fld>
            <a:endParaRPr lang="en-US"/>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4D19F-CD87-4A3D-B833-7CA191FE7016}" type="slidenum">
              <a:rPr lang="en-US" smtClean="0"/>
              <a:t>‹#›</a:t>
            </a:fld>
            <a:endParaRPr lang="en-US"/>
          </a:p>
        </p:txBody>
      </p:sp>
    </p:spTree>
    <p:extLst>
      <p:ext uri="{BB962C8B-B14F-4D97-AF65-F5344CB8AC3E}">
        <p14:creationId xmlns:p14="http://schemas.microsoft.com/office/powerpoint/2010/main" val="7852229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93074F-F4B0-4103-9F7F-71E5B199252D}" type="datetime1">
              <a:rPr lang="en-US" smtClean="0"/>
              <a:t>3/25/2025</a:t>
            </a:fld>
            <a:endParaRPr lang="en-US"/>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5ADA62-A0F4-434E-AAB1-0D36E859A8B4}" type="slidenum">
              <a:rPr lang="en-US" smtClean="0"/>
              <a:t>‹#›</a:t>
            </a:fld>
            <a:endParaRPr lang="en-US"/>
          </a:p>
        </p:txBody>
      </p:sp>
    </p:spTree>
    <p:extLst>
      <p:ext uri="{BB962C8B-B14F-4D97-AF65-F5344CB8AC3E}">
        <p14:creationId xmlns:p14="http://schemas.microsoft.com/office/powerpoint/2010/main" val="29292282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3/25/2025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2</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3/25/2025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11</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3/25/2025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12</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3/25/2025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13</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3/25/2025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3</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3/25/2025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4</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3/25/2025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5</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3/25/2025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6</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3/25/2025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7</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3/25/2025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8</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3/25/2025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9</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3/25/2025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10</a:t>
            </a:fld>
            <a:endParaRPr lang="en-US"/>
          </a:p>
        </p:txBody>
      </p:sp>
    </p:spTree>
    <p:extLst>
      <p:ext uri="{BB962C8B-B14F-4D97-AF65-F5344CB8AC3E}">
        <p14:creationId xmlns:p14="http://schemas.microsoft.com/office/powerpoint/2010/main" val="1022820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5" y="0"/>
            <a:ext cx="12231161"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2"/>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3" y="5037663"/>
            <a:ext cx="897467" cy="279400"/>
          </a:xfrm>
        </p:spPr>
        <p:txBody>
          <a:bodyPr/>
          <a:lstStyle/>
          <a:p>
            <a:fld id="{B9D96261-D562-4F29-B6A9-3D5AB21AF37E}" type="datetime1">
              <a:rPr lang="en-US" smtClean="0"/>
              <a:t>3/25/2025</a:t>
            </a:fld>
            <a:endParaRPr lang="en-US"/>
          </a:p>
        </p:txBody>
      </p:sp>
      <p:sp>
        <p:nvSpPr>
          <p:cNvPr id="5" name="Footer Placeholder 4"/>
          <p:cNvSpPr>
            <a:spLocks noGrp="1"/>
          </p:cNvSpPr>
          <p:nvPr>
            <p:ph type="ftr" sz="quarter" idx="11"/>
          </p:nvPr>
        </p:nvSpPr>
        <p:spPr>
          <a:xfrm>
            <a:off x="2692398" y="5037663"/>
            <a:ext cx="5214635" cy="279400"/>
          </a:xfrm>
        </p:spPr>
        <p:txBody>
          <a:bodyPr/>
          <a:lstStyle/>
          <a:p>
            <a:endParaRPr lang="en-US"/>
          </a:p>
        </p:txBody>
      </p:sp>
      <p:sp>
        <p:nvSpPr>
          <p:cNvPr id="6" name="Slide Number Placeholder 5"/>
          <p:cNvSpPr>
            <a:spLocks noGrp="1"/>
          </p:cNvSpPr>
          <p:nvPr>
            <p:ph type="sldNum" sz="quarter" idx="12"/>
          </p:nvPr>
        </p:nvSpPr>
        <p:spPr>
          <a:xfrm>
            <a:off x="8956902" y="5037663"/>
            <a:ext cx="551166" cy="279400"/>
          </a:xfrm>
        </p:spPr>
        <p:txBody>
          <a:bodyPr/>
          <a:lstStyle/>
          <a:p>
            <a:fld id="{5953F695-DE56-40D5-B4A3-0974E3FA882C}" type="slidenum">
              <a:rPr lang="en-US" smtClean="0"/>
              <a:t>‹#›</a:t>
            </a:fld>
            <a:endParaRPr lang="en-US"/>
          </a:p>
        </p:txBody>
      </p:sp>
      <p:cxnSp>
        <p:nvCxnSpPr>
          <p:cNvPr id="15" name="Straight Connector 14"/>
          <p:cNvCxnSpPr/>
          <p:nvPr/>
        </p:nvCxnSpPr>
        <p:spPr>
          <a:xfrm>
            <a:off x="2692401"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2123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2"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8" y="1041400"/>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2"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134F06-0DB4-45D1-B059-D114F02DD344}" type="datetime1">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1218794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9"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9" y="4343400"/>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8B21EE-5725-4DD0-895A-BBBAAE357CEB}" type="datetime1">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5" name="Straight Connector 14"/>
          <p:cNvCxnSpPr/>
          <p:nvPr/>
        </p:nvCxnSpPr>
        <p:spPr>
          <a:xfrm>
            <a:off x="1396170"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974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3"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2" y="4343400"/>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6864D8-FB2E-4B29-9059-0172820A6E08}" type="datetime1">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
        <p:nvSpPr>
          <p:cNvPr id="14" name="TextBox 13"/>
          <p:cNvSpPr txBox="1"/>
          <p:nvPr/>
        </p:nvSpPr>
        <p:spPr>
          <a:xfrm>
            <a:off x="862012"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70"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3015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231A7D-2A36-468D-89A6-FBDB8782F79C}" type="datetime1">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54601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4EB31B-B50A-4D5A-B5A8-E2281759EEBD}" type="datetime1">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
        <p:nvSpPr>
          <p:cNvPr id="12" name="TextBox 11"/>
          <p:cNvSpPr txBox="1"/>
          <p:nvPr/>
        </p:nvSpPr>
        <p:spPr>
          <a:xfrm>
            <a:off x="862012"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70"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3718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2" y="4470400"/>
            <a:ext cx="9609669"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F8C206-4C0F-4EAD-BBF7-3490D4C6AE99}" type="datetime1">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5" name="Straight Connector 14"/>
          <p:cNvCxnSpPr/>
          <p:nvPr/>
        </p:nvCxnSpPr>
        <p:spPr>
          <a:xfrm>
            <a:off x="1396170"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5064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BC519F-9160-4A17-B7D0-BEEE93BD86A2}" type="datetime1">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4" name="Straight Connector 13"/>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5863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7" y="982132"/>
            <a:ext cx="1890894"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6"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460D7D-2D60-4068-BCEF-47F681A1A696}" type="datetime1">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4" name="Straight Connector 13"/>
          <p:cNvCxnSpPr/>
          <p:nvPr/>
        </p:nvCxnSpPr>
        <p:spPr>
          <a:xfrm>
            <a:off x="8863890" y="990601"/>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4922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10972800" cy="1143000"/>
          </a:xfrm>
        </p:spPr>
        <p:txBody>
          <a:bodyPr/>
          <a:lstStyle/>
          <a:p>
            <a:r>
              <a:rPr lang="tr-TR" smtClean="0"/>
              <a:t>Asıl başlık stili için tıklatın</a:t>
            </a:r>
            <a:endParaRPr lang="en-US"/>
          </a:p>
        </p:txBody>
      </p:sp>
      <p:sp>
        <p:nvSpPr>
          <p:cNvPr id="3" name="Tablo Yer Tutucusu 2"/>
          <p:cNvSpPr>
            <a:spLocks noGrp="1"/>
          </p:cNvSpPr>
          <p:nvPr>
            <p:ph type="tbl" idx="1"/>
          </p:nvPr>
        </p:nvSpPr>
        <p:spPr>
          <a:xfrm>
            <a:off x="609600" y="1600202"/>
            <a:ext cx="10972800" cy="4525963"/>
          </a:xfrm>
        </p:spPr>
        <p:txBody>
          <a:bodyPr/>
          <a:lstStyle/>
          <a:p>
            <a:endParaRPr lang="en-US"/>
          </a:p>
        </p:txBody>
      </p:sp>
      <p:sp>
        <p:nvSpPr>
          <p:cNvPr id="4" name="Veri Yer Tutucusu 3"/>
          <p:cNvSpPr>
            <a:spLocks noGrp="1"/>
          </p:cNvSpPr>
          <p:nvPr>
            <p:ph type="dt" sz="half" idx="10"/>
          </p:nvPr>
        </p:nvSpPr>
        <p:spPr>
          <a:xfrm>
            <a:off x="609600" y="6245225"/>
            <a:ext cx="2844800" cy="476250"/>
          </a:xfrm>
        </p:spPr>
        <p:txBody>
          <a:bodyPr/>
          <a:lstStyle>
            <a:lvl1pPr>
              <a:defRPr/>
            </a:lvl1pPr>
          </a:lstStyle>
          <a:p>
            <a:fld id="{84AD1365-ED2D-451F-9E93-891818D5D86E}" type="datetime1">
              <a:rPr lang="en-US" smtClean="0"/>
              <a:t>3/25/2025</a:t>
            </a:fld>
            <a:endParaRPr lang="en-GB"/>
          </a:p>
        </p:txBody>
      </p:sp>
      <p:sp>
        <p:nvSpPr>
          <p:cNvPr id="5" name="Altbilgi Yer Tutucusu 4"/>
          <p:cNvSpPr>
            <a:spLocks noGrp="1"/>
          </p:cNvSpPr>
          <p:nvPr>
            <p:ph type="ftr" sz="quarter" idx="11"/>
          </p:nvPr>
        </p:nvSpPr>
        <p:spPr>
          <a:xfrm>
            <a:off x="4165600" y="6245225"/>
            <a:ext cx="3860800" cy="476250"/>
          </a:xfrm>
        </p:spPr>
        <p:txBody>
          <a:bodyPr/>
          <a:lstStyle>
            <a:lvl1pPr>
              <a:defRPr/>
            </a:lvl1pPr>
          </a:lstStyle>
          <a:p>
            <a:endParaRPr lang="en-GB"/>
          </a:p>
        </p:txBody>
      </p:sp>
      <p:sp>
        <p:nvSpPr>
          <p:cNvPr id="6" name="Slayt Numarası Yer Tutucusu 5"/>
          <p:cNvSpPr>
            <a:spLocks noGrp="1"/>
          </p:cNvSpPr>
          <p:nvPr>
            <p:ph type="sldNum" sz="quarter" idx="12"/>
          </p:nvPr>
        </p:nvSpPr>
        <p:spPr>
          <a:xfrm>
            <a:off x="8737600" y="6245225"/>
            <a:ext cx="2844800" cy="476250"/>
          </a:xfrm>
        </p:spPr>
        <p:txBody>
          <a:bodyPr/>
          <a:lstStyle>
            <a:lvl1pPr>
              <a:defRPr/>
            </a:lvl1pPr>
          </a:lstStyle>
          <a:p>
            <a:fld id="{B38094A5-13EA-4178-A8FC-F10059BD0D2D}" type="slidenum">
              <a:rPr lang="en-GB"/>
              <a:pPr/>
              <a:t>‹#›</a:t>
            </a:fld>
            <a:endParaRPr lang="en-GB"/>
          </a:p>
        </p:txBody>
      </p:sp>
    </p:spTree>
    <p:extLst>
      <p:ext uri="{BB962C8B-B14F-4D97-AF65-F5344CB8AC3E}">
        <p14:creationId xmlns:p14="http://schemas.microsoft.com/office/powerpoint/2010/main" val="1300712119"/>
      </p:ext>
    </p:extLst>
  </p:cSld>
  <p:clrMapOvr>
    <a:masterClrMapping/>
  </p:clrMapOvr>
  <p:transition>
    <p:checke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D22A58-E1F8-4406-80D7-3F28C62972F6}" type="datetime1">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2955975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8"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D5C7B3-EEB2-4BC8-9827-525F4FB78B51}" type="datetime1">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6" name="Straight Connector 15"/>
          <p:cNvCxnSpPr/>
          <p:nvPr/>
        </p:nvCxnSpPr>
        <p:spPr>
          <a:xfrm>
            <a:off x="2012724"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2543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394DFA-E8DF-4E82-A5CF-408604EA7D2C}" type="datetime1">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36088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1"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1" y="3243263"/>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3"/>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3113C8-67A3-410A-89F4-4C72F691EC87}" type="datetime1">
              <a:rPr lang="en-US" smtClean="0"/>
              <a:t>3/25/2025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3F695-DE56-40D5-B4A3-0974E3FA882C}" type="slidenum">
              <a:rPr lang="en-US" smtClean="0"/>
              <a:t>‹#›</a:t>
            </a:fld>
            <a:endParaRPr lang="en-US"/>
          </a:p>
        </p:txBody>
      </p:sp>
      <p:cxnSp>
        <p:nvCxnSpPr>
          <p:cNvPr id="18" name="Straight Connector 17"/>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015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4B394C8-DB23-4789-A1A5-491492876949}" type="datetime1">
              <a:rPr lang="en-US" smtClean="0"/>
              <a:t>3/25/2025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3F695-DE56-40D5-B4A3-0974E3FA882C}" type="slidenum">
              <a:rPr lang="en-US" smtClean="0"/>
              <a:t>‹#›</a:t>
            </a:fld>
            <a:endParaRPr lang="en-US"/>
          </a:p>
        </p:txBody>
      </p:sp>
      <p:cxnSp>
        <p:nvCxnSpPr>
          <p:cNvPr id="14" name="Straight Connector 13"/>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4876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1940B-74D1-4ED7-BB17-231C8229B959}" type="datetime1">
              <a:rPr lang="en-US" smtClean="0"/>
              <a:t>3/25/2025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388240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3"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9" y="982132"/>
            <a:ext cx="5469467"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3"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C3C653-1223-443D-9606-1E9579F0B6A2}" type="datetime1">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cxnSp>
        <p:nvCxnSpPr>
          <p:cNvPr id="16" name="Straight Connector 15"/>
          <p:cNvCxnSpPr/>
          <p:nvPr/>
        </p:nvCxnSpPr>
        <p:spPr>
          <a:xfrm>
            <a:off x="1396170"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8585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7"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3" y="1041400"/>
            <a:ext cx="3063348"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7"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E94E02-9AF6-4311-A6AA-50FFC6C93F31}" type="datetime1">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2187789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7" y="0"/>
            <a:ext cx="12229963"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4"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2"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1"/>
            <a:ext cx="1600201"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69E21B7-4181-47D5-AE4D-13D62D5740B8}" type="datetime1">
              <a:rPr lang="en-US" smtClean="0"/>
              <a:t>3/25/2025</a:t>
            </a:fld>
            <a:endParaRPr lang="en-US"/>
          </a:p>
        </p:txBody>
      </p:sp>
      <p:sp>
        <p:nvSpPr>
          <p:cNvPr id="5" name="Footer Placeholder 4"/>
          <p:cNvSpPr>
            <a:spLocks noGrp="1"/>
          </p:cNvSpPr>
          <p:nvPr>
            <p:ph type="ftr" sz="quarter" idx="3"/>
          </p:nvPr>
        </p:nvSpPr>
        <p:spPr>
          <a:xfrm>
            <a:off x="1295402" y="5969001"/>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3" y="5969001"/>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953F695-DE56-40D5-B4A3-0974E3FA882C}" type="slidenum">
              <a:rPr lang="en-US" smtClean="0"/>
              <a:t>‹#›</a:t>
            </a:fld>
            <a:endParaRPr lang="en-US"/>
          </a:p>
        </p:txBody>
      </p:sp>
    </p:spTree>
    <p:extLst>
      <p:ext uri="{BB962C8B-B14F-4D97-AF65-F5344CB8AC3E}">
        <p14:creationId xmlns:p14="http://schemas.microsoft.com/office/powerpoint/2010/main" val="117525246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 id="2147483810" r:id="rId18"/>
  </p:sldLayoutIdLst>
  <p:hf hdr="0" ftr="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hyperlink" Target="https://www.aljazeera.net/encyclopedia/organizationsandstructures/2015/3/29/%D9%85%D8%AC%D9%84%D8%B3-%D8%A7%D9%84%D9%84%D9%88%D8%B1%D8%AF%D8%A7%D8%AA" TargetMode="External"/><Relationship Id="rId4" Type="http://schemas.openxmlformats.org/officeDocument/2006/relationships/hyperlink" Target="https://www.aljazeera.net/encyclopedia/countries/2014/10/30/%D8%A7%D9%84%D9%85%D9%85%D9%84%D9%83%D8%A9-%D8%A7%D9%84%D9%85%D8%AA%D8%AD%D8%AF%D8%A9"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476500" y="1556238"/>
            <a:ext cx="7454900" cy="8186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82296"/>
            <a:endParaRPr lang="en-US" sz="2400" dirty="0">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2743200" y="2374900"/>
            <a:ext cx="6736079" cy="29210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5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b="1" dirty="0" smtClean="0">
              <a:latin typeface="Times New Roman" panose="02020603050405020304" pitchFamily="18" charset="0"/>
              <a:cs typeface="Times New Roman" panose="02020603050405020304" pitchFamily="18" charset="0"/>
            </a:endParaRPr>
          </a:p>
        </p:txBody>
      </p:sp>
      <p:sp>
        <p:nvSpPr>
          <p:cNvPr id="7" name="Slide Number Placeholder 7"/>
          <p:cNvSpPr>
            <a:spLocks noGrp="1"/>
          </p:cNvSpPr>
          <p:nvPr>
            <p:ph type="sldNum" sz="quarter" idx="12"/>
          </p:nvPr>
        </p:nvSpPr>
        <p:spPr>
          <a:xfrm>
            <a:off x="9931400" y="6324600"/>
            <a:ext cx="1905001"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26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1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FontTx/>
              <a:buNone/>
            </a:pPr>
            <a:fld id="{CDCC2F32-039C-43AD-A704-B5EE4748AA0A}" type="slidenum">
              <a:rPr lang="en-US" sz="1200" smtClean="0"/>
              <a:pPr>
                <a:spcBef>
                  <a:spcPct val="0"/>
                </a:spcBef>
                <a:buClrTx/>
                <a:buFontTx/>
                <a:buNone/>
              </a:pPr>
              <a:t>1</a:t>
            </a:fld>
            <a:endParaRPr lang="en-US" sz="1200" smtClean="0"/>
          </a:p>
        </p:txBody>
      </p:sp>
      <p:pic>
        <p:nvPicPr>
          <p:cNvPr id="9" name="صورة 2"/>
          <p:cNvPicPr/>
          <p:nvPr/>
        </p:nvPicPr>
        <p:blipFill>
          <a:blip r:embed="rId3">
            <a:extLst>
              <a:ext uri="{28A0092B-C50C-407E-A947-70E740481C1C}">
                <a14:useLocalDpi xmlns:a14="http://schemas.microsoft.com/office/drawing/2010/main" val="0"/>
              </a:ext>
            </a:extLst>
          </a:blip>
          <a:stretch>
            <a:fillRect/>
          </a:stretch>
        </p:blipFill>
        <p:spPr>
          <a:xfrm>
            <a:off x="291496" y="241544"/>
            <a:ext cx="1724025" cy="1724025"/>
          </a:xfrm>
          <a:prstGeom prst="rect">
            <a:avLst/>
          </a:prstGeom>
          <a:ln>
            <a:noFill/>
          </a:ln>
          <a:effectLst>
            <a:softEdge rad="112500"/>
          </a:effectLst>
        </p:spPr>
      </p:pic>
      <p:sp>
        <p:nvSpPr>
          <p:cNvPr id="2" name="Rectangle 1"/>
          <p:cNvSpPr/>
          <p:nvPr/>
        </p:nvSpPr>
        <p:spPr>
          <a:xfrm>
            <a:off x="3838903" y="2532554"/>
            <a:ext cx="4635064" cy="584775"/>
          </a:xfrm>
          <a:prstGeom prst="rect">
            <a:avLst/>
          </a:prstGeom>
        </p:spPr>
        <p:txBody>
          <a:bodyPr wrap="square">
            <a:spAutoFit/>
          </a:bodyPr>
          <a:lstStyle/>
          <a:p>
            <a:pPr algn="ctr"/>
            <a:r>
              <a:rPr lang="ar-IQ" sz="3200" dirty="0">
                <a:solidFill>
                  <a:schemeClr val="accent2">
                    <a:lumMod val="75000"/>
                  </a:schemeClr>
                </a:solidFill>
                <a:latin typeface="Segoe UI Semibold" panose="020B0702040204020203" pitchFamily="34" charset="0"/>
                <a:cs typeface="Segoe UI Semibold" panose="020B0702040204020203" pitchFamily="34" charset="0"/>
              </a:rPr>
              <a:t>محاضرات في الديمقراطية</a:t>
            </a:r>
            <a:endParaRPr lang="en-US" sz="3200" dirty="0">
              <a:solidFill>
                <a:schemeClr val="accent2">
                  <a:lumMod val="75000"/>
                </a:schemeClr>
              </a:solidFill>
              <a:latin typeface="Segoe UI Semibold" panose="020B0702040204020203" pitchFamily="34" charset="0"/>
              <a:cs typeface="Segoe UI Semibold" panose="020B0702040204020203" pitchFamily="34" charset="0"/>
            </a:endParaRPr>
          </a:p>
        </p:txBody>
      </p:sp>
      <p:sp>
        <p:nvSpPr>
          <p:cNvPr id="3" name="Rectangle 2"/>
          <p:cNvSpPr/>
          <p:nvPr/>
        </p:nvSpPr>
        <p:spPr>
          <a:xfrm>
            <a:off x="3048000" y="3755611"/>
            <a:ext cx="6096000" cy="1384995"/>
          </a:xfrm>
          <a:prstGeom prst="rect">
            <a:avLst/>
          </a:prstGeom>
        </p:spPr>
        <p:txBody>
          <a:bodyPr>
            <a:spAutoFit/>
          </a:bodyPr>
          <a:lstStyle/>
          <a:p>
            <a:pPr algn="ctr" rtl="1"/>
            <a:r>
              <a:rPr lang="ar-IQ" sz="2800" b="1" dirty="0">
                <a:solidFill>
                  <a:schemeClr val="accent2">
                    <a:lumMod val="75000"/>
                  </a:schemeClr>
                </a:solidFill>
              </a:rPr>
              <a:t>اعداد وتقديم</a:t>
            </a:r>
          </a:p>
          <a:p>
            <a:pPr algn="ctr" rtl="1"/>
            <a:r>
              <a:rPr lang="ar-IQ" sz="2800" b="1" dirty="0">
                <a:solidFill>
                  <a:schemeClr val="accent2">
                    <a:lumMod val="75000"/>
                  </a:schemeClr>
                </a:solidFill>
              </a:rPr>
              <a:t> </a:t>
            </a:r>
            <a:r>
              <a:rPr lang="ar-IQ" sz="2800" b="1">
                <a:solidFill>
                  <a:schemeClr val="accent2">
                    <a:lumMod val="75000"/>
                  </a:schemeClr>
                </a:solidFill>
              </a:rPr>
              <a:t>الاستاذ </a:t>
            </a:r>
            <a:r>
              <a:rPr lang="ar-IQ" sz="2800" b="1" smtClean="0">
                <a:solidFill>
                  <a:schemeClr val="accent2">
                    <a:lumMod val="75000"/>
                  </a:schemeClr>
                </a:solidFill>
              </a:rPr>
              <a:t>الدكتور </a:t>
            </a:r>
            <a:endParaRPr lang="ar-IQ" sz="2800" b="1" dirty="0">
              <a:solidFill>
                <a:schemeClr val="accent2">
                  <a:lumMod val="75000"/>
                </a:schemeClr>
              </a:solidFill>
            </a:endParaRPr>
          </a:p>
          <a:p>
            <a:pPr algn="ctr" rtl="1"/>
            <a:r>
              <a:rPr lang="ar-IQ" sz="2800" b="1" dirty="0">
                <a:solidFill>
                  <a:schemeClr val="accent2">
                    <a:lumMod val="75000"/>
                  </a:schemeClr>
                </a:solidFill>
              </a:rPr>
              <a:t>ساهره قحطان عبد الجبار الحميري</a:t>
            </a:r>
            <a:endParaRPr lang="en-US" altLang="en-US" sz="2800" dirty="0">
              <a:solidFill>
                <a:schemeClr val="accent2">
                  <a:lumMod val="75000"/>
                </a:schemeClr>
              </a:solidFill>
            </a:endParaRPr>
          </a:p>
        </p:txBody>
      </p:sp>
    </p:spTree>
    <p:extLst>
      <p:ext uri="{BB962C8B-B14F-4D97-AF65-F5344CB8AC3E}">
        <p14:creationId xmlns:p14="http://schemas.microsoft.com/office/powerpoint/2010/main" val="2146898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IQ" b="1" dirty="0" smtClean="0">
                <a:solidFill>
                  <a:schemeClr val="accent2">
                    <a:lumMod val="75000"/>
                  </a:schemeClr>
                </a:solidFill>
              </a:rPr>
              <a:t>النظام البرلماني</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10</a:t>
            </a:fld>
            <a:endParaRPr lang="en-GB"/>
          </a:p>
        </p:txBody>
      </p:sp>
      <p:sp>
        <p:nvSpPr>
          <p:cNvPr id="3" name="Rectangle 2"/>
          <p:cNvSpPr/>
          <p:nvPr/>
        </p:nvSpPr>
        <p:spPr>
          <a:xfrm>
            <a:off x="952105" y="1461155"/>
            <a:ext cx="10275217" cy="2958502"/>
          </a:xfrm>
          <a:prstGeom prst="rect">
            <a:avLst/>
          </a:prstGeom>
        </p:spPr>
        <p:txBody>
          <a:bodyPr wrap="square">
            <a:spAutoFit/>
          </a:bodyPr>
          <a:lstStyle/>
          <a:p>
            <a:pPr algn="r" rtl="1">
              <a:lnSpc>
                <a:spcPct val="150000"/>
              </a:lnSpc>
            </a:pPr>
            <a:r>
              <a:rPr lang="ar-IQ" sz="3200" b="1" dirty="0">
                <a:solidFill>
                  <a:schemeClr val="accent2">
                    <a:lumMod val="75000"/>
                  </a:schemeClr>
                </a:solidFill>
              </a:rPr>
              <a:t>أنواع النظام البرلماني :</a:t>
            </a:r>
            <a:endParaRPr lang="en-US" sz="3200" dirty="0">
              <a:solidFill>
                <a:schemeClr val="accent2">
                  <a:lumMod val="75000"/>
                </a:schemeClr>
              </a:solidFill>
            </a:endParaRPr>
          </a:p>
          <a:p>
            <a:pPr algn="r">
              <a:lnSpc>
                <a:spcPct val="150000"/>
              </a:lnSpc>
            </a:pPr>
            <a:r>
              <a:rPr lang="ar-IQ" sz="3200" dirty="0">
                <a:solidFill>
                  <a:schemeClr val="accent2">
                    <a:lumMod val="75000"/>
                  </a:schemeClr>
                </a:solidFill>
              </a:rPr>
              <a:t>1</a:t>
            </a:r>
            <a:r>
              <a:rPr lang="ar-IQ" sz="3200" b="1" dirty="0">
                <a:solidFill>
                  <a:schemeClr val="accent2">
                    <a:lumMod val="75000"/>
                  </a:schemeClr>
                </a:solidFill>
              </a:rPr>
              <a:t>- النظام المزدوج </a:t>
            </a:r>
            <a:r>
              <a:rPr lang="ar-IQ" sz="3200" b="1" dirty="0" smtClean="0">
                <a:solidFill>
                  <a:schemeClr val="accent2">
                    <a:lumMod val="75000"/>
                  </a:schemeClr>
                </a:solidFill>
              </a:rPr>
              <a:t>المسؤولية</a:t>
            </a:r>
            <a:r>
              <a:rPr lang="ar-IQ" sz="3200" dirty="0" smtClean="0">
                <a:solidFill>
                  <a:schemeClr val="accent2">
                    <a:lumMod val="75000"/>
                  </a:schemeClr>
                </a:solidFill>
              </a:rPr>
              <a:t>.</a:t>
            </a:r>
          </a:p>
          <a:p>
            <a:pPr algn="r">
              <a:lnSpc>
                <a:spcPct val="150000"/>
              </a:lnSpc>
            </a:pPr>
            <a:r>
              <a:rPr lang="ar-IQ" sz="3200" dirty="0" smtClean="0">
                <a:solidFill>
                  <a:schemeClr val="accent2">
                    <a:lumMod val="75000"/>
                  </a:schemeClr>
                </a:solidFill>
              </a:rPr>
              <a:t>2- </a:t>
            </a:r>
            <a:r>
              <a:rPr lang="ar-IQ" sz="3200" b="1" dirty="0">
                <a:solidFill>
                  <a:schemeClr val="accent2">
                    <a:lumMod val="75000"/>
                  </a:schemeClr>
                </a:solidFill>
              </a:rPr>
              <a:t>النظام الأحادي </a:t>
            </a:r>
            <a:r>
              <a:rPr lang="ar-IQ" sz="3200" b="1" dirty="0" smtClean="0">
                <a:solidFill>
                  <a:schemeClr val="accent2">
                    <a:lumMod val="75000"/>
                  </a:schemeClr>
                </a:solidFill>
              </a:rPr>
              <a:t>المسؤولية</a:t>
            </a:r>
            <a:r>
              <a:rPr lang="ar-IQ" sz="3200" dirty="0" smtClean="0">
                <a:solidFill>
                  <a:schemeClr val="accent2">
                    <a:lumMod val="75000"/>
                  </a:schemeClr>
                </a:solidFill>
              </a:rPr>
              <a:t>  </a:t>
            </a:r>
          </a:p>
          <a:p>
            <a:pPr marL="395288" algn="r" rtl="1">
              <a:lnSpc>
                <a:spcPct val="150000"/>
              </a:lnSpc>
            </a:pPr>
            <a:endParaRPr lang="ar-IQ" sz="3200" dirty="0">
              <a:solidFill>
                <a:schemeClr val="accent2">
                  <a:lumMod val="75000"/>
                </a:schemeClr>
              </a:solidFill>
            </a:endParaRPr>
          </a:p>
        </p:txBody>
      </p:sp>
    </p:spTree>
    <p:extLst>
      <p:ext uri="{BB962C8B-B14F-4D97-AF65-F5344CB8AC3E}">
        <p14:creationId xmlns:p14="http://schemas.microsoft.com/office/powerpoint/2010/main" val="3496452664"/>
      </p:ext>
    </p:extLst>
  </p:cSld>
  <p:clrMapOvr>
    <a:masterClrMapping/>
  </p:clrMapOvr>
  <p:transition>
    <p:checke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IQ" b="1" dirty="0" smtClean="0">
                <a:solidFill>
                  <a:schemeClr val="accent2">
                    <a:lumMod val="75000"/>
                  </a:schemeClr>
                </a:solidFill>
              </a:rPr>
              <a:t>النظام البرلماني</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11</a:t>
            </a:fld>
            <a:endParaRPr lang="en-GB"/>
          </a:p>
        </p:txBody>
      </p:sp>
      <p:sp>
        <p:nvSpPr>
          <p:cNvPr id="3" name="Rectangle 2"/>
          <p:cNvSpPr/>
          <p:nvPr/>
        </p:nvSpPr>
        <p:spPr>
          <a:xfrm>
            <a:off x="952105" y="1555423"/>
            <a:ext cx="10275217" cy="4524315"/>
          </a:xfrm>
          <a:prstGeom prst="rect">
            <a:avLst/>
          </a:prstGeom>
        </p:spPr>
        <p:txBody>
          <a:bodyPr wrap="square">
            <a:spAutoFit/>
          </a:bodyPr>
          <a:lstStyle/>
          <a:p>
            <a:pPr algn="r" rtl="1">
              <a:lnSpc>
                <a:spcPct val="150000"/>
              </a:lnSpc>
            </a:pPr>
            <a:r>
              <a:rPr lang="ar-IQ" sz="3200" b="1" dirty="0" smtClean="0">
                <a:solidFill>
                  <a:schemeClr val="accent2">
                    <a:lumMod val="75000"/>
                  </a:schemeClr>
                </a:solidFill>
              </a:rPr>
              <a:t>ايجابيات النظام البرلماني</a:t>
            </a:r>
          </a:p>
          <a:p>
            <a:pPr marL="457200" indent="-457200" algn="r" rtl="1">
              <a:lnSpc>
                <a:spcPct val="150000"/>
              </a:lnSpc>
              <a:buFontTx/>
              <a:buChar char="-"/>
            </a:pPr>
            <a:r>
              <a:rPr lang="ar-IQ" sz="3200" dirty="0" smtClean="0">
                <a:solidFill>
                  <a:schemeClr val="accent2">
                    <a:lumMod val="75000"/>
                  </a:schemeClr>
                </a:solidFill>
              </a:rPr>
              <a:t>الدستوري </a:t>
            </a:r>
            <a:r>
              <a:rPr lang="ar-IQ" sz="3200" dirty="0">
                <a:solidFill>
                  <a:schemeClr val="accent2">
                    <a:lumMod val="75000"/>
                  </a:schemeClr>
                </a:solidFill>
              </a:rPr>
              <a:t>أن الأنظمة البرلمانية تساعد في الحفاظ على تماسك الدول التي يتصف تركيبها السكاني بالتعددية (قبائل، مذاهب، مناطق، أعراق</a:t>
            </a:r>
            <a:r>
              <a:rPr lang="ar-IQ" sz="3200" dirty="0" smtClean="0">
                <a:solidFill>
                  <a:schemeClr val="accent2">
                    <a:lumMod val="75000"/>
                  </a:schemeClr>
                </a:solidFill>
              </a:rPr>
              <a:t>).</a:t>
            </a:r>
          </a:p>
          <a:p>
            <a:pPr marL="457200" indent="-457200" algn="r" rtl="1">
              <a:lnSpc>
                <a:spcPct val="150000"/>
              </a:lnSpc>
              <a:buFontTx/>
              <a:buChar char="-"/>
            </a:pPr>
            <a:r>
              <a:rPr lang="ar-IQ" sz="3200" dirty="0">
                <a:solidFill>
                  <a:schemeClr val="accent2">
                    <a:lumMod val="75000"/>
                  </a:schemeClr>
                </a:solidFill>
              </a:rPr>
              <a:t> يتميز النظام البرلماني بمرونة في العلاقة بين السلطات</a:t>
            </a:r>
            <a:r>
              <a:rPr lang="en-US" sz="3200" dirty="0"/>
              <a:t/>
            </a:r>
            <a:br>
              <a:rPr lang="en-US" sz="3200" dirty="0"/>
            </a:br>
            <a:r>
              <a:rPr lang="en-US" sz="3200" dirty="0"/>
              <a:t/>
            </a:r>
            <a:br>
              <a:rPr lang="en-US" sz="3200" dirty="0"/>
            </a:br>
            <a:endParaRPr lang="ar-IQ" sz="3200" dirty="0">
              <a:solidFill>
                <a:schemeClr val="accent2">
                  <a:lumMod val="75000"/>
                </a:schemeClr>
              </a:solidFill>
            </a:endParaRPr>
          </a:p>
        </p:txBody>
      </p:sp>
    </p:spTree>
    <p:extLst>
      <p:ext uri="{BB962C8B-B14F-4D97-AF65-F5344CB8AC3E}">
        <p14:creationId xmlns:p14="http://schemas.microsoft.com/office/powerpoint/2010/main" val="523139747"/>
      </p:ext>
    </p:extLst>
  </p:cSld>
  <p:clrMapOvr>
    <a:masterClrMapping/>
  </p:clrMapOvr>
  <p:transition>
    <p:checke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IQ" b="1" dirty="0" smtClean="0">
                <a:solidFill>
                  <a:schemeClr val="accent2">
                    <a:lumMod val="75000"/>
                  </a:schemeClr>
                </a:solidFill>
              </a:rPr>
              <a:t>النظام البرلماني</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12</a:t>
            </a:fld>
            <a:endParaRPr lang="en-GB"/>
          </a:p>
        </p:txBody>
      </p:sp>
      <p:sp>
        <p:nvSpPr>
          <p:cNvPr id="3" name="Rectangle 2"/>
          <p:cNvSpPr/>
          <p:nvPr/>
        </p:nvSpPr>
        <p:spPr>
          <a:xfrm>
            <a:off x="952105" y="1555423"/>
            <a:ext cx="10275217" cy="5262979"/>
          </a:xfrm>
          <a:prstGeom prst="rect">
            <a:avLst/>
          </a:prstGeom>
        </p:spPr>
        <p:txBody>
          <a:bodyPr wrap="square">
            <a:spAutoFit/>
          </a:bodyPr>
          <a:lstStyle/>
          <a:p>
            <a:pPr algn="r" rtl="1">
              <a:lnSpc>
                <a:spcPct val="150000"/>
              </a:lnSpc>
            </a:pPr>
            <a:r>
              <a:rPr lang="ar-IQ" sz="3200" b="1" dirty="0" smtClean="0">
                <a:solidFill>
                  <a:schemeClr val="accent2">
                    <a:lumMod val="75000"/>
                  </a:schemeClr>
                </a:solidFill>
              </a:rPr>
              <a:t>سلبيات النظام البرلماني</a:t>
            </a:r>
          </a:p>
          <a:p>
            <a:pPr marL="457200" indent="-457200" algn="r" rtl="1">
              <a:lnSpc>
                <a:spcPct val="150000"/>
              </a:lnSpc>
              <a:buFontTx/>
              <a:buChar char="-"/>
            </a:pPr>
            <a:r>
              <a:rPr lang="ar-IQ" sz="3200" dirty="0">
                <a:solidFill>
                  <a:schemeClr val="accent2">
                    <a:lumMod val="75000"/>
                  </a:schemeClr>
                </a:solidFill>
              </a:rPr>
              <a:t>إنه قد يركز السلطات في يد رئيس </a:t>
            </a:r>
            <a:r>
              <a:rPr lang="ar-IQ" sz="3200" dirty="0" smtClean="0">
                <a:solidFill>
                  <a:schemeClr val="accent2">
                    <a:lumMod val="75000"/>
                  </a:schemeClr>
                </a:solidFill>
              </a:rPr>
              <a:t>الوزراء.</a:t>
            </a:r>
          </a:p>
          <a:p>
            <a:pPr marL="457200" indent="-457200" algn="r" rtl="1">
              <a:lnSpc>
                <a:spcPct val="150000"/>
              </a:lnSpc>
              <a:buFontTx/>
              <a:buChar char="-"/>
            </a:pPr>
            <a:r>
              <a:rPr lang="ar-IQ" sz="3200" dirty="0">
                <a:solidFill>
                  <a:schemeClr val="accent2">
                    <a:lumMod val="75000"/>
                  </a:schemeClr>
                </a:solidFill>
              </a:rPr>
              <a:t>وقد يؤدي هذا النظام إلى صعوبة في اتخاذ القرار وإلى إضعاف الحكومة في حالة التحالفات </a:t>
            </a:r>
            <a:r>
              <a:rPr lang="ar-IQ" sz="3200" dirty="0" smtClean="0">
                <a:solidFill>
                  <a:schemeClr val="accent2">
                    <a:lumMod val="75000"/>
                  </a:schemeClr>
                </a:solidFill>
              </a:rPr>
              <a:t>المعقدة.</a:t>
            </a:r>
          </a:p>
          <a:p>
            <a:pPr marL="457200" indent="-457200" algn="r" rtl="1">
              <a:lnSpc>
                <a:spcPct val="150000"/>
              </a:lnSpc>
              <a:buFontTx/>
              <a:buChar char="-"/>
            </a:pPr>
            <a:r>
              <a:rPr lang="ar-IQ" sz="3200" dirty="0" smtClean="0">
                <a:solidFill>
                  <a:schemeClr val="accent2">
                    <a:lumMod val="75000"/>
                  </a:schemeClr>
                </a:solidFill>
              </a:rPr>
              <a:t>قد يؤدي الى </a:t>
            </a:r>
            <a:r>
              <a:rPr lang="ar-IQ" sz="3200" dirty="0">
                <a:solidFill>
                  <a:schemeClr val="accent2">
                    <a:lumMod val="75000"/>
                  </a:schemeClr>
                </a:solidFill>
              </a:rPr>
              <a:t>عدم الاستقرار السياسي في حالة تعدد الأحزاب داخل البرلمان وعدم حصول أي منها على الأغلبية</a:t>
            </a:r>
            <a:r>
              <a:rPr lang="ar-IQ" sz="3200" dirty="0" smtClean="0">
                <a:solidFill>
                  <a:schemeClr val="accent2">
                    <a:lumMod val="75000"/>
                  </a:schemeClr>
                </a:solidFill>
              </a:rPr>
              <a:t> </a:t>
            </a:r>
            <a:r>
              <a:rPr lang="en-US" sz="3200" dirty="0"/>
              <a:t/>
            </a:r>
            <a:br>
              <a:rPr lang="en-US" sz="3200" dirty="0"/>
            </a:br>
            <a:endParaRPr lang="ar-IQ" sz="3200" dirty="0">
              <a:solidFill>
                <a:schemeClr val="accent2">
                  <a:lumMod val="75000"/>
                </a:schemeClr>
              </a:solidFill>
            </a:endParaRPr>
          </a:p>
        </p:txBody>
      </p:sp>
    </p:spTree>
    <p:extLst>
      <p:ext uri="{BB962C8B-B14F-4D97-AF65-F5344CB8AC3E}">
        <p14:creationId xmlns:p14="http://schemas.microsoft.com/office/powerpoint/2010/main" val="4190335321"/>
      </p:ext>
    </p:extLst>
  </p:cSld>
  <p:clrMapOvr>
    <a:masterClrMapping/>
  </p:clrMapOvr>
  <p:transition>
    <p:checke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13</a:t>
            </a:fld>
            <a:endParaRPr lang="en-GB" dirty="0"/>
          </a:p>
        </p:txBody>
      </p:sp>
      <p:sp>
        <p:nvSpPr>
          <p:cNvPr id="2" name="Rectangle 1"/>
          <p:cNvSpPr/>
          <p:nvPr/>
        </p:nvSpPr>
        <p:spPr>
          <a:xfrm rot="19637392">
            <a:off x="2274950" y="2931566"/>
            <a:ext cx="6944529" cy="1107996"/>
          </a:xfrm>
          <a:prstGeom prst="rect">
            <a:avLst/>
          </a:prstGeom>
          <a:noFill/>
        </p:spPr>
        <p:txBody>
          <a:bodyPr wrap="none" lIns="91440" tIns="45720" rIns="91440" bIns="45720">
            <a:spAutoFit/>
          </a:bodyPr>
          <a:lstStyle/>
          <a:p>
            <a:pPr algn="ctr"/>
            <a:r>
              <a:rPr lang="ar-IQ" sz="6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شـكــراً لحـسن اصغــائكم</a:t>
            </a:r>
            <a:endParaRPr lang="en-US" sz="6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3901469841"/>
      </p:ext>
    </p:extLst>
  </p:cSld>
  <p:clrMapOvr>
    <a:masterClrMapping/>
  </p:clrMapOvr>
  <p:transition>
    <p:checke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IQ" b="1" dirty="0">
                <a:solidFill>
                  <a:schemeClr val="accent2">
                    <a:lumMod val="75000"/>
                  </a:schemeClr>
                </a:solidFill>
              </a:rPr>
              <a:t>الموضوعات</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2</a:t>
            </a:fld>
            <a:endParaRPr lang="en-GB"/>
          </a:p>
        </p:txBody>
      </p:sp>
      <p:sp>
        <p:nvSpPr>
          <p:cNvPr id="7" name="Rectangle 124"/>
          <p:cNvSpPr>
            <a:spLocks noChangeArrowheads="1"/>
          </p:cNvSpPr>
          <p:nvPr/>
        </p:nvSpPr>
        <p:spPr bwMode="auto">
          <a:xfrm>
            <a:off x="996583" y="764926"/>
            <a:ext cx="7364901" cy="5424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chemeClr val="tx1"/>
              </a:buClr>
              <a:buChar char="•"/>
              <a:defRPr sz="2400">
                <a:solidFill>
                  <a:schemeClr val="tx1"/>
                </a:solidFill>
                <a:latin typeface="Century Schoolbook" panose="02040604050505020304" pitchFamily="18" charset="0"/>
                <a:cs typeface="Times New Roman" panose="02020603050405020304" pitchFamily="18" charset="0"/>
              </a:defRPr>
            </a:lvl1pPr>
            <a:lvl2pPr marL="742950" indent="-285750" algn="l">
              <a:spcBef>
                <a:spcPct val="20000"/>
              </a:spcBef>
              <a:buClr>
                <a:schemeClr val="tx1"/>
              </a:buClr>
              <a:buChar char="•"/>
              <a:defRPr sz="2000">
                <a:solidFill>
                  <a:schemeClr val="tx1"/>
                </a:solidFill>
                <a:latin typeface="Century Schoolbook" panose="02040604050505020304" pitchFamily="18" charset="0"/>
                <a:cs typeface="Times New Roman" panose="02020603050405020304" pitchFamily="18" charset="0"/>
              </a:defRPr>
            </a:lvl2pPr>
            <a:lvl3pPr marL="1143000" indent="-228600" algn="l">
              <a:spcBef>
                <a:spcPct val="20000"/>
              </a:spcBef>
              <a:buClr>
                <a:schemeClr val="tx1"/>
              </a:buClr>
              <a:buChar char="•"/>
              <a:defRPr>
                <a:solidFill>
                  <a:schemeClr val="tx1"/>
                </a:solidFill>
                <a:latin typeface="Century Schoolbook" panose="02040604050505020304" pitchFamily="18" charset="0"/>
                <a:cs typeface="Times New Roman" panose="02020603050405020304" pitchFamily="18" charset="0"/>
              </a:defRPr>
            </a:lvl3pPr>
            <a:lvl4pPr marL="1600200" indent="-228600" algn="l">
              <a:spcBef>
                <a:spcPct val="20000"/>
              </a:spcBef>
              <a:buClr>
                <a:schemeClr val="tx1"/>
              </a:buClr>
              <a:buChar char="•"/>
              <a:defRPr sz="1600">
                <a:solidFill>
                  <a:schemeClr val="tx1"/>
                </a:solidFill>
                <a:latin typeface="Century Schoolbook" panose="02040604050505020304" pitchFamily="18" charset="0"/>
                <a:cs typeface="Times New Roman" panose="02020603050405020304" pitchFamily="18" charset="0"/>
              </a:defRPr>
            </a:lvl4pPr>
            <a:lvl5pPr marL="2057400" indent="-228600" algn="l">
              <a:spcBef>
                <a:spcPct val="20000"/>
              </a:spcBef>
              <a:buClr>
                <a:schemeClr val="tx1"/>
              </a:buClr>
              <a:buChar char="•"/>
              <a:defRPr sz="1600">
                <a:solidFill>
                  <a:schemeClr val="tx1"/>
                </a:solidFill>
                <a:latin typeface="Century Schoolbook" panose="02040604050505020304" pitchFamily="18" charset="0"/>
                <a:cs typeface="Times New Roman" panose="02020603050405020304" pitchFamily="18" charset="0"/>
              </a:defRPr>
            </a:lvl5pPr>
            <a:lvl6pPr marL="2514600" indent="-228600" fontAlgn="base">
              <a:spcBef>
                <a:spcPct val="20000"/>
              </a:spcBef>
              <a:spcAft>
                <a:spcPct val="0"/>
              </a:spcAft>
              <a:buClr>
                <a:schemeClr val="tx1"/>
              </a:buClr>
              <a:buChar char="•"/>
              <a:defRPr sz="1600">
                <a:solidFill>
                  <a:schemeClr val="tx1"/>
                </a:solidFill>
                <a:latin typeface="Century Schoolbook" panose="02040604050505020304" pitchFamily="18" charset="0"/>
                <a:cs typeface="Times New Roman" panose="02020603050405020304" pitchFamily="18" charset="0"/>
              </a:defRPr>
            </a:lvl6pPr>
            <a:lvl7pPr marL="2971800" indent="-228600" fontAlgn="base">
              <a:spcBef>
                <a:spcPct val="20000"/>
              </a:spcBef>
              <a:spcAft>
                <a:spcPct val="0"/>
              </a:spcAft>
              <a:buClr>
                <a:schemeClr val="tx1"/>
              </a:buClr>
              <a:buChar char="•"/>
              <a:defRPr sz="1600">
                <a:solidFill>
                  <a:schemeClr val="tx1"/>
                </a:solidFill>
                <a:latin typeface="Century Schoolbook" panose="02040604050505020304" pitchFamily="18" charset="0"/>
                <a:cs typeface="Times New Roman" panose="02020603050405020304" pitchFamily="18" charset="0"/>
              </a:defRPr>
            </a:lvl7pPr>
            <a:lvl8pPr marL="3429000" indent="-228600" fontAlgn="base">
              <a:spcBef>
                <a:spcPct val="20000"/>
              </a:spcBef>
              <a:spcAft>
                <a:spcPct val="0"/>
              </a:spcAft>
              <a:buClr>
                <a:schemeClr val="tx1"/>
              </a:buClr>
              <a:buChar char="•"/>
              <a:defRPr sz="1600">
                <a:solidFill>
                  <a:schemeClr val="tx1"/>
                </a:solidFill>
                <a:latin typeface="Century Schoolbook" panose="02040604050505020304" pitchFamily="18" charset="0"/>
                <a:cs typeface="Times New Roman" panose="02020603050405020304" pitchFamily="18" charset="0"/>
              </a:defRPr>
            </a:lvl8pPr>
            <a:lvl9pPr marL="3886200" indent="-228600" fontAlgn="base">
              <a:spcBef>
                <a:spcPct val="20000"/>
              </a:spcBef>
              <a:spcAft>
                <a:spcPct val="0"/>
              </a:spcAft>
              <a:buClr>
                <a:schemeClr val="tx1"/>
              </a:buClr>
              <a:buChar char="•"/>
              <a:defRPr sz="1600">
                <a:solidFill>
                  <a:schemeClr val="tx1"/>
                </a:solidFill>
                <a:latin typeface="Century Schoolbook" panose="02040604050505020304" pitchFamily="18" charset="0"/>
                <a:cs typeface="Times New Roman" panose="02020603050405020304" pitchFamily="18" charset="0"/>
              </a:defRPr>
            </a:lvl9pPr>
          </a:lstStyle>
          <a:p>
            <a:pPr marL="0" indent="0">
              <a:buNone/>
            </a:pPr>
            <a:endParaRPr lang="en-US" sz="2000" dirty="0">
              <a:latin typeface="Times New Roman" panose="02020603050405020304" pitchFamily="18" charset="0"/>
            </a:endParaRPr>
          </a:p>
        </p:txBody>
      </p:sp>
      <p:sp>
        <p:nvSpPr>
          <p:cNvPr id="2" name="Rectangle 1"/>
          <p:cNvSpPr/>
          <p:nvPr/>
        </p:nvSpPr>
        <p:spPr>
          <a:xfrm>
            <a:off x="1376314" y="1851374"/>
            <a:ext cx="9486128" cy="3416320"/>
          </a:xfrm>
          <a:prstGeom prst="rect">
            <a:avLst/>
          </a:prstGeom>
        </p:spPr>
        <p:txBody>
          <a:bodyPr wrap="square">
            <a:spAutoFit/>
          </a:bodyPr>
          <a:lstStyle/>
          <a:p>
            <a:pPr marL="571500" indent="-571500" algn="r" rtl="1">
              <a:buFont typeface="Wingdings" panose="05000000000000000000" pitchFamily="2" charset="2"/>
              <a:buChar char="v"/>
            </a:pPr>
            <a:r>
              <a:rPr lang="ar-IQ" sz="3600" b="1" dirty="0" smtClean="0">
                <a:solidFill>
                  <a:schemeClr val="accent2">
                    <a:lumMod val="75000"/>
                  </a:schemeClr>
                </a:solidFill>
              </a:rPr>
              <a:t>النظم السياسية</a:t>
            </a:r>
          </a:p>
          <a:p>
            <a:pPr algn="r" rtl="1"/>
            <a:r>
              <a:rPr lang="ar-IQ" sz="3600" dirty="0">
                <a:solidFill>
                  <a:schemeClr val="accent2">
                    <a:lumMod val="75000"/>
                  </a:schemeClr>
                </a:solidFill>
              </a:rPr>
              <a:t> </a:t>
            </a:r>
            <a:r>
              <a:rPr lang="ar-IQ" sz="3600" dirty="0" smtClean="0">
                <a:solidFill>
                  <a:schemeClr val="accent2">
                    <a:lumMod val="75000"/>
                  </a:schemeClr>
                </a:solidFill>
              </a:rPr>
              <a:t>    - النظام الرئاسي</a:t>
            </a:r>
          </a:p>
          <a:p>
            <a:pPr algn="r" rtl="1"/>
            <a:r>
              <a:rPr lang="ar-IQ" sz="3600" dirty="0">
                <a:solidFill>
                  <a:schemeClr val="accent2">
                    <a:lumMod val="75000"/>
                  </a:schemeClr>
                </a:solidFill>
              </a:rPr>
              <a:t> </a:t>
            </a:r>
            <a:r>
              <a:rPr lang="ar-IQ" sz="3600" dirty="0" smtClean="0">
                <a:solidFill>
                  <a:schemeClr val="accent2">
                    <a:lumMod val="75000"/>
                  </a:schemeClr>
                </a:solidFill>
              </a:rPr>
              <a:t>    - النظام البرلماني</a:t>
            </a:r>
          </a:p>
          <a:p>
            <a:pPr algn="r" rtl="1"/>
            <a:r>
              <a:rPr lang="ar-IQ" sz="3600" dirty="0">
                <a:solidFill>
                  <a:schemeClr val="accent2">
                    <a:lumMod val="75000"/>
                  </a:schemeClr>
                </a:solidFill>
              </a:rPr>
              <a:t> </a:t>
            </a:r>
            <a:r>
              <a:rPr lang="ar-IQ" sz="3600" dirty="0" smtClean="0">
                <a:solidFill>
                  <a:schemeClr val="accent2">
                    <a:lumMod val="75000"/>
                  </a:schemeClr>
                </a:solidFill>
              </a:rPr>
              <a:t>    - النظام الشبه رئاسي(المختلط)</a:t>
            </a:r>
          </a:p>
          <a:p>
            <a:pPr algn="r" rtl="1"/>
            <a:endParaRPr lang="ar-IQ" sz="3600" dirty="0" smtClean="0">
              <a:solidFill>
                <a:schemeClr val="accent2">
                  <a:lumMod val="75000"/>
                </a:schemeClr>
              </a:solidFill>
            </a:endParaRPr>
          </a:p>
          <a:p>
            <a:pPr algn="r" rtl="1"/>
            <a:r>
              <a:rPr lang="ar-IQ" sz="3600" dirty="0">
                <a:solidFill>
                  <a:schemeClr val="accent2">
                    <a:lumMod val="75000"/>
                  </a:schemeClr>
                </a:solidFill>
              </a:rPr>
              <a:t> </a:t>
            </a:r>
          </a:p>
        </p:txBody>
      </p:sp>
    </p:spTree>
    <p:extLst>
      <p:ext uri="{BB962C8B-B14F-4D97-AF65-F5344CB8AC3E}">
        <p14:creationId xmlns:p14="http://schemas.microsoft.com/office/powerpoint/2010/main" val="67932673"/>
      </p:ext>
    </p:extLst>
  </p:cSld>
  <p:clrMapOvr>
    <a:masterClrMapping/>
  </p:clrMapOvr>
  <p:transition>
    <p:checke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800520" y="882054"/>
            <a:ext cx="7785105" cy="520454"/>
          </a:xfrm>
        </p:spPr>
        <p:txBody>
          <a:bodyPr>
            <a:noAutofit/>
          </a:bodyPr>
          <a:lstStyle/>
          <a:p>
            <a:pPr rtl="1"/>
            <a:r>
              <a:rPr lang="ar-IQ" sz="4000" b="1" dirty="0">
                <a:solidFill>
                  <a:schemeClr val="accent2">
                    <a:lumMod val="75000"/>
                  </a:schemeClr>
                </a:solidFill>
              </a:rPr>
              <a:t> </a:t>
            </a:r>
            <a:r>
              <a:rPr lang="ar-IQ" sz="4000" b="1" dirty="0" smtClean="0">
                <a:solidFill>
                  <a:schemeClr val="accent2">
                    <a:lumMod val="75000"/>
                  </a:schemeClr>
                </a:solidFill>
              </a:rPr>
              <a:t>النظام </a:t>
            </a:r>
            <a:r>
              <a:rPr lang="ar-IQ" sz="4000" b="1" dirty="0">
                <a:solidFill>
                  <a:schemeClr val="accent2">
                    <a:lumMod val="75000"/>
                  </a:schemeClr>
                </a:solidFill>
              </a:rPr>
              <a:t>الرئاسي</a:t>
            </a:r>
            <a:endParaRPr lang="en-US" sz="4000"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3</a:t>
            </a:fld>
            <a:endParaRPr lang="en-GB"/>
          </a:p>
        </p:txBody>
      </p:sp>
      <p:sp>
        <p:nvSpPr>
          <p:cNvPr id="3" name="Rectangle 2"/>
          <p:cNvSpPr/>
          <p:nvPr/>
        </p:nvSpPr>
        <p:spPr>
          <a:xfrm>
            <a:off x="1206631" y="1545996"/>
            <a:ext cx="9832157" cy="3908762"/>
          </a:xfrm>
          <a:prstGeom prst="rect">
            <a:avLst/>
          </a:prstGeom>
        </p:spPr>
        <p:txBody>
          <a:bodyPr wrap="square">
            <a:spAutoFit/>
          </a:bodyPr>
          <a:lstStyle/>
          <a:p>
            <a:pPr algn="just" rtl="1">
              <a:lnSpc>
                <a:spcPct val="150000"/>
              </a:lnSpc>
            </a:pPr>
            <a:r>
              <a:rPr lang="ar-IQ" sz="3600" b="1" dirty="0">
                <a:solidFill>
                  <a:schemeClr val="accent2">
                    <a:lumMod val="75000"/>
                  </a:schemeClr>
                </a:solidFill>
              </a:rPr>
              <a:t>النظام الرئاسي </a:t>
            </a:r>
            <a:r>
              <a:rPr lang="ar-IQ" sz="3600" dirty="0">
                <a:solidFill>
                  <a:schemeClr val="accent2">
                    <a:lumMod val="75000"/>
                  </a:schemeClr>
                </a:solidFill>
              </a:rPr>
              <a:t>هو نظام حكم يقوم على فصل صارم بين السلطات </a:t>
            </a:r>
            <a:r>
              <a:rPr lang="ar-IQ" sz="3600" dirty="0" smtClean="0">
                <a:solidFill>
                  <a:schemeClr val="accent2">
                    <a:lumMod val="75000"/>
                  </a:schemeClr>
                </a:solidFill>
              </a:rPr>
              <a:t>التنفيذية (</a:t>
            </a:r>
            <a:r>
              <a:rPr lang="ar-IQ" sz="3600" dirty="0">
                <a:solidFill>
                  <a:schemeClr val="accent2">
                    <a:lumMod val="75000"/>
                  </a:schemeClr>
                </a:solidFill>
              </a:rPr>
              <a:t>الرئيس) والتشريعية(البرلمان) والقضائية ويقوم بمنح صلاحيات واسعة للرئيس. ويعتبر احد انواع الانظمة السياسية الديمقراطية التمثيلية.</a:t>
            </a:r>
            <a:endParaRPr lang="en-US" sz="3600" dirty="0">
              <a:solidFill>
                <a:schemeClr val="accent2">
                  <a:lumMod val="75000"/>
                </a:schemeClr>
              </a:solidFill>
            </a:endParaRPr>
          </a:p>
          <a:p>
            <a:pPr algn="just" rtl="1"/>
            <a:endParaRPr lang="ar-IQ" sz="3200" dirty="0">
              <a:solidFill>
                <a:schemeClr val="accent2">
                  <a:lumMod val="75000"/>
                </a:schemeClr>
              </a:solidFill>
            </a:endParaRPr>
          </a:p>
        </p:txBody>
      </p:sp>
    </p:spTree>
    <p:extLst>
      <p:ext uri="{BB962C8B-B14F-4D97-AF65-F5344CB8AC3E}">
        <p14:creationId xmlns:p14="http://schemas.microsoft.com/office/powerpoint/2010/main" val="2388814753"/>
      </p:ext>
    </p:extLst>
  </p:cSld>
  <p:clrMapOvr>
    <a:masterClrMapping/>
  </p:clrMapOvr>
  <p:transition>
    <p:checke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800520" y="882054"/>
            <a:ext cx="7785105" cy="520454"/>
          </a:xfrm>
        </p:spPr>
        <p:txBody>
          <a:bodyPr>
            <a:noAutofit/>
          </a:bodyPr>
          <a:lstStyle/>
          <a:p>
            <a:pPr rtl="1"/>
            <a:r>
              <a:rPr lang="ar-IQ" sz="4000" b="1" dirty="0" smtClean="0">
                <a:solidFill>
                  <a:schemeClr val="accent2">
                    <a:lumMod val="75000"/>
                  </a:schemeClr>
                </a:solidFill>
              </a:rPr>
              <a:t> النظام الرئاسي</a:t>
            </a:r>
            <a:endParaRPr lang="en-US" sz="4000"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4</a:t>
            </a:fld>
            <a:endParaRPr lang="en-GB"/>
          </a:p>
        </p:txBody>
      </p:sp>
      <p:sp>
        <p:nvSpPr>
          <p:cNvPr id="3" name="Rectangle 2"/>
          <p:cNvSpPr/>
          <p:nvPr/>
        </p:nvSpPr>
        <p:spPr>
          <a:xfrm>
            <a:off x="952105" y="1508289"/>
            <a:ext cx="10275217" cy="4893647"/>
          </a:xfrm>
          <a:prstGeom prst="rect">
            <a:avLst/>
          </a:prstGeom>
        </p:spPr>
        <p:txBody>
          <a:bodyPr wrap="square">
            <a:spAutoFit/>
          </a:bodyPr>
          <a:lstStyle/>
          <a:p>
            <a:pPr algn="just" rtl="1"/>
            <a:r>
              <a:rPr lang="ar-IQ" sz="2800" b="1" dirty="0">
                <a:solidFill>
                  <a:schemeClr val="accent2">
                    <a:lumMod val="75000"/>
                  </a:schemeClr>
                </a:solidFill>
              </a:rPr>
              <a:t>التطور التاريخي للنظام </a:t>
            </a:r>
            <a:r>
              <a:rPr lang="ar-IQ" sz="2800" b="1" dirty="0" smtClean="0">
                <a:solidFill>
                  <a:schemeClr val="accent2">
                    <a:lumMod val="75000"/>
                  </a:schemeClr>
                </a:solidFill>
              </a:rPr>
              <a:t>الرئاسي</a:t>
            </a:r>
          </a:p>
          <a:p>
            <a:pPr marL="457200" indent="-457200" algn="just" rtl="1">
              <a:buFontTx/>
              <a:buChar char="-"/>
            </a:pPr>
            <a:r>
              <a:rPr lang="ar-IQ" sz="2800" dirty="0" smtClean="0">
                <a:solidFill>
                  <a:schemeClr val="accent2">
                    <a:lumMod val="75000"/>
                  </a:schemeClr>
                </a:solidFill>
              </a:rPr>
              <a:t>وضع </a:t>
            </a:r>
            <a:r>
              <a:rPr lang="ar-IQ" sz="2800" dirty="0">
                <a:solidFill>
                  <a:schemeClr val="accent2">
                    <a:lumMod val="75000"/>
                  </a:schemeClr>
                </a:solidFill>
              </a:rPr>
              <a:t>نظرية فصل السلطات الفيلسوف الفرنسي مونتسكيو (1689-1755)، مستلهما إياها من أفكار الفيلسوف الإنجليزي جون لوك (1632-1704) بشأن فصل </a:t>
            </a:r>
            <a:r>
              <a:rPr lang="ar-IQ" sz="2800" dirty="0" smtClean="0">
                <a:solidFill>
                  <a:schemeClr val="accent2">
                    <a:lumMod val="75000"/>
                  </a:schemeClr>
                </a:solidFill>
              </a:rPr>
              <a:t>السلطات.</a:t>
            </a:r>
          </a:p>
          <a:p>
            <a:pPr marL="457200" indent="-457200" algn="just" rtl="1">
              <a:buFontTx/>
              <a:buChar char="-"/>
            </a:pPr>
            <a:r>
              <a:rPr lang="ar-IQ" sz="2800" dirty="0" smtClean="0">
                <a:solidFill>
                  <a:schemeClr val="accent2">
                    <a:lumMod val="75000"/>
                  </a:schemeClr>
                </a:solidFill>
              </a:rPr>
              <a:t>ظهرت في الولايات </a:t>
            </a:r>
            <a:r>
              <a:rPr lang="ar-IQ" sz="2800" dirty="0">
                <a:solidFill>
                  <a:schemeClr val="accent2">
                    <a:lumMod val="75000"/>
                  </a:schemeClr>
                </a:solidFill>
              </a:rPr>
              <a:t>المتحدة </a:t>
            </a:r>
            <a:r>
              <a:rPr lang="ar-IQ" sz="2800" dirty="0" smtClean="0">
                <a:solidFill>
                  <a:schemeClr val="accent2">
                    <a:lumMod val="75000"/>
                  </a:schemeClr>
                </a:solidFill>
              </a:rPr>
              <a:t> </a:t>
            </a:r>
            <a:r>
              <a:rPr lang="ar-IQ" sz="2800" dirty="0">
                <a:solidFill>
                  <a:schemeClr val="accent2">
                    <a:lumMod val="75000"/>
                  </a:schemeClr>
                </a:solidFill>
              </a:rPr>
              <a:t>عام </a:t>
            </a:r>
            <a:r>
              <a:rPr lang="ar-IQ" sz="2800" dirty="0" smtClean="0">
                <a:solidFill>
                  <a:schemeClr val="accent2">
                    <a:lumMod val="75000"/>
                  </a:schemeClr>
                </a:solidFill>
              </a:rPr>
              <a:t>1787.</a:t>
            </a:r>
          </a:p>
          <a:p>
            <a:pPr marL="457200" indent="-457200" algn="just" rtl="1">
              <a:buFontTx/>
              <a:buChar char="-"/>
            </a:pPr>
            <a:r>
              <a:rPr lang="ar-SA" sz="2800" dirty="0" smtClean="0">
                <a:solidFill>
                  <a:schemeClr val="accent2">
                    <a:lumMod val="75000"/>
                  </a:schemeClr>
                </a:solidFill>
              </a:rPr>
              <a:t>في </a:t>
            </a:r>
            <a:r>
              <a:rPr lang="ar-SA" sz="2800" dirty="0">
                <a:solidFill>
                  <a:schemeClr val="accent2">
                    <a:lumMod val="75000"/>
                  </a:schemeClr>
                </a:solidFill>
              </a:rPr>
              <a:t>أوروبا، تسبب الصراع المتواصل بين السلطات التنفيذية والتشريعية في أزمات عدم استقرار سياسي مزمنة.</a:t>
            </a:r>
            <a:endParaRPr lang="ar-IQ" sz="2800" dirty="0">
              <a:solidFill>
                <a:schemeClr val="accent2">
                  <a:lumMod val="75000"/>
                </a:schemeClr>
              </a:solidFill>
            </a:endParaRPr>
          </a:p>
          <a:p>
            <a:pPr marL="457200" indent="-457200" algn="just" rtl="1">
              <a:buFontTx/>
              <a:buChar char="-"/>
            </a:pPr>
            <a:r>
              <a:rPr lang="ar-SA" sz="2800" dirty="0">
                <a:solidFill>
                  <a:schemeClr val="accent2">
                    <a:lumMod val="75000"/>
                  </a:schemeClr>
                </a:solidFill>
              </a:rPr>
              <a:t>وفي</a:t>
            </a:r>
            <a:r>
              <a:rPr lang="en-US" sz="2800" dirty="0">
                <a:solidFill>
                  <a:schemeClr val="accent2">
                    <a:lumMod val="75000"/>
                  </a:schemeClr>
                </a:solidFill>
              </a:rPr>
              <a:t> </a:t>
            </a:r>
            <a:r>
              <a:rPr lang="ar-SA" sz="2800" dirty="0">
                <a:solidFill>
                  <a:schemeClr val="accent2">
                    <a:lumMod val="75000"/>
                  </a:schemeClr>
                </a:solidFill>
              </a:rPr>
              <a:t>أميركا </a:t>
            </a:r>
            <a:r>
              <a:rPr lang="ar-SA" sz="2800" dirty="0" smtClean="0">
                <a:solidFill>
                  <a:schemeClr val="accent2">
                    <a:lumMod val="75000"/>
                  </a:schemeClr>
                </a:solidFill>
              </a:rPr>
              <a:t>اللاتينية</a:t>
            </a:r>
            <a:r>
              <a:rPr lang="ar-IQ" sz="2800" dirty="0" smtClean="0">
                <a:solidFill>
                  <a:schemeClr val="accent2">
                    <a:lumMod val="75000"/>
                  </a:schemeClr>
                </a:solidFill>
              </a:rPr>
              <a:t> </a:t>
            </a:r>
            <a:r>
              <a:rPr lang="ar-SA" sz="2800" dirty="0" smtClean="0">
                <a:solidFill>
                  <a:schemeClr val="accent2">
                    <a:lumMod val="75000"/>
                  </a:schemeClr>
                </a:solidFill>
              </a:rPr>
              <a:t>، </a:t>
            </a:r>
            <a:r>
              <a:rPr lang="ar-SA" sz="2800" dirty="0">
                <a:solidFill>
                  <a:schemeClr val="accent2">
                    <a:lumMod val="75000"/>
                  </a:schemeClr>
                </a:solidFill>
              </a:rPr>
              <a:t>تحولت هذه الصراعات إلى</a:t>
            </a:r>
            <a:r>
              <a:rPr lang="en-US" sz="2800" dirty="0">
                <a:solidFill>
                  <a:schemeClr val="accent2">
                    <a:lumMod val="75000"/>
                  </a:schemeClr>
                </a:solidFill>
              </a:rPr>
              <a:t> </a:t>
            </a:r>
            <a:r>
              <a:rPr lang="ar-IQ" sz="2800" dirty="0" smtClean="0">
                <a:solidFill>
                  <a:schemeClr val="accent2">
                    <a:lumMod val="75000"/>
                  </a:schemeClr>
                </a:solidFill>
              </a:rPr>
              <a:t> انقلابات عسكرية</a:t>
            </a:r>
            <a:r>
              <a:rPr lang="ar-SA" sz="2800" dirty="0" smtClean="0">
                <a:solidFill>
                  <a:schemeClr val="accent2">
                    <a:lumMod val="75000"/>
                  </a:schemeClr>
                </a:solidFill>
              </a:rPr>
              <a:t>، </a:t>
            </a:r>
            <a:r>
              <a:rPr lang="ar-SA" sz="2800" dirty="0">
                <a:solidFill>
                  <a:schemeClr val="accent2">
                    <a:lumMod val="75000"/>
                  </a:schemeClr>
                </a:solidFill>
              </a:rPr>
              <a:t>أو إصدار الرئيس لمراسيم تنفيذية متجاوزا </a:t>
            </a:r>
            <a:r>
              <a:rPr lang="ar-SA" sz="2800" dirty="0" smtClean="0">
                <a:solidFill>
                  <a:schemeClr val="accent2">
                    <a:lumMod val="75000"/>
                  </a:schemeClr>
                </a:solidFill>
              </a:rPr>
              <a:t>البرلمان</a:t>
            </a:r>
            <a:r>
              <a:rPr lang="ar-IQ" sz="2800" dirty="0" smtClean="0">
                <a:solidFill>
                  <a:schemeClr val="accent2">
                    <a:lumMod val="75000"/>
                  </a:schemeClr>
                </a:solidFill>
              </a:rPr>
              <a:t>.</a:t>
            </a:r>
          </a:p>
          <a:p>
            <a:pPr marL="457200" indent="-457200" algn="just" rtl="1">
              <a:buFontTx/>
              <a:buChar char="-"/>
            </a:pPr>
            <a:r>
              <a:rPr lang="ar-SA" sz="2800" dirty="0">
                <a:solidFill>
                  <a:schemeClr val="accent2">
                    <a:lumMod val="75000"/>
                  </a:schemeClr>
                </a:solidFill>
              </a:rPr>
              <a:t>أقرت فرنسا النظام الرئاسي في دستور 1848 لكن الصراع السياسي بين السلطة التنفيذية والتشريعية أنهى تلك التجربة بانقلاب عسكري </a:t>
            </a:r>
            <a:endParaRPr lang="ar-IQ" sz="2800" dirty="0" smtClean="0">
              <a:solidFill>
                <a:schemeClr val="accent2">
                  <a:lumMod val="75000"/>
                </a:schemeClr>
              </a:solidFill>
            </a:endParaRPr>
          </a:p>
          <a:p>
            <a:pPr marL="457200" indent="-457200" algn="just" rtl="1">
              <a:buFontTx/>
              <a:buChar char="-"/>
            </a:pPr>
            <a:endParaRPr lang="ar-IQ" sz="3200" dirty="0">
              <a:solidFill>
                <a:schemeClr val="accent2">
                  <a:lumMod val="75000"/>
                </a:schemeClr>
              </a:solidFill>
            </a:endParaRPr>
          </a:p>
        </p:txBody>
      </p:sp>
    </p:spTree>
    <p:extLst>
      <p:ext uri="{BB962C8B-B14F-4D97-AF65-F5344CB8AC3E}">
        <p14:creationId xmlns:p14="http://schemas.microsoft.com/office/powerpoint/2010/main" val="878620912"/>
      </p:ext>
    </p:extLst>
  </p:cSld>
  <p:clrMapOvr>
    <a:masterClrMapping/>
  </p:clrMapOvr>
  <p:transition>
    <p:checke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800520" y="882054"/>
            <a:ext cx="7785105" cy="520454"/>
          </a:xfrm>
        </p:spPr>
        <p:txBody>
          <a:bodyPr>
            <a:noAutofit/>
          </a:bodyPr>
          <a:lstStyle/>
          <a:p>
            <a:pPr rtl="1"/>
            <a:r>
              <a:rPr lang="ar-IQ" sz="3600" b="1" dirty="0">
                <a:solidFill>
                  <a:schemeClr val="accent2">
                    <a:lumMod val="75000"/>
                  </a:schemeClr>
                </a:solidFill>
              </a:rPr>
              <a:t> النظام </a:t>
            </a:r>
            <a:r>
              <a:rPr lang="ar-IQ" sz="3600" b="1" dirty="0" smtClean="0">
                <a:solidFill>
                  <a:schemeClr val="accent2">
                    <a:lumMod val="75000"/>
                  </a:schemeClr>
                </a:solidFill>
              </a:rPr>
              <a:t>الرئاسي</a:t>
            </a:r>
            <a:endParaRPr lang="en-US" sz="3600"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5</a:t>
            </a:fld>
            <a:endParaRPr lang="en-GB"/>
          </a:p>
        </p:txBody>
      </p:sp>
      <p:sp>
        <p:nvSpPr>
          <p:cNvPr id="3" name="Rectangle 2"/>
          <p:cNvSpPr/>
          <p:nvPr/>
        </p:nvSpPr>
        <p:spPr>
          <a:xfrm>
            <a:off x="952105" y="1480009"/>
            <a:ext cx="10275217" cy="3416320"/>
          </a:xfrm>
          <a:prstGeom prst="rect">
            <a:avLst/>
          </a:prstGeom>
        </p:spPr>
        <p:txBody>
          <a:bodyPr wrap="square">
            <a:spAutoFit/>
          </a:bodyPr>
          <a:lstStyle/>
          <a:p>
            <a:pPr lvl="0" algn="r" rtl="1">
              <a:lnSpc>
                <a:spcPct val="150000"/>
              </a:lnSpc>
            </a:pPr>
            <a:r>
              <a:rPr lang="ar-IQ" sz="3200" b="1" dirty="0">
                <a:solidFill>
                  <a:schemeClr val="accent2">
                    <a:lumMod val="75000"/>
                  </a:schemeClr>
                </a:solidFill>
              </a:rPr>
              <a:t>ايجابيات النظام  الرئاسى </a:t>
            </a:r>
            <a:endParaRPr lang="ar-IQ" sz="3200" b="1" dirty="0" smtClean="0">
              <a:solidFill>
                <a:schemeClr val="accent2">
                  <a:lumMod val="75000"/>
                </a:schemeClr>
              </a:solidFill>
            </a:endParaRPr>
          </a:p>
          <a:p>
            <a:pPr marL="457200" lvl="0" indent="-457200" algn="r" rtl="1">
              <a:lnSpc>
                <a:spcPct val="150000"/>
              </a:lnSpc>
              <a:buFont typeface="Wingdings" panose="05000000000000000000" pitchFamily="2" charset="2"/>
              <a:buChar char="q"/>
            </a:pPr>
            <a:r>
              <a:rPr lang="ar-SA" sz="2800" b="1" dirty="0" smtClean="0">
                <a:solidFill>
                  <a:schemeClr val="accent2">
                    <a:lumMod val="75000"/>
                  </a:schemeClr>
                </a:solidFill>
              </a:rPr>
              <a:t>الانتخابات المباشرة</a:t>
            </a:r>
            <a:endParaRPr lang="en-US" sz="2800" dirty="0">
              <a:solidFill>
                <a:schemeClr val="accent2">
                  <a:lumMod val="75000"/>
                </a:schemeClr>
              </a:solidFill>
            </a:endParaRPr>
          </a:p>
          <a:p>
            <a:pPr marL="457200" lvl="0" indent="-457200" algn="r" rtl="1">
              <a:lnSpc>
                <a:spcPct val="150000"/>
              </a:lnSpc>
              <a:buFont typeface="Wingdings" panose="05000000000000000000" pitchFamily="2" charset="2"/>
              <a:buChar char="q"/>
            </a:pPr>
            <a:r>
              <a:rPr lang="ar-SA" sz="2800" b="1" dirty="0">
                <a:solidFill>
                  <a:schemeClr val="accent2">
                    <a:lumMod val="75000"/>
                  </a:schemeClr>
                </a:solidFill>
              </a:rPr>
              <a:t>الفصل بين السلطات</a:t>
            </a:r>
            <a:r>
              <a:rPr lang="en-US" sz="2800" dirty="0">
                <a:solidFill>
                  <a:schemeClr val="accent2">
                    <a:lumMod val="75000"/>
                  </a:schemeClr>
                </a:solidFill>
              </a:rPr>
              <a:t> </a:t>
            </a:r>
            <a:endParaRPr lang="ar-IQ" sz="2800" dirty="0" smtClean="0">
              <a:solidFill>
                <a:schemeClr val="accent2">
                  <a:lumMod val="75000"/>
                </a:schemeClr>
              </a:solidFill>
            </a:endParaRPr>
          </a:p>
          <a:p>
            <a:pPr marL="457200" lvl="0" indent="-457200" algn="r" rtl="1">
              <a:lnSpc>
                <a:spcPct val="150000"/>
              </a:lnSpc>
              <a:buFont typeface="Wingdings" panose="05000000000000000000" pitchFamily="2" charset="2"/>
              <a:buChar char="q"/>
            </a:pPr>
            <a:r>
              <a:rPr lang="ar-SA" sz="2800" b="1" dirty="0" smtClean="0">
                <a:solidFill>
                  <a:schemeClr val="accent2">
                    <a:lumMod val="75000"/>
                  </a:schemeClr>
                </a:solidFill>
              </a:rPr>
              <a:t>السرعة والحسم</a:t>
            </a:r>
            <a:endParaRPr lang="ar-IQ" sz="2800" b="1" dirty="0" smtClean="0">
              <a:solidFill>
                <a:schemeClr val="accent2">
                  <a:lumMod val="75000"/>
                </a:schemeClr>
              </a:solidFill>
            </a:endParaRPr>
          </a:p>
          <a:p>
            <a:pPr marL="457200" lvl="0" indent="-457200" algn="r" rtl="1">
              <a:lnSpc>
                <a:spcPct val="150000"/>
              </a:lnSpc>
              <a:buFont typeface="Wingdings" panose="05000000000000000000" pitchFamily="2" charset="2"/>
              <a:buChar char="q"/>
            </a:pPr>
            <a:r>
              <a:rPr lang="ar-SA" sz="2800" b="1" dirty="0" smtClean="0">
                <a:solidFill>
                  <a:schemeClr val="accent2">
                    <a:lumMod val="75000"/>
                  </a:schemeClr>
                </a:solidFill>
              </a:rPr>
              <a:t>الاستقرارالسياسي </a:t>
            </a:r>
            <a:r>
              <a:rPr lang="ar-SA" sz="2800" b="1" dirty="0">
                <a:solidFill>
                  <a:schemeClr val="accent2">
                    <a:lumMod val="75000"/>
                  </a:schemeClr>
                </a:solidFill>
              </a:rPr>
              <a:t>لمرحلة انتخابية كاملة</a:t>
            </a:r>
            <a:r>
              <a:rPr lang="en-US" sz="2800" dirty="0">
                <a:solidFill>
                  <a:schemeClr val="accent2">
                    <a:lumMod val="75000"/>
                  </a:schemeClr>
                </a:solidFill>
              </a:rPr>
              <a:t> </a:t>
            </a:r>
          </a:p>
        </p:txBody>
      </p:sp>
    </p:spTree>
    <p:extLst>
      <p:ext uri="{BB962C8B-B14F-4D97-AF65-F5344CB8AC3E}">
        <p14:creationId xmlns:p14="http://schemas.microsoft.com/office/powerpoint/2010/main" val="773366619"/>
      </p:ext>
    </p:extLst>
  </p:cSld>
  <p:clrMapOvr>
    <a:masterClrMapping/>
  </p:clrMapOvr>
  <p:transition>
    <p:checke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pPr rtl="1"/>
            <a:r>
              <a:rPr lang="ar-IQ" b="1" dirty="0" smtClean="0">
                <a:solidFill>
                  <a:schemeClr val="accent2">
                    <a:lumMod val="75000"/>
                  </a:schemeClr>
                </a:solidFill>
              </a:rPr>
              <a:t>   </a:t>
            </a:r>
            <a:r>
              <a:rPr lang="ar-IQ" b="1" dirty="0">
                <a:solidFill>
                  <a:schemeClr val="accent2">
                    <a:lumMod val="75000"/>
                  </a:schemeClr>
                </a:solidFill>
              </a:rPr>
              <a:t> النظام </a:t>
            </a:r>
            <a:r>
              <a:rPr lang="ar-IQ" b="1" dirty="0" smtClean="0">
                <a:solidFill>
                  <a:schemeClr val="accent2">
                    <a:lumMod val="75000"/>
                  </a:schemeClr>
                </a:solidFill>
              </a:rPr>
              <a:t>الرئاسي</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6</a:t>
            </a:fld>
            <a:endParaRPr lang="en-GB"/>
          </a:p>
        </p:txBody>
      </p:sp>
      <p:sp>
        <p:nvSpPr>
          <p:cNvPr id="3" name="Rectangle 2"/>
          <p:cNvSpPr/>
          <p:nvPr/>
        </p:nvSpPr>
        <p:spPr>
          <a:xfrm>
            <a:off x="1008667" y="1461154"/>
            <a:ext cx="10275217" cy="4832092"/>
          </a:xfrm>
          <a:prstGeom prst="rect">
            <a:avLst/>
          </a:prstGeom>
        </p:spPr>
        <p:txBody>
          <a:bodyPr wrap="square">
            <a:spAutoFit/>
          </a:bodyPr>
          <a:lstStyle/>
          <a:p>
            <a:pPr algn="r" rtl="1"/>
            <a:r>
              <a:rPr lang="ar-IQ" sz="3600" b="1" dirty="0" smtClean="0">
                <a:solidFill>
                  <a:schemeClr val="accent2">
                    <a:lumMod val="75000"/>
                  </a:schemeClr>
                </a:solidFill>
              </a:rPr>
              <a:t>سلبيات النظام </a:t>
            </a:r>
            <a:r>
              <a:rPr lang="ar-IQ" sz="3600" b="1" dirty="0">
                <a:solidFill>
                  <a:schemeClr val="accent2">
                    <a:lumMod val="75000"/>
                  </a:schemeClr>
                </a:solidFill>
              </a:rPr>
              <a:t> الرئاسى </a:t>
            </a:r>
          </a:p>
          <a:p>
            <a:pPr marL="285750" indent="-285750" algn="r" rtl="1">
              <a:lnSpc>
                <a:spcPct val="150000"/>
              </a:lnSpc>
              <a:buFont typeface="Wingdings" panose="05000000000000000000" pitchFamily="2" charset="2"/>
              <a:buChar char="q"/>
            </a:pPr>
            <a:r>
              <a:rPr lang="ar-IQ" sz="3200" dirty="0" smtClean="0">
                <a:solidFill>
                  <a:schemeClr val="accent2">
                    <a:lumMod val="75000"/>
                  </a:schemeClr>
                </a:solidFill>
              </a:rPr>
              <a:t>قد </a:t>
            </a:r>
            <a:r>
              <a:rPr lang="ar-IQ" sz="3200" dirty="0">
                <a:solidFill>
                  <a:schemeClr val="accent2">
                    <a:lumMod val="75000"/>
                  </a:schemeClr>
                </a:solidFill>
              </a:rPr>
              <a:t>يكون نظاما </a:t>
            </a:r>
            <a:r>
              <a:rPr lang="ar-IQ" sz="3200" dirty="0" smtClean="0">
                <a:solidFill>
                  <a:schemeClr val="accent2">
                    <a:lumMod val="75000"/>
                  </a:schemeClr>
                </a:solidFill>
              </a:rPr>
              <a:t>دكتاتوريا</a:t>
            </a:r>
            <a:r>
              <a:rPr lang="ar-IQ" sz="3200" dirty="0">
                <a:solidFill>
                  <a:schemeClr val="accent2">
                    <a:lumMod val="75000"/>
                  </a:schemeClr>
                </a:solidFill>
              </a:rPr>
              <a:t>.</a:t>
            </a:r>
            <a:endParaRPr lang="ar-IQ" sz="2400" dirty="0">
              <a:solidFill>
                <a:schemeClr val="accent2">
                  <a:lumMod val="75000"/>
                </a:schemeClr>
              </a:solidFill>
            </a:endParaRPr>
          </a:p>
          <a:p>
            <a:pPr marL="285750" indent="-285750" algn="r" rtl="1">
              <a:lnSpc>
                <a:spcPct val="150000"/>
              </a:lnSpc>
              <a:buFont typeface="Wingdings" panose="05000000000000000000" pitchFamily="2" charset="2"/>
              <a:buChar char="q"/>
            </a:pPr>
            <a:r>
              <a:rPr lang="ar-IQ" sz="3200" dirty="0" smtClean="0">
                <a:solidFill>
                  <a:schemeClr val="accent2">
                    <a:lumMod val="75000"/>
                  </a:schemeClr>
                </a:solidFill>
              </a:rPr>
              <a:t>يلغي </a:t>
            </a:r>
            <a:r>
              <a:rPr lang="ar-IQ" sz="3200" dirty="0">
                <a:solidFill>
                  <a:schemeClr val="accent2">
                    <a:lumMod val="75000"/>
                  </a:schemeClr>
                </a:solidFill>
              </a:rPr>
              <a:t>مبدأ المسؤولية </a:t>
            </a:r>
            <a:r>
              <a:rPr lang="ar-IQ" sz="3200" dirty="0" smtClean="0">
                <a:solidFill>
                  <a:schemeClr val="accent2">
                    <a:lumMod val="75000"/>
                  </a:schemeClr>
                </a:solidFill>
              </a:rPr>
              <a:t>السياسية.</a:t>
            </a:r>
            <a:endParaRPr lang="ar-IQ" sz="2400" dirty="0">
              <a:solidFill>
                <a:schemeClr val="accent2">
                  <a:lumMod val="75000"/>
                </a:schemeClr>
              </a:solidFill>
            </a:endParaRPr>
          </a:p>
          <a:p>
            <a:pPr marL="285750" indent="-285750" algn="r" rtl="1">
              <a:lnSpc>
                <a:spcPct val="150000"/>
              </a:lnSpc>
              <a:buFont typeface="Wingdings" panose="05000000000000000000" pitchFamily="2" charset="2"/>
              <a:buChar char="q"/>
            </a:pPr>
            <a:r>
              <a:rPr lang="ar-IQ" sz="3200" dirty="0" smtClean="0">
                <a:solidFill>
                  <a:schemeClr val="accent2">
                    <a:lumMod val="75000"/>
                  </a:schemeClr>
                </a:solidFill>
              </a:rPr>
              <a:t>الفصل </a:t>
            </a:r>
            <a:r>
              <a:rPr lang="ar-IQ" sz="3200" dirty="0">
                <a:solidFill>
                  <a:schemeClr val="accent2">
                    <a:lumMod val="75000"/>
                  </a:schemeClr>
                </a:solidFill>
              </a:rPr>
              <a:t>بين </a:t>
            </a:r>
            <a:r>
              <a:rPr lang="ar-IQ" sz="3200" dirty="0" smtClean="0">
                <a:solidFill>
                  <a:schemeClr val="accent2">
                    <a:lumMod val="75000"/>
                  </a:schemeClr>
                </a:solidFill>
              </a:rPr>
              <a:t>السلطات.</a:t>
            </a:r>
            <a:endParaRPr lang="en-US" sz="2400" dirty="0">
              <a:solidFill>
                <a:schemeClr val="accent2">
                  <a:lumMod val="75000"/>
                </a:schemeClr>
              </a:solidFill>
            </a:endParaRPr>
          </a:p>
          <a:p>
            <a:pPr algn="r" rtl="1"/>
            <a:r>
              <a:rPr lang="ar-SA" sz="3200" b="1" dirty="0"/>
              <a:t> </a:t>
            </a:r>
            <a:endParaRPr lang="en-US" sz="3200" dirty="0"/>
          </a:p>
          <a:p>
            <a:pPr algn="just" rtl="1"/>
            <a:r>
              <a:rPr lang="ar-SA" sz="3200" dirty="0"/>
              <a:t> </a:t>
            </a:r>
            <a:endParaRPr lang="ar-IQ" sz="3200" b="1" dirty="0">
              <a:solidFill>
                <a:schemeClr val="accent2">
                  <a:lumMod val="75000"/>
                </a:schemeClr>
              </a:solidFill>
            </a:endParaRPr>
          </a:p>
          <a:p>
            <a:pPr lvl="0" algn="just" rtl="1"/>
            <a:endParaRPr lang="ar-IQ" sz="3200" b="1" dirty="0" smtClean="0"/>
          </a:p>
          <a:p>
            <a:pPr lvl="0" algn="just" rtl="1"/>
            <a:r>
              <a:rPr lang="ar-SA" sz="3200" dirty="0" smtClean="0"/>
              <a:t> </a:t>
            </a:r>
            <a:endParaRPr lang="ar-IQ" sz="3200" dirty="0">
              <a:solidFill>
                <a:schemeClr val="accent2">
                  <a:lumMod val="75000"/>
                </a:schemeClr>
              </a:solidFill>
            </a:endParaRPr>
          </a:p>
        </p:txBody>
      </p:sp>
    </p:spTree>
    <p:extLst>
      <p:ext uri="{BB962C8B-B14F-4D97-AF65-F5344CB8AC3E}">
        <p14:creationId xmlns:p14="http://schemas.microsoft.com/office/powerpoint/2010/main" val="4092060225"/>
      </p:ext>
    </p:extLst>
  </p:cSld>
  <p:clrMapOvr>
    <a:masterClrMapping/>
  </p:clrMapOvr>
  <p:transition>
    <p:checke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pPr rtl="1"/>
            <a:r>
              <a:rPr lang="ar-SA" b="1" dirty="0">
                <a:solidFill>
                  <a:schemeClr val="accent2">
                    <a:lumMod val="75000"/>
                  </a:schemeClr>
                </a:solidFill>
              </a:rPr>
              <a:t>النظام البرلماني </a:t>
            </a:r>
            <a:endParaRPr lang="en-US"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7</a:t>
            </a:fld>
            <a:endParaRPr lang="en-GB"/>
          </a:p>
        </p:txBody>
      </p:sp>
      <p:sp>
        <p:nvSpPr>
          <p:cNvPr id="3" name="Rectangle 2"/>
          <p:cNvSpPr/>
          <p:nvPr/>
        </p:nvSpPr>
        <p:spPr>
          <a:xfrm>
            <a:off x="838987" y="1451727"/>
            <a:ext cx="10388336" cy="4031873"/>
          </a:xfrm>
          <a:prstGeom prst="rect">
            <a:avLst/>
          </a:prstGeom>
        </p:spPr>
        <p:txBody>
          <a:bodyPr wrap="square">
            <a:spAutoFit/>
          </a:bodyPr>
          <a:lstStyle/>
          <a:p>
            <a:pPr algn="r" rtl="1">
              <a:lnSpc>
                <a:spcPct val="150000"/>
              </a:lnSpc>
            </a:pPr>
            <a:r>
              <a:rPr lang="ar-IQ" sz="3200" dirty="0"/>
              <a:t> </a:t>
            </a:r>
            <a:r>
              <a:rPr lang="ar-IQ" sz="3200" dirty="0" smtClean="0">
                <a:solidFill>
                  <a:schemeClr val="accent2">
                    <a:lumMod val="75000"/>
                  </a:schemeClr>
                </a:solidFill>
              </a:rPr>
              <a:t>هو أحد </a:t>
            </a:r>
            <a:r>
              <a:rPr lang="ar-IQ" sz="3200" dirty="0">
                <a:solidFill>
                  <a:schemeClr val="accent2">
                    <a:lumMod val="75000"/>
                  </a:schemeClr>
                </a:solidFill>
              </a:rPr>
              <a:t>أشكال النظام الديمقراطي التعددي، يقوم على التداخل بين السلطتين التنفيذية (الحكومة) والتشريعية (البرلمان). وتكون الحكومة فيه مسؤولة أمام البرلمان، وأعضاؤها ينتمون في أغلبهم إلى الحزب أو الائتلاف الحائز على الأغلبية البرلمانية.</a:t>
            </a:r>
            <a:endParaRPr lang="en-US" sz="3200" dirty="0">
              <a:solidFill>
                <a:schemeClr val="accent2">
                  <a:lumMod val="75000"/>
                </a:schemeClr>
              </a:solidFill>
            </a:endParaRPr>
          </a:p>
          <a:p>
            <a:pPr lvl="0" algn="just" rtl="1"/>
            <a:endParaRPr lang="ar-IQ" sz="3200" b="1" dirty="0" smtClean="0"/>
          </a:p>
          <a:p>
            <a:pPr lvl="0" algn="just" rtl="1"/>
            <a:r>
              <a:rPr lang="ar-SA" sz="3200" dirty="0" smtClean="0"/>
              <a:t> </a:t>
            </a:r>
            <a:endParaRPr lang="ar-IQ" sz="3200" dirty="0">
              <a:solidFill>
                <a:schemeClr val="accent2">
                  <a:lumMod val="75000"/>
                </a:schemeClr>
              </a:solidFill>
            </a:endParaRPr>
          </a:p>
        </p:txBody>
      </p:sp>
    </p:spTree>
    <p:extLst>
      <p:ext uri="{BB962C8B-B14F-4D97-AF65-F5344CB8AC3E}">
        <p14:creationId xmlns:p14="http://schemas.microsoft.com/office/powerpoint/2010/main" val="544047002"/>
      </p:ext>
    </p:extLst>
  </p:cSld>
  <p:clrMapOvr>
    <a:masterClrMapping/>
  </p:clrMapOvr>
  <p:transition>
    <p:checke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SA" b="1" dirty="0">
                <a:solidFill>
                  <a:schemeClr val="accent2">
                    <a:lumMod val="75000"/>
                  </a:schemeClr>
                </a:solidFill>
              </a:rPr>
              <a:t>النظام البرلماني </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8</a:t>
            </a:fld>
            <a:endParaRPr lang="en-GB"/>
          </a:p>
        </p:txBody>
      </p:sp>
      <p:sp>
        <p:nvSpPr>
          <p:cNvPr id="3" name="Rectangle 2"/>
          <p:cNvSpPr/>
          <p:nvPr/>
        </p:nvSpPr>
        <p:spPr>
          <a:xfrm>
            <a:off x="952105" y="1338606"/>
            <a:ext cx="10275217" cy="4770537"/>
          </a:xfrm>
          <a:prstGeom prst="rect">
            <a:avLst/>
          </a:prstGeom>
        </p:spPr>
        <p:txBody>
          <a:bodyPr wrap="square">
            <a:spAutoFit/>
          </a:bodyPr>
          <a:lstStyle/>
          <a:p>
            <a:pPr algn="r" rtl="1">
              <a:lnSpc>
                <a:spcPct val="150000"/>
              </a:lnSpc>
            </a:pPr>
            <a:r>
              <a:rPr lang="ar-IQ" sz="3200" b="1" dirty="0"/>
              <a:t>ا</a:t>
            </a:r>
            <a:r>
              <a:rPr lang="ar-IQ" sz="3200" b="1" dirty="0">
                <a:solidFill>
                  <a:schemeClr val="accent2">
                    <a:lumMod val="75000"/>
                  </a:schemeClr>
                </a:solidFill>
              </a:rPr>
              <a:t>لتطور التاريخي للنظام البرلماني</a:t>
            </a:r>
            <a:endParaRPr lang="en-US" sz="3200" dirty="0">
              <a:solidFill>
                <a:schemeClr val="accent2">
                  <a:lumMod val="75000"/>
                </a:schemeClr>
              </a:solidFill>
            </a:endParaRPr>
          </a:p>
          <a:p>
            <a:pPr marL="457200" indent="-457200" algn="r" rtl="1">
              <a:lnSpc>
                <a:spcPct val="150000"/>
              </a:lnSpc>
              <a:buFontTx/>
              <a:buChar char="-"/>
            </a:pPr>
            <a:r>
              <a:rPr lang="ar-SA" sz="3200" dirty="0" smtClean="0">
                <a:solidFill>
                  <a:schemeClr val="accent2">
                    <a:lumMod val="75000"/>
                  </a:schemeClr>
                </a:solidFill>
              </a:rPr>
              <a:t>نشأ </a:t>
            </a:r>
            <a:r>
              <a:rPr lang="ar-SA" sz="3200" dirty="0">
                <a:solidFill>
                  <a:schemeClr val="accent2">
                    <a:lumMod val="75000"/>
                  </a:schemeClr>
                </a:solidFill>
              </a:rPr>
              <a:t>النظام البرلماني في </a:t>
            </a:r>
            <a:r>
              <a:rPr lang="ar-SA" sz="3200" dirty="0" smtClean="0">
                <a:solidFill>
                  <a:schemeClr val="accent2">
                    <a:lumMod val="75000"/>
                  </a:schemeClr>
                </a:solidFill>
                <a:hlinkClick r:id="rId4"/>
              </a:rPr>
              <a:t>بريطانيا</a:t>
            </a:r>
            <a:r>
              <a:rPr lang="ar-SA" sz="3200" dirty="0">
                <a:solidFill>
                  <a:schemeClr val="accent2">
                    <a:lumMod val="75000"/>
                  </a:schemeClr>
                </a:solidFill>
              </a:rPr>
              <a:t> عام </a:t>
            </a:r>
            <a:r>
              <a:rPr lang="ar-IQ" sz="3200" dirty="0" smtClean="0">
                <a:solidFill>
                  <a:schemeClr val="accent2">
                    <a:lumMod val="75000"/>
                  </a:schemeClr>
                </a:solidFill>
              </a:rPr>
              <a:t>1215.</a:t>
            </a:r>
          </a:p>
          <a:p>
            <a:pPr marL="457200" indent="-457200" algn="r" rtl="1">
              <a:lnSpc>
                <a:spcPct val="150000"/>
              </a:lnSpc>
              <a:buFontTx/>
              <a:buChar char="-"/>
            </a:pPr>
            <a:r>
              <a:rPr lang="ar-SA" sz="3200" dirty="0">
                <a:solidFill>
                  <a:schemeClr val="accent2">
                    <a:lumMod val="75000"/>
                  </a:schemeClr>
                </a:solidFill>
              </a:rPr>
              <a:t>وفي عام 1332 عُقد أول اجتماعٍ مشترك </a:t>
            </a:r>
            <a:r>
              <a:rPr lang="ar-SA" sz="3200" dirty="0">
                <a:solidFill>
                  <a:schemeClr val="accent2">
                    <a:lumMod val="75000"/>
                  </a:schemeClr>
                </a:solidFill>
                <a:hlinkClick r:id="rId5"/>
              </a:rPr>
              <a:t>لمجلس اللوردات</a:t>
            </a:r>
            <a:r>
              <a:rPr lang="ar-SA" sz="3200" dirty="0">
                <a:solidFill>
                  <a:schemeClr val="accent2">
                    <a:lumMod val="75000"/>
                  </a:schemeClr>
                </a:solidFill>
              </a:rPr>
              <a:t> (النبلاء) ومجلس المدن (البرجوازية</a:t>
            </a:r>
            <a:r>
              <a:rPr lang="ar-SA" sz="3200" dirty="0" smtClean="0">
                <a:solidFill>
                  <a:schemeClr val="accent2">
                    <a:lumMod val="75000"/>
                  </a:schemeClr>
                </a:solidFill>
              </a:rPr>
              <a:t>)</a:t>
            </a:r>
            <a:r>
              <a:rPr lang="ar-IQ" sz="3200" dirty="0" smtClean="0">
                <a:solidFill>
                  <a:schemeClr val="accent2">
                    <a:lumMod val="75000"/>
                  </a:schemeClr>
                </a:solidFill>
              </a:rPr>
              <a:t>...</a:t>
            </a:r>
          </a:p>
          <a:p>
            <a:pPr marL="457200" indent="-457200" algn="r" rtl="1">
              <a:lnSpc>
                <a:spcPct val="150000"/>
              </a:lnSpc>
              <a:buFontTx/>
              <a:buChar char="-"/>
            </a:pPr>
            <a:r>
              <a:rPr lang="ar-IQ" sz="3200" dirty="0" smtClean="0">
                <a:solidFill>
                  <a:schemeClr val="accent2">
                    <a:lumMod val="75000"/>
                  </a:schemeClr>
                </a:solidFill>
              </a:rPr>
              <a:t>في عام 1745تم انتخاب</a:t>
            </a:r>
            <a:r>
              <a:rPr lang="ar-SA" sz="3200" dirty="0" smtClean="0">
                <a:solidFill>
                  <a:schemeClr val="accent2">
                    <a:lumMod val="75000"/>
                  </a:schemeClr>
                </a:solidFill>
              </a:rPr>
              <a:t> </a:t>
            </a:r>
            <a:r>
              <a:rPr lang="ar-SA" sz="3200" dirty="0">
                <a:solidFill>
                  <a:schemeClr val="accent2">
                    <a:lumMod val="75000"/>
                  </a:schemeClr>
                </a:solidFill>
              </a:rPr>
              <a:t>أول رئيس وزراء فعلي </a:t>
            </a:r>
            <a:r>
              <a:rPr lang="ar-SA" sz="3200" dirty="0" smtClean="0">
                <a:solidFill>
                  <a:schemeClr val="accent2">
                    <a:lumMod val="75000"/>
                  </a:schemeClr>
                </a:solidFill>
              </a:rPr>
              <a:t>لبريطانيا</a:t>
            </a:r>
            <a:r>
              <a:rPr lang="ar-IQ" sz="3200" dirty="0" smtClean="0">
                <a:solidFill>
                  <a:schemeClr val="accent2">
                    <a:lumMod val="75000"/>
                  </a:schemeClr>
                </a:solidFill>
              </a:rPr>
              <a:t> </a:t>
            </a:r>
            <a:r>
              <a:rPr lang="ar-SA" sz="3200" dirty="0" smtClean="0">
                <a:solidFill>
                  <a:schemeClr val="accent2">
                    <a:lumMod val="75000"/>
                  </a:schemeClr>
                </a:solidFill>
              </a:rPr>
              <a:t>.</a:t>
            </a:r>
            <a:endParaRPr lang="en-US" sz="3200" dirty="0">
              <a:solidFill>
                <a:schemeClr val="accent2">
                  <a:lumMod val="75000"/>
                </a:schemeClr>
              </a:solidFill>
            </a:endParaRPr>
          </a:p>
          <a:p>
            <a:pPr marL="457200" indent="-457200" algn="r" rtl="1">
              <a:buFontTx/>
              <a:buChar char="-"/>
            </a:pPr>
            <a:endParaRPr lang="ar-IQ" sz="3200" dirty="0" smtClean="0"/>
          </a:p>
          <a:p>
            <a:pPr marL="457200" indent="-457200" algn="r">
              <a:buFontTx/>
              <a:buChar char="-"/>
            </a:pPr>
            <a:endParaRPr lang="ar-IQ" sz="3200" b="1" dirty="0" smtClean="0">
              <a:solidFill>
                <a:schemeClr val="accent2">
                  <a:lumMod val="75000"/>
                </a:schemeClr>
              </a:solidFill>
            </a:endParaRPr>
          </a:p>
        </p:txBody>
      </p:sp>
    </p:spTree>
    <p:extLst>
      <p:ext uri="{BB962C8B-B14F-4D97-AF65-F5344CB8AC3E}">
        <p14:creationId xmlns:p14="http://schemas.microsoft.com/office/powerpoint/2010/main" val="2194991370"/>
      </p:ext>
    </p:extLst>
  </p:cSld>
  <p:clrMapOvr>
    <a:masterClrMapping/>
  </p:clrMapOvr>
  <p:transition>
    <p:checke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IQ" b="1" dirty="0" smtClean="0">
                <a:solidFill>
                  <a:schemeClr val="accent2">
                    <a:lumMod val="75000"/>
                  </a:schemeClr>
                </a:solidFill>
              </a:rPr>
              <a:t>النظام البرلماني</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9</a:t>
            </a:fld>
            <a:endParaRPr lang="en-GB"/>
          </a:p>
        </p:txBody>
      </p:sp>
      <p:sp>
        <p:nvSpPr>
          <p:cNvPr id="3" name="Rectangle 2"/>
          <p:cNvSpPr/>
          <p:nvPr/>
        </p:nvSpPr>
        <p:spPr>
          <a:xfrm>
            <a:off x="838987" y="1461155"/>
            <a:ext cx="10548592" cy="4450514"/>
          </a:xfrm>
          <a:prstGeom prst="rect">
            <a:avLst/>
          </a:prstGeom>
        </p:spPr>
        <p:txBody>
          <a:bodyPr wrap="square">
            <a:spAutoFit/>
          </a:bodyPr>
          <a:lstStyle/>
          <a:p>
            <a:pPr algn="r" rtl="1">
              <a:lnSpc>
                <a:spcPct val="150000"/>
              </a:lnSpc>
            </a:pPr>
            <a:r>
              <a:rPr lang="ar-IQ" sz="3200" b="1" dirty="0">
                <a:solidFill>
                  <a:schemeClr val="accent2">
                    <a:lumMod val="75000"/>
                  </a:schemeClr>
                </a:solidFill>
              </a:rPr>
              <a:t>اشكال الحكومة في النظام البرلماني</a:t>
            </a:r>
            <a:endParaRPr lang="en-US" sz="3200" dirty="0">
              <a:solidFill>
                <a:schemeClr val="accent2">
                  <a:lumMod val="75000"/>
                </a:schemeClr>
              </a:solidFill>
            </a:endParaRPr>
          </a:p>
          <a:p>
            <a:pPr marL="457200" lvl="0" indent="-457200" algn="r" rtl="1">
              <a:lnSpc>
                <a:spcPct val="150000"/>
              </a:lnSpc>
              <a:buFont typeface="Courier New" panose="02070309020205020404" pitchFamily="49" charset="0"/>
              <a:buChar char="o"/>
            </a:pPr>
            <a:r>
              <a:rPr lang="ar-IQ" sz="3200" b="1" dirty="0" smtClean="0">
                <a:solidFill>
                  <a:schemeClr val="accent2">
                    <a:lumMod val="75000"/>
                  </a:schemeClr>
                </a:solidFill>
              </a:rPr>
              <a:t>الحكومة </a:t>
            </a:r>
            <a:r>
              <a:rPr lang="ar-IQ" sz="3200" b="1" dirty="0">
                <a:solidFill>
                  <a:schemeClr val="accent2">
                    <a:lumMod val="75000"/>
                  </a:schemeClr>
                </a:solidFill>
              </a:rPr>
              <a:t>الفريدة </a:t>
            </a:r>
            <a:endParaRPr lang="ar-IQ" sz="3200" b="1" dirty="0" smtClean="0">
              <a:solidFill>
                <a:schemeClr val="accent2">
                  <a:lumMod val="75000"/>
                </a:schemeClr>
              </a:solidFill>
            </a:endParaRPr>
          </a:p>
          <a:p>
            <a:pPr marL="457200" lvl="0" indent="-457200" algn="r" rtl="1">
              <a:lnSpc>
                <a:spcPct val="150000"/>
              </a:lnSpc>
              <a:buFont typeface="Courier New" panose="02070309020205020404" pitchFamily="49" charset="0"/>
              <a:buChar char="o"/>
            </a:pPr>
            <a:r>
              <a:rPr lang="ar-IQ" sz="3200" b="1" dirty="0" smtClean="0">
                <a:solidFill>
                  <a:schemeClr val="accent2">
                    <a:lumMod val="75000"/>
                  </a:schemeClr>
                </a:solidFill>
              </a:rPr>
              <a:t>حكومة أغلبية</a:t>
            </a:r>
            <a:endParaRPr lang="en-US" sz="3200" dirty="0">
              <a:solidFill>
                <a:schemeClr val="accent2">
                  <a:lumMod val="75000"/>
                </a:schemeClr>
              </a:solidFill>
            </a:endParaRPr>
          </a:p>
          <a:p>
            <a:pPr marL="457200" lvl="0" indent="-457200" algn="r" rtl="1">
              <a:lnSpc>
                <a:spcPct val="150000"/>
              </a:lnSpc>
              <a:buFont typeface="Courier New" panose="02070309020205020404" pitchFamily="49" charset="0"/>
              <a:buChar char="o"/>
            </a:pPr>
            <a:r>
              <a:rPr lang="ar-IQ" sz="3200" b="1" dirty="0">
                <a:solidFill>
                  <a:schemeClr val="accent2">
                    <a:lumMod val="75000"/>
                  </a:schemeClr>
                </a:solidFill>
              </a:rPr>
              <a:t>حكومة </a:t>
            </a:r>
            <a:r>
              <a:rPr lang="ar-IQ" sz="3200" b="1" dirty="0" smtClean="0">
                <a:solidFill>
                  <a:schemeClr val="accent2">
                    <a:lumMod val="75000"/>
                  </a:schemeClr>
                </a:solidFill>
              </a:rPr>
              <a:t>أقلية</a:t>
            </a:r>
            <a:endParaRPr lang="en-US" sz="3200" dirty="0">
              <a:solidFill>
                <a:schemeClr val="accent2">
                  <a:lumMod val="75000"/>
                </a:schemeClr>
              </a:solidFill>
            </a:endParaRPr>
          </a:p>
          <a:p>
            <a:pPr marL="457200" lvl="0" indent="-457200" algn="r" rtl="1">
              <a:lnSpc>
                <a:spcPct val="150000"/>
              </a:lnSpc>
              <a:buFont typeface="Courier New" panose="02070309020205020404" pitchFamily="49" charset="0"/>
              <a:buChar char="o"/>
            </a:pPr>
            <a:r>
              <a:rPr lang="ar-IQ" sz="3200" b="1" dirty="0">
                <a:solidFill>
                  <a:schemeClr val="accent2">
                    <a:lumMod val="75000"/>
                  </a:schemeClr>
                </a:solidFill>
              </a:rPr>
              <a:t>حكومة مركزة</a:t>
            </a:r>
            <a:r>
              <a:rPr lang="ar-IQ" sz="3200" dirty="0">
                <a:solidFill>
                  <a:schemeClr val="accent2">
                    <a:lumMod val="75000"/>
                  </a:schemeClr>
                </a:solidFill>
              </a:rPr>
              <a:t> </a:t>
            </a:r>
            <a:endParaRPr lang="ar-IQ" sz="3200" dirty="0" smtClean="0">
              <a:solidFill>
                <a:schemeClr val="accent2">
                  <a:lumMod val="75000"/>
                </a:schemeClr>
              </a:solidFill>
            </a:endParaRPr>
          </a:p>
          <a:p>
            <a:pPr marL="457200" lvl="0" indent="-457200" algn="r" rtl="1">
              <a:lnSpc>
                <a:spcPct val="150000"/>
              </a:lnSpc>
              <a:buFont typeface="Courier New" panose="02070309020205020404" pitchFamily="49" charset="0"/>
              <a:buChar char="o"/>
            </a:pPr>
            <a:r>
              <a:rPr lang="ar-IQ" sz="3200" b="1" dirty="0" smtClean="0">
                <a:solidFill>
                  <a:schemeClr val="accent2">
                    <a:lumMod val="75000"/>
                  </a:schemeClr>
                </a:solidFill>
              </a:rPr>
              <a:t>حكومة ائتلافية</a:t>
            </a:r>
            <a:endParaRPr lang="en-US" sz="3200" dirty="0">
              <a:solidFill>
                <a:schemeClr val="accent2">
                  <a:lumMod val="75000"/>
                </a:schemeClr>
              </a:solidFill>
            </a:endParaRPr>
          </a:p>
        </p:txBody>
      </p:sp>
    </p:spTree>
    <p:extLst>
      <p:ext uri="{BB962C8B-B14F-4D97-AF65-F5344CB8AC3E}">
        <p14:creationId xmlns:p14="http://schemas.microsoft.com/office/powerpoint/2010/main" val="1363137041"/>
      </p:ext>
    </p:extLst>
  </p:cSld>
  <p:clrMapOvr>
    <a:masterClrMapping/>
  </p:clrMapOvr>
  <p:transition>
    <p:checke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7214</TotalTime>
  <Words>304</Words>
  <Application>Microsoft Office PowerPoint</Application>
  <PresentationFormat>مخصص</PresentationFormat>
  <Paragraphs>102</Paragraphs>
  <Slides>13</Slides>
  <Notes>12</Notes>
  <HiddenSlides>0</HiddenSlides>
  <MMClips>0</MMClips>
  <ScaleCrop>false</ScaleCrop>
  <HeadingPairs>
    <vt:vector size="4" baseType="variant">
      <vt:variant>
        <vt:lpstr>نسق</vt:lpstr>
      </vt:variant>
      <vt:variant>
        <vt:i4>1</vt:i4>
      </vt:variant>
      <vt:variant>
        <vt:lpstr>عناوين الشرائح</vt:lpstr>
      </vt:variant>
      <vt:variant>
        <vt:i4>13</vt:i4>
      </vt:variant>
    </vt:vector>
  </HeadingPairs>
  <TitlesOfParts>
    <vt:vector size="14" baseType="lpstr">
      <vt:lpstr>Organic</vt:lpstr>
      <vt:lpstr>عرض تقديمي في PowerPoint</vt:lpstr>
      <vt:lpstr>الموضوعات</vt:lpstr>
      <vt:lpstr> النظام الرئاسي</vt:lpstr>
      <vt:lpstr> النظام الرئاسي</vt:lpstr>
      <vt:lpstr> النظام الرئاسي</vt:lpstr>
      <vt:lpstr>    النظام الرئاسي</vt:lpstr>
      <vt:lpstr>النظام البرلماني </vt:lpstr>
      <vt:lpstr>النظام البرلماني </vt:lpstr>
      <vt:lpstr>النظام البرلماني</vt:lpstr>
      <vt:lpstr>النظام البرلماني</vt:lpstr>
      <vt:lpstr>النظام البرلماني</vt:lpstr>
      <vt:lpstr>النظام البرلماني</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rahebi</dc:creator>
  <cp:lastModifiedBy>Maher</cp:lastModifiedBy>
  <cp:revision>369</cp:revision>
  <cp:lastPrinted>2025-03-25T02:13:40Z</cp:lastPrinted>
  <dcterms:created xsi:type="dcterms:W3CDTF">2014-05-07T08:18:51Z</dcterms:created>
  <dcterms:modified xsi:type="dcterms:W3CDTF">2025-03-25T02:13:41Z</dcterms:modified>
</cp:coreProperties>
</file>