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Verdana" pitchFamily="34" charset="0"/>
      <p:regular r:id="rId17"/>
      <p:bold r:id="rId18"/>
      <p:italic r:id="rId19"/>
      <p:boldItalic r:id="rId20"/>
    </p:embeddedFont>
    <p:embeddedFont>
      <p:font typeface="Calibri" pitchFamily="34" charset="0"/>
      <p:regular r:id="rId21"/>
      <p:bold r:id="rId22"/>
    </p:embeddedFont>
    <p:embeddedFont>
      <p:font typeface="Garamond" pitchFamily="18" charset="0"/>
      <p:regular r:id="rId23"/>
      <p:bold r:id="rId24"/>
      <p:italic r:id="rId25"/>
    </p:embeddedFont>
    <p:embeddedFont>
      <p:font typeface="Quattrocento Sans"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5" d="100"/>
          <a:sy n="85" d="100"/>
        </p:scale>
        <p:origin x="-485" y="1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ar-IQ"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0139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252" name="Google Shape;2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261" name="Google Shape;2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270" name="Google Shape;2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279" name="Google Shape;27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171" name="Google Shape;17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180" name="Google Shape;1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189" name="Google Shape;1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198" name="Google Shape;19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207" name="Google Shape;2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216" name="Google Shape;21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225" name="Google Shape;2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ar-IQ"/>
              <a:t>1/6/2023</a:t>
            </a:r>
            <a:endParaRPr/>
          </a:p>
        </p:txBody>
      </p:sp>
      <p:sp>
        <p:nvSpPr>
          <p:cNvPr id="234" name="Google Shape;23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ar-IQ"/>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grpSp>
        <p:nvGrpSpPr>
          <p:cNvPr id="21" name="Google Shape;21;p2"/>
          <p:cNvGrpSpPr/>
          <p:nvPr/>
        </p:nvGrpSpPr>
        <p:grpSpPr>
          <a:xfrm>
            <a:off x="-16935" y="0"/>
            <a:ext cx="12231161" cy="6856214"/>
            <a:chOff x="-16934" y="0"/>
            <a:chExt cx="12231160" cy="6856214"/>
          </a:xfrm>
        </p:grpSpPr>
        <p:pic>
          <p:nvPicPr>
            <p:cNvPr id="22" name="Google Shape;22;p2"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3" name="Google Shape;23;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 name="Google Shape;24;p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5" name="Google Shape;25;p2"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6" name="Google Shape;26;p2"/>
          <p:cNvSpPr txBox="1">
            <a:spLocks noGrp="1"/>
          </p:cNvSpPr>
          <p:nvPr>
            <p:ph type="ctrTitle"/>
          </p:nvPr>
        </p:nvSpPr>
        <p:spPr>
          <a:xfrm>
            <a:off x="2692398" y="1871132"/>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8" name="Google Shape;28;p2"/>
          <p:cNvSpPr txBox="1">
            <a:spLocks noGrp="1"/>
          </p:cNvSpPr>
          <p:nvPr>
            <p:ph type="dt" idx="10"/>
          </p:nvPr>
        </p:nvSpPr>
        <p:spPr>
          <a:xfrm>
            <a:off x="7983233"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
          <p:cNvSpPr txBox="1">
            <a:spLocks noGrp="1"/>
          </p:cNvSpPr>
          <p:nvPr>
            <p:ph type="ftr" idx="11"/>
          </p:nvPr>
        </p:nvSpPr>
        <p:spPr>
          <a:xfrm>
            <a:off x="2692398"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
          <p:cNvSpPr txBox="1">
            <a:spLocks noGrp="1"/>
          </p:cNvSpPr>
          <p:nvPr>
            <p:ph type="sldNum" idx="12"/>
          </p:nvPr>
        </p:nvSpPr>
        <p:spPr>
          <a:xfrm>
            <a:off x="8956902" y="5037663"/>
            <a:ext cx="551166"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cxnSp>
        <p:nvCxnSpPr>
          <p:cNvPr id="31" name="Google Shape;31;p2"/>
          <p:cNvCxnSpPr/>
          <p:nvPr/>
        </p:nvCxnSpPr>
        <p:spPr>
          <a:xfrm>
            <a:off x="2692401"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1295399" y="1883832"/>
            <a:ext cx="6241817"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Garamond"/>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a:spLocks noGrp="1"/>
          </p:cNvSpPr>
          <p:nvPr>
            <p:ph type="pic" idx="2"/>
          </p:nvPr>
        </p:nvSpPr>
        <p:spPr>
          <a:xfrm>
            <a:off x="8094833" y="1041400"/>
            <a:ext cx="3063348"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90" name="Google Shape;90;p11"/>
          <p:cNvSpPr txBox="1">
            <a:spLocks noGrp="1"/>
          </p:cNvSpPr>
          <p:nvPr>
            <p:ph type="body" idx="1"/>
          </p:nvPr>
        </p:nvSpPr>
        <p:spPr>
          <a:xfrm>
            <a:off x="1295399" y="3255432"/>
            <a:ext cx="6241817"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91" name="Google Shape;91;p11"/>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1"/>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1"/>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1295402"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a:spLocks noGrp="1"/>
          </p:cNvSpPr>
          <p:nvPr>
            <p:ph type="pic" idx="2"/>
          </p:nvPr>
        </p:nvSpPr>
        <p:spPr>
          <a:xfrm>
            <a:off x="1041428" y="1041400"/>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97" name="Google Shape;97;p12"/>
          <p:cNvSpPr txBox="1">
            <a:spLocks noGrp="1"/>
          </p:cNvSpPr>
          <p:nvPr>
            <p:ph type="body" idx="1"/>
          </p:nvPr>
        </p:nvSpPr>
        <p:spPr>
          <a:xfrm>
            <a:off x="1295402"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98" name="Google Shape;98;p12"/>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2"/>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1303869"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
          <p:cNvSpPr txBox="1">
            <a:spLocks noGrp="1"/>
          </p:cNvSpPr>
          <p:nvPr>
            <p:ph type="body" idx="1"/>
          </p:nvPr>
        </p:nvSpPr>
        <p:spPr>
          <a:xfrm>
            <a:off x="1303869" y="4343400"/>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4" name="Google Shape;104;p13"/>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3"/>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3"/>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cxnSp>
        <p:nvCxnSpPr>
          <p:cNvPr id="107" name="Google Shape;107;p13"/>
          <p:cNvCxnSpPr/>
          <p:nvPr/>
        </p:nvCxnSpPr>
        <p:spPr>
          <a:xfrm>
            <a:off x="1396170"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1674813"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11" name="Google Shape;111;p14"/>
          <p:cNvSpPr txBox="1">
            <a:spLocks noGrp="1"/>
          </p:cNvSpPr>
          <p:nvPr>
            <p:ph type="body" idx="2"/>
          </p:nvPr>
        </p:nvSpPr>
        <p:spPr>
          <a:xfrm>
            <a:off x="1295402" y="4343400"/>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2" name="Google Shape;112;p14"/>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4"/>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sp>
        <p:nvSpPr>
          <p:cNvPr id="115" name="Google Shape;115;p14"/>
          <p:cNvSpPr txBox="1"/>
          <p:nvPr/>
        </p:nvSpPr>
        <p:spPr>
          <a:xfrm>
            <a:off x="862012"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ar-IQ"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16" name="Google Shape;116;p14"/>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ar-IQ"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17" name="Google Shape;117;p14"/>
          <p:cNvCxnSpPr/>
          <p:nvPr/>
        </p:nvCxnSpPr>
        <p:spPr>
          <a:xfrm>
            <a:off x="1396170"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5"/>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1" name="Google Shape;121;p15"/>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5"/>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5"/>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6"/>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7" name="Google Shape;127;p16"/>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8" name="Google Shape;128;p16"/>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sp>
        <p:nvSpPr>
          <p:cNvPr id="131" name="Google Shape;131;p16"/>
          <p:cNvSpPr txBox="1"/>
          <p:nvPr/>
        </p:nvSpPr>
        <p:spPr>
          <a:xfrm>
            <a:off x="862012"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ar-IQ"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32" name="Google Shape;132;p16"/>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ar-IQ"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33" name="Google Shape;133;p16"/>
          <p:cNvCxnSpPr/>
          <p:nvPr/>
        </p:nvCxnSpPr>
        <p:spPr>
          <a:xfrm>
            <a:off x="1396170"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1295402"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7"/>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37" name="Google Shape;137;p17"/>
          <p:cNvSpPr txBox="1">
            <a:spLocks noGrp="1"/>
          </p:cNvSpPr>
          <p:nvPr>
            <p:ph type="body" idx="2"/>
          </p:nvPr>
        </p:nvSpPr>
        <p:spPr>
          <a:xfrm>
            <a:off x="1295402" y="4470400"/>
            <a:ext cx="9609669"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38" name="Google Shape;138;p17"/>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7"/>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7"/>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cxnSp>
        <p:nvCxnSpPr>
          <p:cNvPr id="141" name="Google Shape;141;p17"/>
          <p:cNvCxnSpPr/>
          <p:nvPr/>
        </p:nvCxnSpPr>
        <p:spPr>
          <a:xfrm>
            <a:off x="1396170"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1295404"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8"/>
          <p:cNvSpPr txBox="1">
            <a:spLocks noGrp="1"/>
          </p:cNvSpPr>
          <p:nvPr>
            <p:ph type="body" idx="1"/>
          </p:nvPr>
        </p:nvSpPr>
        <p:spPr>
          <a:xfrm rot="5400000">
            <a:off x="4436532"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5" name="Google Shape;145;p18"/>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8"/>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8"/>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cxnSp>
        <p:nvCxnSpPr>
          <p:cNvPr id="148" name="Google Shape;148;p18"/>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rot="5400000">
            <a:off x="7497937" y="2483552"/>
            <a:ext cx="4893735" cy="189089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19"/>
          <p:cNvSpPr txBox="1">
            <a:spLocks noGrp="1"/>
          </p:cNvSpPr>
          <p:nvPr>
            <p:ph type="body" idx="1"/>
          </p:nvPr>
        </p:nvSpPr>
        <p:spPr>
          <a:xfrm rot="5400000">
            <a:off x="2565044" y="-287514"/>
            <a:ext cx="4893734" cy="743302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52" name="Google Shape;152;p19"/>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9"/>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9"/>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cxnSp>
        <p:nvCxnSpPr>
          <p:cNvPr id="155" name="Google Shape;155;p19"/>
          <p:cNvCxnSpPr/>
          <p:nvPr/>
        </p:nvCxnSpPr>
        <p:spPr>
          <a:xfrm>
            <a:off x="8863890" y="990601"/>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Tablo" type="tbl">
  <p:cSld name="TABLE">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cxnSp>
        <p:nvCxnSpPr>
          <p:cNvPr id="38" name="Google Shape;38;p4"/>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9" name="Google Shape;39;p4"/>
          <p:cNvSpPr txBox="1">
            <a:spLocks noGrp="1"/>
          </p:cNvSpPr>
          <p:nvPr>
            <p:ph type="title"/>
          </p:nvPr>
        </p:nvSpPr>
        <p:spPr>
          <a:xfrm>
            <a:off x="1295404"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1295402"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1" name="Google Shape;41;p4"/>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2015068"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47" name="Google Shape;47;p5"/>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cxnSp>
        <p:nvCxnSpPr>
          <p:cNvPr id="50" name="Google Shape;50;p5"/>
          <p:cNvCxnSpPr/>
          <p:nvPr/>
        </p:nvCxnSpPr>
        <p:spPr>
          <a:xfrm>
            <a:off x="2012724"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cxnSp>
        <p:nvCxnSpPr>
          <p:cNvPr id="52" name="Google Shape;52;p6"/>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53" name="Google Shape;53;p6"/>
          <p:cNvSpPr txBox="1">
            <a:spLocks noGrp="1"/>
          </p:cNvSpPr>
          <p:nvPr>
            <p:ph type="title"/>
          </p:nvPr>
        </p:nvSpPr>
        <p:spPr>
          <a:xfrm>
            <a:off x="1295404"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5" name="Google Shape;55;p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6" name="Google Shape;56;p6"/>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1295404"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body" idx="1"/>
          </p:nvPr>
        </p:nvSpPr>
        <p:spPr>
          <a:xfrm>
            <a:off x="129540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62" name="Google Shape;62;p7"/>
          <p:cNvSpPr txBox="1">
            <a:spLocks noGrp="1"/>
          </p:cNvSpPr>
          <p:nvPr>
            <p:ph type="body" idx="2"/>
          </p:nvPr>
        </p:nvSpPr>
        <p:spPr>
          <a:xfrm>
            <a:off x="1295401" y="3243263"/>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3" name="Google Shape;63;p7"/>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64" name="Google Shape;64;p7"/>
          <p:cNvSpPr txBox="1">
            <a:spLocks noGrp="1"/>
          </p:cNvSpPr>
          <p:nvPr>
            <p:ph type="body" idx="4"/>
          </p:nvPr>
        </p:nvSpPr>
        <p:spPr>
          <a:xfrm>
            <a:off x="6180670" y="3243263"/>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5" name="Google Shape;65;p7"/>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cxnSp>
        <p:nvCxnSpPr>
          <p:cNvPr id="68" name="Google Shape;68;p7"/>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8"/>
          <p:cNvSpPr txBox="1">
            <a:spLocks noGrp="1"/>
          </p:cNvSpPr>
          <p:nvPr>
            <p:ph type="title"/>
          </p:nvPr>
        </p:nvSpPr>
        <p:spPr>
          <a:xfrm>
            <a:off x="1295404"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cxnSp>
        <p:nvCxnSpPr>
          <p:cNvPr id="74" name="Google Shape;74;p8"/>
          <p:cNvCxnSpPr/>
          <p:nvPr/>
        </p:nvCxnSpPr>
        <p:spPr>
          <a:xfrm>
            <a:off x="1396170"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9"/>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1293813"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txBox="1">
            <a:spLocks noGrp="1"/>
          </p:cNvSpPr>
          <p:nvPr>
            <p:ph type="body" idx="1"/>
          </p:nvPr>
        </p:nvSpPr>
        <p:spPr>
          <a:xfrm>
            <a:off x="5418669" y="982132"/>
            <a:ext cx="5469467"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82" name="Google Shape;82;p10"/>
          <p:cNvSpPr txBox="1">
            <a:spLocks noGrp="1"/>
          </p:cNvSpPr>
          <p:nvPr>
            <p:ph type="body" idx="2"/>
          </p:nvPr>
        </p:nvSpPr>
        <p:spPr>
          <a:xfrm>
            <a:off x="1293813"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3" name="Google Shape;83;p10"/>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0"/>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cxnSp>
        <p:nvCxnSpPr>
          <p:cNvPr id="86" name="Google Shape;86;p10"/>
          <p:cNvCxnSpPr/>
          <p:nvPr/>
        </p:nvCxnSpPr>
        <p:spPr>
          <a:xfrm>
            <a:off x="1396170"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5737" y="0"/>
            <a:ext cx="12229963" cy="6856214"/>
            <a:chOff x="-15736" y="0"/>
            <a:chExt cx="12229962" cy="6856214"/>
          </a:xfrm>
        </p:grpSpPr>
        <p:pic>
          <p:nvPicPr>
            <p:cNvPr id="11" name="Google Shape;11;p1" descr="HD-PanelContent.png"/>
            <p:cNvPicPr preferRelativeResize="0"/>
            <p:nvPr/>
          </p:nvPicPr>
          <p:blipFill rotWithShape="1">
            <a:blip r:embed="rId21">
              <a:alphaModFix/>
            </a:blip>
            <a:srcRect/>
            <a:stretch/>
          </p:blipFill>
          <p:spPr>
            <a:xfrm>
              <a:off x="0" y="0"/>
              <a:ext cx="12188825" cy="6856214"/>
            </a:xfrm>
            <a:prstGeom prst="rect">
              <a:avLst/>
            </a:prstGeom>
            <a:noFill/>
            <a:ln>
              <a:noFill/>
            </a:ln>
          </p:spPr>
        </p:pic>
        <p:sp>
          <p:nvSpPr>
            <p:cNvPr id="12" name="Google Shape;12;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3;p1" descr="HDRibbonContent-UniformTrim.png"/>
            <p:cNvPicPr preferRelativeResize="0"/>
            <p:nvPr/>
          </p:nvPicPr>
          <p:blipFill rotWithShape="1">
            <a:blip r:embed="rId22">
              <a:alphaModFix/>
            </a:blip>
            <a:srcRect/>
            <a:stretch/>
          </p:blipFill>
          <p:spPr>
            <a:xfrm>
              <a:off x="-15736" y="3153832"/>
              <a:ext cx="777240" cy="606425"/>
            </a:xfrm>
            <a:prstGeom prst="rect">
              <a:avLst/>
            </a:prstGeom>
            <a:noFill/>
            <a:ln>
              <a:noFill/>
            </a:ln>
          </p:spPr>
        </p:pic>
        <p:pic>
          <p:nvPicPr>
            <p:cNvPr id="14" name="Google Shape;14;p1" descr="HDRibbonContent-UniformTrim.png"/>
            <p:cNvPicPr preferRelativeResize="0"/>
            <p:nvPr/>
          </p:nvPicPr>
          <p:blipFill rotWithShape="1">
            <a:blip r:embed="rId22">
              <a:alphaModFix/>
            </a:blip>
            <a:srcRect/>
            <a:stretch/>
          </p:blipFill>
          <p:spPr>
            <a:xfrm>
              <a:off x="11436986" y="3153832"/>
              <a:ext cx="777240" cy="606425"/>
            </a:xfrm>
            <a:prstGeom prst="rect">
              <a:avLst/>
            </a:prstGeom>
            <a:noFill/>
            <a:ln>
              <a:noFill/>
            </a:ln>
          </p:spPr>
        </p:pic>
      </p:grpSp>
      <p:sp>
        <p:nvSpPr>
          <p:cNvPr id="15" name="Google Shape;15;p1"/>
          <p:cNvSpPr txBox="1">
            <a:spLocks noGrp="1"/>
          </p:cNvSpPr>
          <p:nvPr>
            <p:ph type="title"/>
          </p:nvPr>
        </p:nvSpPr>
        <p:spPr>
          <a:xfrm>
            <a:off x="1295404"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6" name="Google Shape;16;p1"/>
          <p:cNvSpPr txBox="1">
            <a:spLocks noGrp="1"/>
          </p:cNvSpPr>
          <p:nvPr>
            <p:ph type="body" idx="1"/>
          </p:nvPr>
        </p:nvSpPr>
        <p:spPr>
          <a:xfrm>
            <a:off x="1295402"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1"/>
          <p:cNvSpPr txBox="1">
            <a:spLocks noGrp="1"/>
          </p:cNvSpPr>
          <p:nvPr>
            <p:ph type="dt" idx="10"/>
          </p:nvPr>
        </p:nvSpPr>
        <p:spPr>
          <a:xfrm>
            <a:off x="8677501" y="5969001"/>
            <a:ext cx="1600201"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1"/>
          <p:cNvSpPr txBox="1">
            <a:spLocks noGrp="1"/>
          </p:cNvSpPr>
          <p:nvPr>
            <p:ph type="ftr" idx="11"/>
          </p:nvPr>
        </p:nvSpPr>
        <p:spPr>
          <a:xfrm>
            <a:off x="1295402" y="5969001"/>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1"/>
          <p:cNvSpPr txBox="1">
            <a:spLocks noGrp="1"/>
          </p:cNvSpPr>
          <p:nvPr>
            <p:ph type="sldNum" idx="12"/>
          </p:nvPr>
        </p:nvSpPr>
        <p:spPr>
          <a:xfrm>
            <a:off x="10353903" y="5969001"/>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ar-IQ"/>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59"/>
        <p:cNvGrpSpPr/>
        <p:nvPr/>
      </p:nvGrpSpPr>
      <p:grpSpPr>
        <a:xfrm>
          <a:off x="0" y="0"/>
          <a:ext cx="0" cy="0"/>
          <a:chOff x="0" y="0"/>
          <a:chExt cx="0" cy="0"/>
        </a:xfrm>
      </p:grpSpPr>
      <p:sp>
        <p:nvSpPr>
          <p:cNvPr id="160" name="Google Shape;160;p20"/>
          <p:cNvSpPr txBox="1"/>
          <p:nvPr/>
        </p:nvSpPr>
        <p:spPr>
          <a:xfrm>
            <a:off x="2476500" y="1556238"/>
            <a:ext cx="7454900" cy="818662"/>
          </a:xfrm>
          <a:prstGeom prst="rect">
            <a:avLst/>
          </a:prstGeom>
          <a:noFill/>
          <a:ln>
            <a:noFill/>
          </a:ln>
        </p:spPr>
        <p:txBody>
          <a:bodyPr spcFirstLastPara="1" wrap="square" lIns="91425" tIns="45700" rIns="91425" bIns="45700" anchor="t" anchorCtr="0">
            <a:normAutofit/>
          </a:bodyPr>
          <a:lstStyle/>
          <a:p>
            <a:pPr marL="82296" marR="0" lvl="0" indent="0" algn="l" rtl="0">
              <a:lnSpc>
                <a:spcPct val="100000"/>
              </a:lnSpc>
              <a:spcBef>
                <a:spcPts val="0"/>
              </a:spcBef>
              <a:spcAft>
                <a:spcPts val="0"/>
              </a:spcAft>
              <a:buClr>
                <a:srgbClr val="262626"/>
              </a:buClr>
              <a:buSzPts val="2400"/>
              <a:buFont typeface="Garamond"/>
              <a:buNone/>
            </a:pPr>
            <a:endParaRPr sz="2400" b="0" i="0" u="none" strike="noStrike" cap="none">
              <a:solidFill>
                <a:srgbClr val="262626"/>
              </a:solidFill>
              <a:latin typeface="Times New Roman"/>
              <a:ea typeface="Times New Roman"/>
              <a:cs typeface="Times New Roman"/>
              <a:sym typeface="Times New Roman"/>
            </a:endParaRPr>
          </a:p>
        </p:txBody>
      </p:sp>
      <p:sp>
        <p:nvSpPr>
          <p:cNvPr id="161" name="Google Shape;161;p20"/>
          <p:cNvSpPr txBox="1"/>
          <p:nvPr/>
        </p:nvSpPr>
        <p:spPr>
          <a:xfrm>
            <a:off x="2743200" y="2374900"/>
            <a:ext cx="6736079" cy="29210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accent1"/>
              </a:buClr>
              <a:buSzPts val="1800"/>
              <a:buFont typeface="Noto Sans Symbols"/>
              <a:buNone/>
            </a:pPr>
            <a:endParaRPr sz="1800" b="1" i="0" u="none" strike="noStrike" cap="none">
              <a:solidFill>
                <a:srgbClr val="3F3F3F"/>
              </a:solidFill>
              <a:latin typeface="Times New Roman"/>
              <a:ea typeface="Times New Roman"/>
              <a:cs typeface="Times New Roman"/>
              <a:sym typeface="Times New Roman"/>
            </a:endParaRPr>
          </a:p>
        </p:txBody>
      </p:sp>
      <p:sp>
        <p:nvSpPr>
          <p:cNvPr id="162" name="Google Shape;162;p20"/>
          <p:cNvSpPr txBox="1">
            <a:spLocks noGrp="1"/>
          </p:cNvSpPr>
          <p:nvPr>
            <p:ph type="dt" idx="10"/>
          </p:nvPr>
        </p:nvSpPr>
        <p:spPr>
          <a:xfrm>
            <a:off x="-1014047" y="6321669"/>
            <a:ext cx="1905001" cy="457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ar-IQ"/>
              <a:t>1/6/2023</a:t>
            </a:r>
            <a:endParaRPr/>
          </a:p>
        </p:txBody>
      </p:sp>
      <p:sp>
        <p:nvSpPr>
          <p:cNvPr id="163" name="Google Shape;163;p20"/>
          <p:cNvSpPr txBox="1">
            <a:spLocks noGrp="1"/>
          </p:cNvSpPr>
          <p:nvPr>
            <p:ph type="sldNum" idx="12"/>
          </p:nvPr>
        </p:nvSpPr>
        <p:spPr>
          <a:xfrm>
            <a:off x="9931400" y="6324600"/>
            <a:ext cx="1905001"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Noto Sans Symbols"/>
              <a:buNone/>
            </a:pPr>
            <a:fld id="{00000000-1234-1234-1234-123412341234}" type="slidenum">
              <a:rPr lang="ar-IQ" sz="1200" b="0" i="0" u="none" strike="noStrike" cap="none">
                <a:solidFill>
                  <a:schemeClr val="dk1"/>
                </a:solidFill>
                <a:latin typeface="Verdana"/>
                <a:ea typeface="Verdana"/>
                <a:cs typeface="Verdana"/>
                <a:sym typeface="Verdana"/>
              </a:rPr>
              <a:t>1</a:t>
            </a:fld>
            <a:endParaRPr sz="1200" b="0" i="0" u="none" strike="noStrike" cap="none">
              <a:solidFill>
                <a:schemeClr val="dk1"/>
              </a:solidFill>
              <a:latin typeface="Verdana"/>
              <a:ea typeface="Verdana"/>
              <a:cs typeface="Verdana"/>
              <a:sym typeface="Verdana"/>
            </a:endParaRPr>
          </a:p>
        </p:txBody>
      </p:sp>
      <p:pic>
        <p:nvPicPr>
          <p:cNvPr id="164" name="Google Shape;164;p20"/>
          <p:cNvPicPr preferRelativeResize="0"/>
          <p:nvPr/>
        </p:nvPicPr>
        <p:blipFill rotWithShape="1">
          <a:blip r:embed="rId4">
            <a:alphaModFix/>
          </a:blip>
          <a:srcRect/>
          <a:stretch/>
        </p:blipFill>
        <p:spPr>
          <a:xfrm>
            <a:off x="291496" y="241544"/>
            <a:ext cx="1724025" cy="1724025"/>
          </a:xfrm>
          <a:prstGeom prst="rect">
            <a:avLst/>
          </a:prstGeom>
          <a:noFill/>
          <a:ln>
            <a:noFill/>
          </a:ln>
        </p:spPr>
      </p:pic>
      <p:sp>
        <p:nvSpPr>
          <p:cNvPr id="165" name="Google Shape;165;p20"/>
          <p:cNvSpPr/>
          <p:nvPr/>
        </p:nvSpPr>
        <p:spPr>
          <a:xfrm>
            <a:off x="3421930" y="2374900"/>
            <a:ext cx="5052037"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ar-IQ" sz="3200" b="0" i="0" u="none" strike="noStrike" cap="none" dirty="0">
                <a:solidFill>
                  <a:srgbClr val="771E28"/>
                </a:solidFill>
                <a:latin typeface="Quattrocento Sans"/>
                <a:ea typeface="Quattrocento Sans"/>
                <a:cs typeface="Quattrocento Sans"/>
                <a:sym typeface="Quattrocento Sans"/>
              </a:rPr>
              <a:t>محاضرات في </a:t>
            </a:r>
            <a:r>
              <a:rPr lang="ar-IQ" sz="3200" b="0" i="0" u="none" strike="noStrike" cap="none">
                <a:solidFill>
                  <a:srgbClr val="771E28"/>
                </a:solidFill>
                <a:latin typeface="Quattrocento Sans"/>
                <a:ea typeface="Quattrocento Sans"/>
                <a:cs typeface="Quattrocento Sans"/>
                <a:sym typeface="Quattrocento Sans"/>
              </a:rPr>
              <a:t>حقوق </a:t>
            </a:r>
            <a:r>
              <a:rPr lang="ar-IQ" sz="3200" b="0" i="0" u="none" strike="noStrike" cap="none" smtClean="0">
                <a:solidFill>
                  <a:srgbClr val="771E28"/>
                </a:solidFill>
                <a:latin typeface="Quattrocento Sans"/>
                <a:ea typeface="Quattrocento Sans"/>
                <a:cs typeface="Quattrocento Sans"/>
                <a:sym typeface="Quattrocento Sans"/>
              </a:rPr>
              <a:t>الانسان</a:t>
            </a:r>
            <a:endParaRPr sz="1400" b="0" i="0" u="none" strike="noStrike" cap="none" dirty="0">
              <a:solidFill>
                <a:srgbClr val="000000"/>
              </a:solidFill>
              <a:latin typeface="Arial"/>
              <a:ea typeface="Arial"/>
              <a:cs typeface="Arial"/>
              <a:sym typeface="Arial"/>
            </a:endParaRPr>
          </a:p>
        </p:txBody>
      </p:sp>
      <p:sp>
        <p:nvSpPr>
          <p:cNvPr id="166" name="Google Shape;166;p20"/>
          <p:cNvSpPr/>
          <p:nvPr/>
        </p:nvSpPr>
        <p:spPr>
          <a:xfrm>
            <a:off x="3048000" y="3755611"/>
            <a:ext cx="6096000" cy="954107"/>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2800"/>
              <a:buFont typeface="Arial"/>
              <a:buNone/>
            </a:pPr>
            <a:r>
              <a:rPr lang="ar-IQ" sz="2800" b="1" i="0" u="none" strike="noStrike" cap="none">
                <a:solidFill>
                  <a:srgbClr val="771E28"/>
                </a:solidFill>
                <a:latin typeface="Garamond"/>
                <a:ea typeface="Garamond"/>
                <a:cs typeface="Garamond"/>
                <a:sym typeface="Garamond"/>
              </a:rPr>
              <a:t>الاستاذ الدكتور </a:t>
            </a:r>
            <a:endParaRPr sz="2800" b="1" i="0" u="none" strike="noStrike" cap="none">
              <a:solidFill>
                <a:srgbClr val="771E28"/>
              </a:solidFill>
              <a:latin typeface="Garamond"/>
              <a:ea typeface="Garamond"/>
              <a:cs typeface="Garamond"/>
              <a:sym typeface="Garamond"/>
            </a:endParaRPr>
          </a:p>
          <a:p>
            <a:pPr marL="0" marR="0" lvl="0" indent="0" algn="ctr" rtl="1">
              <a:lnSpc>
                <a:spcPct val="100000"/>
              </a:lnSpc>
              <a:spcBef>
                <a:spcPts val="0"/>
              </a:spcBef>
              <a:spcAft>
                <a:spcPts val="0"/>
              </a:spcAft>
              <a:buClr>
                <a:srgbClr val="000000"/>
              </a:buClr>
              <a:buSzPts val="2800"/>
              <a:buFont typeface="Arial"/>
              <a:buNone/>
            </a:pPr>
            <a:r>
              <a:rPr lang="ar-IQ" sz="2800" b="1" i="0" u="none" strike="noStrike" cap="none">
                <a:solidFill>
                  <a:srgbClr val="771E28"/>
                </a:solidFill>
                <a:latin typeface="Garamond"/>
                <a:ea typeface="Garamond"/>
                <a:cs typeface="Garamond"/>
                <a:sym typeface="Garamond"/>
              </a:rPr>
              <a:t>ساهره قحطان عبد الجبار الحميري</a:t>
            </a:r>
            <a:endParaRPr sz="2800" b="0" i="0" u="none" strike="noStrike" cap="none">
              <a:solidFill>
                <a:srgbClr val="771E28"/>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44"/>
        <p:cNvGrpSpPr/>
        <p:nvPr/>
      </p:nvGrpSpPr>
      <p:grpSpPr>
        <a:xfrm>
          <a:off x="0" y="0"/>
          <a:ext cx="0" cy="0"/>
          <a:chOff x="0" y="0"/>
          <a:chExt cx="0" cy="0"/>
        </a:xfrm>
      </p:grpSpPr>
      <p:sp>
        <p:nvSpPr>
          <p:cNvPr id="245" name="Google Shape;245;p29"/>
          <p:cNvSpPr txBox="1">
            <a:spLocks noGrp="1"/>
          </p:cNvSpPr>
          <p:nvPr>
            <p:ph type="title"/>
          </p:nvPr>
        </p:nvSpPr>
        <p:spPr>
          <a:xfrm>
            <a:off x="1715467" y="678854"/>
            <a:ext cx="8757920" cy="520454"/>
          </a:xfrm>
          <a:prstGeom prst="rect">
            <a:avLst/>
          </a:prstGeom>
          <a:noFill/>
          <a:ln>
            <a:noFill/>
          </a:ln>
        </p:spPr>
        <p:txBody>
          <a:bodyPr spcFirstLastPara="1" wrap="square" lIns="91425" tIns="45700" rIns="91425" bIns="45700" anchor="ctr" anchorCtr="0">
            <a:noAutofit/>
          </a:bodyPr>
          <a:lstStyle/>
          <a:p>
            <a:pPr marL="1260475" lvl="0" indent="-630238" algn="ctr" rtl="1">
              <a:lnSpc>
                <a:spcPct val="150000"/>
              </a:lnSpc>
              <a:spcBef>
                <a:spcPts val="0"/>
              </a:spcBef>
              <a:spcAft>
                <a:spcPts val="0"/>
              </a:spcAft>
              <a:buClr>
                <a:schemeClr val="accent2"/>
              </a:buClr>
              <a:buSzPts val="4000"/>
              <a:buFont typeface="Garamond"/>
              <a:buNone/>
            </a:pPr>
            <a:r>
              <a:rPr lang="ar-IQ" sz="4000" b="1">
                <a:solidFill>
                  <a:schemeClr val="accent2"/>
                </a:solidFill>
              </a:rPr>
              <a:t>حق الانسان في التصويت والانتخاب والترشيح </a:t>
            </a:r>
            <a:endParaRPr sz="4000" b="1">
              <a:solidFill>
                <a:schemeClr val="accent2"/>
              </a:solidFill>
            </a:endParaRPr>
          </a:p>
        </p:txBody>
      </p:sp>
      <p:sp>
        <p:nvSpPr>
          <p:cNvPr id="246" name="Google Shape;246;p29"/>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10</a:t>
            </a:fld>
            <a:endParaRPr/>
          </a:p>
        </p:txBody>
      </p:sp>
      <p:sp>
        <p:nvSpPr>
          <p:cNvPr id="247" name="Google Shape;247;p29"/>
          <p:cNvSpPr/>
          <p:nvPr/>
        </p:nvSpPr>
        <p:spPr>
          <a:xfrm>
            <a:off x="772996" y="1368601"/>
            <a:ext cx="10642863" cy="5447645"/>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000000"/>
              </a:buClr>
              <a:buSzPts val="3200"/>
              <a:buFont typeface="Arial"/>
              <a:buNone/>
            </a:pPr>
            <a:r>
              <a:rPr lang="ar-IQ" sz="3200" b="1" i="0" u="none" strike="noStrike" cap="none">
                <a:solidFill>
                  <a:schemeClr val="accent2"/>
                </a:solidFill>
                <a:latin typeface="Garamond"/>
                <a:ea typeface="Garamond"/>
                <a:cs typeface="Garamond"/>
                <a:sym typeface="Garamond"/>
              </a:rPr>
              <a:t>الترشيح</a:t>
            </a:r>
            <a:r>
              <a:rPr lang="ar-IQ" sz="3200" b="0" i="0" u="none" strike="noStrike" cap="none">
                <a:solidFill>
                  <a:schemeClr val="accent2"/>
                </a:solidFill>
                <a:latin typeface="Garamond"/>
                <a:ea typeface="Garamond"/>
                <a:cs typeface="Garamond"/>
                <a:sym typeface="Garamond"/>
              </a:rPr>
              <a:t> : هو تقديم الفرد نفسه لانتخابه من قبل المواطنين في الانتخابات العامة التي تجري لمجالس المحافظات او البرلمان بشروط ...</a:t>
            </a:r>
            <a:endParaRPr sz="1400" b="0" i="0" u="none" strike="noStrike" cap="none">
              <a:solidFill>
                <a:srgbClr val="000000"/>
              </a:solidFill>
              <a:latin typeface="Arial"/>
              <a:ea typeface="Arial"/>
              <a:cs typeface="Arial"/>
              <a:sym typeface="Arial"/>
            </a:endParaRPr>
          </a:p>
          <a:p>
            <a:pPr marL="0" marR="0" lvl="0" indent="0" algn="just" rtl="1">
              <a:lnSpc>
                <a:spcPct val="100000"/>
              </a:lnSpc>
              <a:spcBef>
                <a:spcPts val="0"/>
              </a:spcBef>
              <a:spcAft>
                <a:spcPts val="0"/>
              </a:spcAft>
              <a:buClr>
                <a:srgbClr val="000000"/>
              </a:buClr>
              <a:buSzPts val="3200"/>
              <a:buFont typeface="Arial"/>
              <a:buNone/>
            </a:pPr>
            <a:r>
              <a:rPr lang="ar-IQ" sz="3200" b="0" i="0" u="none" strike="noStrike" cap="none">
                <a:solidFill>
                  <a:schemeClr val="accent2"/>
                </a:solidFill>
                <a:latin typeface="Garamond"/>
                <a:ea typeface="Garamond"/>
                <a:cs typeface="Garamond"/>
                <a:sym typeface="Garamond"/>
              </a:rPr>
              <a:t>اكد على الترشيح كل من:-</a:t>
            </a:r>
            <a:endParaRPr sz="1400" b="0" i="0" u="none" strike="noStrike" cap="none">
              <a:solidFill>
                <a:srgbClr val="000000"/>
              </a:solidFill>
              <a:latin typeface="Arial"/>
              <a:ea typeface="Arial"/>
              <a:cs typeface="Arial"/>
              <a:sym typeface="Arial"/>
            </a:endParaRPr>
          </a:p>
          <a:p>
            <a:pPr marL="457200" marR="0" lvl="0" indent="-457200" algn="just" rtl="1">
              <a:lnSpc>
                <a:spcPct val="10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الدستور العراقي عام 2005، للمواطنين رجالا ونساءا حق المشاركة في الشؤون العامة والتمتع بالحقوق السياسية بما فيها حق التصويت والانتخاب والترشيح</a:t>
            </a:r>
            <a:endParaRPr sz="1400" b="0" i="0" u="none" strike="noStrike" cap="none">
              <a:solidFill>
                <a:srgbClr val="000000"/>
              </a:solidFill>
              <a:latin typeface="Arial"/>
              <a:ea typeface="Arial"/>
              <a:cs typeface="Arial"/>
              <a:sym typeface="Arial"/>
            </a:endParaRPr>
          </a:p>
          <a:p>
            <a:pPr marL="457200" marR="0" lvl="0" indent="-457200" algn="just" rtl="1">
              <a:lnSpc>
                <a:spcPct val="10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الاعلان العالمي لحقوق الانسان عام 1948، لكل فرد الحق في المشاركة في الشؤون العامة لبلاده اما مباشره او بواسطة ممثلين يختارون اختيارا حرا</a:t>
            </a:r>
            <a:endParaRPr sz="1400" b="0" i="0" u="none" strike="noStrike" cap="none">
              <a:solidFill>
                <a:srgbClr val="000000"/>
              </a:solidFill>
              <a:latin typeface="Arial"/>
              <a:ea typeface="Arial"/>
              <a:cs typeface="Arial"/>
              <a:sym typeface="Arial"/>
            </a:endParaRPr>
          </a:p>
          <a:p>
            <a:pPr marL="457200" marR="0" lvl="0" indent="-457200" algn="just" rtl="1">
              <a:lnSpc>
                <a:spcPct val="10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الميثاق العربي لحقوق الانسان 1997، الشعب مصدر السلطات والاهلية السياسية حق لكل مواطن رشيد يمارسه طبقا للقانون. </a:t>
            </a:r>
            <a:endParaRPr sz="3200" b="0" i="0" u="none" strike="noStrike" cap="none">
              <a:solidFill>
                <a:schemeClr val="accent2"/>
              </a:solidFill>
              <a:latin typeface="Garamond"/>
              <a:ea typeface="Garamond"/>
              <a:cs typeface="Garamond"/>
              <a:sym typeface="Garamond"/>
            </a:endParaRPr>
          </a:p>
          <a:p>
            <a:pPr marL="0" marR="0" lvl="0" indent="0" algn="just" rtl="1">
              <a:lnSpc>
                <a:spcPct val="100000"/>
              </a:lnSpc>
              <a:spcBef>
                <a:spcPts val="0"/>
              </a:spcBef>
              <a:spcAft>
                <a:spcPts val="0"/>
              </a:spcAft>
              <a:buClr>
                <a:srgbClr val="000000"/>
              </a:buClr>
              <a:buSzPts val="2800"/>
              <a:buFont typeface="Arial"/>
              <a:buNone/>
            </a:pPr>
            <a:endParaRPr sz="2800" b="0" i="0" u="none" strike="noStrike" cap="none">
              <a:solidFill>
                <a:schemeClr val="accent2"/>
              </a:solidFill>
              <a:latin typeface="Garamond"/>
              <a:ea typeface="Garamond"/>
              <a:cs typeface="Garamond"/>
              <a:sym typeface="Garamond"/>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53"/>
        <p:cNvGrpSpPr/>
        <p:nvPr/>
      </p:nvGrpSpPr>
      <p:grpSpPr>
        <a:xfrm>
          <a:off x="0" y="0"/>
          <a:ext cx="0" cy="0"/>
          <a:chOff x="0" y="0"/>
          <a:chExt cx="0" cy="0"/>
        </a:xfrm>
      </p:grpSpPr>
      <p:sp>
        <p:nvSpPr>
          <p:cNvPr id="254" name="Google Shape;254;p30"/>
          <p:cNvSpPr txBox="1">
            <a:spLocks noGrp="1"/>
          </p:cNvSpPr>
          <p:nvPr>
            <p:ph type="title"/>
          </p:nvPr>
        </p:nvSpPr>
        <p:spPr>
          <a:xfrm>
            <a:off x="2868420" y="712372"/>
            <a:ext cx="6717205" cy="52045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accent2"/>
              </a:buClr>
              <a:buSzPts val="4000"/>
              <a:buFont typeface="Garamond"/>
              <a:buNone/>
            </a:pPr>
            <a:r>
              <a:rPr lang="ar-IQ" sz="4000" b="1">
                <a:solidFill>
                  <a:schemeClr val="accent2"/>
                </a:solidFill>
              </a:rPr>
              <a:t>حق الانسان في تولي الوظائف العامة </a:t>
            </a:r>
            <a:endParaRPr sz="4000" b="1">
              <a:solidFill>
                <a:schemeClr val="accent2"/>
              </a:solidFill>
            </a:endParaRPr>
          </a:p>
        </p:txBody>
      </p:sp>
      <p:sp>
        <p:nvSpPr>
          <p:cNvPr id="255" name="Google Shape;255;p30"/>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11</a:t>
            </a:fld>
            <a:endParaRPr/>
          </a:p>
        </p:txBody>
      </p:sp>
      <p:sp>
        <p:nvSpPr>
          <p:cNvPr id="256" name="Google Shape;256;p30"/>
          <p:cNvSpPr/>
          <p:nvPr/>
        </p:nvSpPr>
        <p:spPr>
          <a:xfrm>
            <a:off x="952105" y="1303936"/>
            <a:ext cx="10275217" cy="4985980"/>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Clr>
                <a:srgbClr val="000000"/>
              </a:buClr>
              <a:buSzPts val="3600"/>
              <a:buFont typeface="Arial"/>
              <a:buNone/>
            </a:pPr>
            <a:r>
              <a:rPr lang="ar-IQ" sz="3600" b="0" i="0" u="none" strike="noStrike" cap="none">
                <a:solidFill>
                  <a:schemeClr val="accent2"/>
                </a:solidFill>
                <a:latin typeface="Garamond"/>
                <a:ea typeface="Garamond"/>
                <a:cs typeface="Garamond"/>
                <a:sym typeface="Garamond"/>
              </a:rPr>
              <a:t>ثالثا/حق الانسان في تولي الوظائف العامة </a:t>
            </a:r>
            <a:endParaRPr sz="3600" b="0" i="0" u="none" strike="noStrike" cap="none">
              <a:solidFill>
                <a:schemeClr val="accent2"/>
              </a:solidFill>
              <a:latin typeface="Garamond"/>
              <a:ea typeface="Garamond"/>
              <a:cs typeface="Garamond"/>
              <a:sym typeface="Garamond"/>
            </a:endParaRPr>
          </a:p>
          <a:p>
            <a:pPr marL="0" marR="0" lvl="0" indent="0" algn="just" rtl="1">
              <a:lnSpc>
                <a:spcPct val="150000"/>
              </a:lnSpc>
              <a:spcBef>
                <a:spcPts val="0"/>
              </a:spcBef>
              <a:spcAft>
                <a:spcPts val="0"/>
              </a:spcAft>
              <a:buClr>
                <a:srgbClr val="000000"/>
              </a:buClr>
              <a:buSzPts val="3600"/>
              <a:buFont typeface="Arial"/>
              <a:buNone/>
            </a:pPr>
            <a:r>
              <a:rPr lang="ar-IQ" sz="3600" b="0" i="0" u="none" strike="noStrike" cap="none">
                <a:solidFill>
                  <a:schemeClr val="accent2"/>
                </a:solidFill>
                <a:latin typeface="Garamond"/>
                <a:ea typeface="Garamond"/>
                <a:cs typeface="Garamond"/>
                <a:sym typeface="Garamond"/>
              </a:rPr>
              <a:t>هو صورة من صور حق الانسان في المشاركة في الشؤون العامة لبلاده من خلال العمل بوظيفة عامة  في احدى مؤسسات الدولة والسماح له بالمشاركة في بناء التي ينتمي اليها باستثمار طاقاته ومواهبه ...والحصول على مورد مالي لكسب العيش الكريم له ولأسرته ...</a:t>
            </a:r>
            <a:endParaRPr sz="3600" b="0" i="0" u="none" strike="noStrike" cap="none">
              <a:solidFill>
                <a:schemeClr val="accent2"/>
              </a:solidFill>
              <a:latin typeface="Garamond"/>
              <a:ea typeface="Garamond"/>
              <a:cs typeface="Garamond"/>
              <a:sym typeface="Garamond"/>
            </a:endParaRPr>
          </a:p>
          <a:p>
            <a:pPr marL="0" marR="0" lvl="0" indent="0" algn="just" rtl="1">
              <a:lnSpc>
                <a:spcPct val="150000"/>
              </a:lnSpc>
              <a:spcBef>
                <a:spcPts val="0"/>
              </a:spcBef>
              <a:spcAft>
                <a:spcPts val="0"/>
              </a:spcAft>
              <a:buClr>
                <a:srgbClr val="000000"/>
              </a:buClr>
              <a:buSzPts val="3200"/>
              <a:buFont typeface="Arial"/>
              <a:buNone/>
            </a:pPr>
            <a:endParaRPr sz="3200" b="0" i="0" u="none" strike="noStrike" cap="none">
              <a:solidFill>
                <a:schemeClr val="accent2"/>
              </a:solidFill>
              <a:latin typeface="Garamond"/>
              <a:ea typeface="Garamond"/>
              <a:cs typeface="Garamond"/>
              <a:sym typeface="Garamond"/>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62"/>
        <p:cNvGrpSpPr/>
        <p:nvPr/>
      </p:nvGrpSpPr>
      <p:grpSpPr>
        <a:xfrm>
          <a:off x="0" y="0"/>
          <a:ext cx="0" cy="0"/>
          <a:chOff x="0" y="0"/>
          <a:chExt cx="0" cy="0"/>
        </a:xfrm>
      </p:grpSpPr>
      <p:sp>
        <p:nvSpPr>
          <p:cNvPr id="263" name="Google Shape;263;p31"/>
          <p:cNvSpPr txBox="1">
            <a:spLocks noGrp="1"/>
          </p:cNvSpPr>
          <p:nvPr>
            <p:ph type="title"/>
          </p:nvPr>
        </p:nvSpPr>
        <p:spPr>
          <a:xfrm>
            <a:off x="2868420" y="882054"/>
            <a:ext cx="6717205" cy="52045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accent2"/>
              </a:buClr>
              <a:buSzPts val="4000"/>
              <a:buFont typeface="Garamond"/>
              <a:buNone/>
            </a:pPr>
            <a:r>
              <a:rPr lang="ar-IQ" sz="4000" b="1">
                <a:solidFill>
                  <a:schemeClr val="accent2"/>
                </a:solidFill>
              </a:rPr>
              <a:t>حق الانسان في تولي الوظائف العامة </a:t>
            </a:r>
            <a:endParaRPr sz="4000" b="1">
              <a:solidFill>
                <a:srgbClr val="771E28"/>
              </a:solidFill>
            </a:endParaRPr>
          </a:p>
        </p:txBody>
      </p:sp>
      <p:sp>
        <p:nvSpPr>
          <p:cNvPr id="264" name="Google Shape;264;p31"/>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12</a:t>
            </a:fld>
            <a:endParaRPr/>
          </a:p>
        </p:txBody>
      </p:sp>
      <p:sp>
        <p:nvSpPr>
          <p:cNvPr id="265" name="Google Shape;265;p31"/>
          <p:cNvSpPr/>
          <p:nvPr/>
        </p:nvSpPr>
        <p:spPr>
          <a:xfrm>
            <a:off x="952105" y="1548718"/>
            <a:ext cx="10275217" cy="4893647"/>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Clr>
                <a:srgbClr val="000000"/>
              </a:buClr>
              <a:buSzPts val="3200"/>
              <a:buFont typeface="Arial"/>
              <a:buNone/>
            </a:pPr>
            <a:r>
              <a:rPr lang="ar-IQ" sz="3200" b="0" i="0" u="none" strike="noStrike" cap="none">
                <a:solidFill>
                  <a:schemeClr val="accent2"/>
                </a:solidFill>
                <a:latin typeface="Garamond"/>
                <a:ea typeface="Garamond"/>
                <a:cs typeface="Garamond"/>
                <a:sym typeface="Garamond"/>
              </a:rPr>
              <a:t>لقد اكد على هذا الحق كل من:-</a:t>
            </a:r>
            <a:endParaRPr sz="1400" b="0" i="0" u="none" strike="noStrike" cap="none">
              <a:solidFill>
                <a:srgbClr val="000000"/>
              </a:solidFill>
              <a:latin typeface="Arial"/>
              <a:ea typeface="Arial"/>
              <a:cs typeface="Arial"/>
              <a:sym typeface="Arial"/>
            </a:endParaRPr>
          </a:p>
          <a:p>
            <a:pPr marL="457200" marR="0" lvl="0" indent="-457200" algn="just" rtl="1">
              <a:lnSpc>
                <a:spcPct val="15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الاعلان العالمي لحقوق الانسان بالقول (لكل فرد الحق بادارة الشؤون العامة لبلاده أما مباشرة وأما بواسطة ممثلين يختارون  اختيارا حراً ....</a:t>
            </a:r>
            <a:endParaRPr sz="3200" b="0" i="0" u="none" strike="noStrike" cap="none">
              <a:solidFill>
                <a:schemeClr val="accent2"/>
              </a:solidFill>
              <a:latin typeface="Garamond"/>
              <a:ea typeface="Garamond"/>
              <a:cs typeface="Garamond"/>
              <a:sym typeface="Garamond"/>
            </a:endParaRPr>
          </a:p>
          <a:p>
            <a:pPr marL="457200" marR="0" lvl="0" indent="-457200" algn="just" rtl="1">
              <a:lnSpc>
                <a:spcPct val="15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العهد الدولي للحقوق المدنية والسياسية 1966، فقد نص على ان ( لكل مواطن الحق والفرصة دون أي تمييز في أن يكون له الحق في الحصول على الحدمة العامة في بلاده على اسس عامة من المساواة .</a:t>
            </a:r>
            <a:endParaRPr sz="1400" b="0" i="0" u="none" strike="noStrike" cap="none">
              <a:solidFill>
                <a:srgbClr val="000000"/>
              </a:solidFill>
              <a:latin typeface="Arial"/>
              <a:ea typeface="Arial"/>
              <a:cs typeface="Arial"/>
              <a:sym typeface="Arial"/>
            </a:endParaRPr>
          </a:p>
          <a:p>
            <a:pPr marL="0" marR="0" lvl="0" indent="0" algn="just" rtl="1">
              <a:lnSpc>
                <a:spcPct val="100000"/>
              </a:lnSpc>
              <a:spcBef>
                <a:spcPts val="0"/>
              </a:spcBef>
              <a:spcAft>
                <a:spcPts val="0"/>
              </a:spcAft>
              <a:buClr>
                <a:srgbClr val="000000"/>
              </a:buClr>
              <a:buSzPts val="2400"/>
              <a:buFont typeface="Arial"/>
              <a:buNone/>
            </a:pPr>
            <a:endParaRPr sz="2400" b="0" i="0" u="none" strike="noStrike" cap="none">
              <a:solidFill>
                <a:schemeClr val="accent2"/>
              </a:solidFill>
              <a:latin typeface="Garamond"/>
              <a:ea typeface="Garamond"/>
              <a:cs typeface="Garamond"/>
              <a:sym typeface="Garamond"/>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71"/>
        <p:cNvGrpSpPr/>
        <p:nvPr/>
      </p:nvGrpSpPr>
      <p:grpSpPr>
        <a:xfrm>
          <a:off x="0" y="0"/>
          <a:ext cx="0" cy="0"/>
          <a:chOff x="0" y="0"/>
          <a:chExt cx="0" cy="0"/>
        </a:xfrm>
      </p:grpSpPr>
      <p:sp>
        <p:nvSpPr>
          <p:cNvPr id="272" name="Google Shape;272;p32"/>
          <p:cNvSpPr txBox="1">
            <a:spLocks noGrp="1"/>
          </p:cNvSpPr>
          <p:nvPr>
            <p:ph type="title"/>
          </p:nvPr>
        </p:nvSpPr>
        <p:spPr>
          <a:xfrm>
            <a:off x="2868420" y="882054"/>
            <a:ext cx="6717205" cy="52045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accent2"/>
              </a:buClr>
              <a:buSzPts val="4000"/>
              <a:buFont typeface="Garamond"/>
              <a:buNone/>
            </a:pPr>
            <a:r>
              <a:rPr lang="ar-IQ" sz="4000" b="1">
                <a:solidFill>
                  <a:schemeClr val="accent2"/>
                </a:solidFill>
              </a:rPr>
              <a:t>حق الانسان في تولي الوظائف العامة </a:t>
            </a:r>
            <a:endParaRPr sz="4000" b="1">
              <a:solidFill>
                <a:srgbClr val="771E28"/>
              </a:solidFill>
            </a:endParaRPr>
          </a:p>
        </p:txBody>
      </p:sp>
      <p:sp>
        <p:nvSpPr>
          <p:cNvPr id="273" name="Google Shape;273;p32"/>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13</a:t>
            </a:fld>
            <a:endParaRPr/>
          </a:p>
        </p:txBody>
      </p:sp>
      <p:sp>
        <p:nvSpPr>
          <p:cNvPr id="274" name="Google Shape;274;p32"/>
          <p:cNvSpPr/>
          <p:nvPr/>
        </p:nvSpPr>
        <p:spPr>
          <a:xfrm>
            <a:off x="952105" y="1548718"/>
            <a:ext cx="10275217" cy="5863144"/>
          </a:xfrm>
          <a:prstGeom prst="rect">
            <a:avLst/>
          </a:prstGeom>
          <a:noFill/>
          <a:ln>
            <a:noFill/>
          </a:ln>
        </p:spPr>
        <p:txBody>
          <a:bodyPr spcFirstLastPara="1" wrap="square" lIns="91425" tIns="45700" rIns="91425" bIns="45700" anchor="t" anchorCtr="0">
            <a:noAutofit/>
          </a:bodyPr>
          <a:lstStyle/>
          <a:p>
            <a:pPr marL="457200" marR="0" lvl="0" indent="-457200" algn="just" rtl="1">
              <a:lnSpc>
                <a:spcPct val="10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 الدستور العراقي عام 2005 بشكل غير مباشر من خلال النص ( تكافؤ الفرص حق مكفول لجميع العراقيين وتكفل الدولة اتخاذ الاجراءات اللازمة لتحقيق ذلك... </a:t>
            </a:r>
            <a:endParaRPr sz="3200" b="0" i="0" u="none" strike="noStrike" cap="none">
              <a:solidFill>
                <a:schemeClr val="accent2"/>
              </a:solidFill>
              <a:latin typeface="Garamond"/>
              <a:ea typeface="Garamond"/>
              <a:cs typeface="Garamond"/>
              <a:sym typeface="Garamond"/>
            </a:endParaRPr>
          </a:p>
          <a:p>
            <a:pPr marL="0" marR="0" lvl="0" indent="0" algn="just" rtl="1">
              <a:lnSpc>
                <a:spcPct val="100000"/>
              </a:lnSpc>
              <a:spcBef>
                <a:spcPts val="0"/>
              </a:spcBef>
              <a:spcAft>
                <a:spcPts val="0"/>
              </a:spcAft>
              <a:buClr>
                <a:srgbClr val="000000"/>
              </a:buClr>
              <a:buSzPts val="3200"/>
              <a:buFont typeface="Arial"/>
              <a:buNone/>
            </a:pPr>
            <a:endParaRPr sz="3200" b="0" i="0" u="none" strike="noStrike" cap="none">
              <a:solidFill>
                <a:schemeClr val="accent2"/>
              </a:solidFill>
              <a:latin typeface="Garamond"/>
              <a:ea typeface="Garamond"/>
              <a:cs typeface="Garamond"/>
              <a:sym typeface="Garamond"/>
            </a:endParaRPr>
          </a:p>
          <a:p>
            <a:pPr marL="0" marR="0" lvl="0" indent="0" algn="just" rtl="1">
              <a:lnSpc>
                <a:spcPct val="100000"/>
              </a:lnSpc>
              <a:spcBef>
                <a:spcPts val="0"/>
              </a:spcBef>
              <a:spcAft>
                <a:spcPts val="0"/>
              </a:spcAft>
              <a:buClr>
                <a:srgbClr val="000000"/>
              </a:buClr>
              <a:buSzPts val="300"/>
              <a:buFont typeface="Arial"/>
              <a:buNone/>
            </a:pPr>
            <a:endParaRPr sz="300" b="0" i="0" u="none" strike="noStrike" cap="none">
              <a:solidFill>
                <a:schemeClr val="accent2"/>
              </a:solidFill>
              <a:latin typeface="Garamond"/>
              <a:ea typeface="Garamond"/>
              <a:cs typeface="Garamond"/>
              <a:sym typeface="Garamond"/>
            </a:endParaRPr>
          </a:p>
          <a:p>
            <a:pPr marL="0" marR="0" lvl="0" indent="0" algn="just" rtl="1">
              <a:lnSpc>
                <a:spcPct val="100000"/>
              </a:lnSpc>
              <a:spcBef>
                <a:spcPts val="0"/>
              </a:spcBef>
              <a:spcAft>
                <a:spcPts val="0"/>
              </a:spcAft>
              <a:buClr>
                <a:srgbClr val="000000"/>
              </a:buClr>
              <a:buSzPts val="3200"/>
              <a:buFont typeface="Arial"/>
              <a:buNone/>
            </a:pPr>
            <a:r>
              <a:rPr lang="ar-IQ" sz="3200" b="0" i="0" u="none" strike="noStrike" cap="none">
                <a:solidFill>
                  <a:schemeClr val="accent2"/>
                </a:solidFill>
                <a:latin typeface="Garamond"/>
                <a:ea typeface="Garamond"/>
                <a:cs typeface="Garamond"/>
                <a:sym typeface="Garamond"/>
              </a:rPr>
              <a:t>ان المساواة في تولي الوظائف العامة هي نسبية وليست مطلقة:-</a:t>
            </a:r>
            <a:endParaRPr sz="1400" b="0" i="0" u="none" strike="noStrike" cap="none">
              <a:solidFill>
                <a:srgbClr val="000000"/>
              </a:solidFill>
              <a:latin typeface="Arial"/>
              <a:ea typeface="Arial"/>
              <a:cs typeface="Arial"/>
              <a:sym typeface="Arial"/>
            </a:endParaRPr>
          </a:p>
          <a:p>
            <a:pPr marL="457200" marR="0" lvl="0" indent="-457200" algn="just" rtl="1">
              <a:lnSpc>
                <a:spcPct val="100000"/>
              </a:lnSpc>
              <a:spcBef>
                <a:spcPts val="0"/>
              </a:spcBef>
              <a:spcAft>
                <a:spcPts val="0"/>
              </a:spcAft>
              <a:buClr>
                <a:schemeClr val="accent2"/>
              </a:buClr>
              <a:buSzPts val="3200"/>
              <a:buFont typeface="Garamond"/>
              <a:buChar char="-"/>
            </a:pPr>
            <a:r>
              <a:rPr lang="ar-IQ" sz="3200" b="0" i="0" u="none" strike="noStrike" cap="none">
                <a:solidFill>
                  <a:schemeClr val="accent2"/>
                </a:solidFill>
                <a:latin typeface="Garamond"/>
                <a:ea typeface="Garamond"/>
                <a:cs typeface="Garamond"/>
                <a:sym typeface="Garamond"/>
              </a:rPr>
              <a:t>ان المتقدمين للوظيفة العامة يكونون متساويين في حال تساويهم امام الشروط المطلوبة للشغل الوظيفي</a:t>
            </a:r>
            <a:endParaRPr sz="1400" b="0" i="0" u="none" strike="noStrike" cap="none">
              <a:solidFill>
                <a:srgbClr val="000000"/>
              </a:solidFill>
              <a:latin typeface="Arial"/>
              <a:ea typeface="Arial"/>
              <a:cs typeface="Arial"/>
              <a:sym typeface="Arial"/>
            </a:endParaRPr>
          </a:p>
          <a:p>
            <a:pPr marL="457200" marR="0" lvl="0" indent="-457200" algn="just" rtl="1">
              <a:lnSpc>
                <a:spcPct val="100000"/>
              </a:lnSpc>
              <a:spcBef>
                <a:spcPts val="0"/>
              </a:spcBef>
              <a:spcAft>
                <a:spcPts val="0"/>
              </a:spcAft>
              <a:buClr>
                <a:schemeClr val="accent2"/>
              </a:buClr>
              <a:buSzPts val="3200"/>
              <a:buFont typeface="Garamond"/>
              <a:buChar char="-"/>
            </a:pPr>
            <a:r>
              <a:rPr lang="ar-IQ" sz="3200" b="0" i="0" u="none" strike="noStrike" cap="none">
                <a:solidFill>
                  <a:schemeClr val="accent2"/>
                </a:solidFill>
                <a:latin typeface="Garamond"/>
                <a:ea typeface="Garamond"/>
                <a:cs typeface="Garamond"/>
                <a:sym typeface="Garamond"/>
              </a:rPr>
              <a:t>عدم التمييز بين المتقدمين للوظائف بسبب الجنس او العرق او اللون او القومية او الدين او المذهب</a:t>
            </a:r>
            <a:endParaRPr sz="3200" b="0" i="0" u="none" strike="noStrike" cap="none">
              <a:solidFill>
                <a:schemeClr val="accent2"/>
              </a:solidFill>
              <a:latin typeface="Garamond"/>
              <a:ea typeface="Garamond"/>
              <a:cs typeface="Garamond"/>
              <a:sym typeface="Garamond"/>
            </a:endParaRPr>
          </a:p>
          <a:p>
            <a:pPr marL="0" marR="0" lvl="0" indent="0" algn="just" rtl="1">
              <a:lnSpc>
                <a:spcPct val="150000"/>
              </a:lnSpc>
              <a:spcBef>
                <a:spcPts val="0"/>
              </a:spcBef>
              <a:spcAft>
                <a:spcPts val="0"/>
              </a:spcAft>
              <a:buClr>
                <a:srgbClr val="000000"/>
              </a:buClr>
              <a:buSzPts val="3200"/>
              <a:buFont typeface="Arial"/>
              <a:buNone/>
            </a:pPr>
            <a:endParaRPr sz="3200" b="0" i="0" u="none" strike="noStrike" cap="none">
              <a:solidFill>
                <a:schemeClr val="accent2"/>
              </a:solidFill>
              <a:latin typeface="Garamond"/>
              <a:ea typeface="Garamond"/>
              <a:cs typeface="Garamond"/>
              <a:sym typeface="Garamond"/>
            </a:endParaRPr>
          </a:p>
          <a:p>
            <a:pPr marL="0" marR="0" lvl="0" indent="0" algn="just" rtl="1">
              <a:lnSpc>
                <a:spcPct val="150000"/>
              </a:lnSpc>
              <a:spcBef>
                <a:spcPts val="0"/>
              </a:spcBef>
              <a:spcAft>
                <a:spcPts val="0"/>
              </a:spcAft>
              <a:buClr>
                <a:srgbClr val="000000"/>
              </a:buClr>
              <a:buSzPts val="2400"/>
              <a:buFont typeface="Arial"/>
              <a:buNone/>
            </a:pPr>
            <a:endParaRPr sz="2400" b="0" i="0" u="none" strike="noStrike" cap="none">
              <a:solidFill>
                <a:schemeClr val="accent2"/>
              </a:solidFill>
              <a:latin typeface="Garamond"/>
              <a:ea typeface="Garamond"/>
              <a:cs typeface="Garamond"/>
              <a:sym typeface="Garamond"/>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80"/>
        <p:cNvGrpSpPr/>
        <p:nvPr/>
      </p:nvGrpSpPr>
      <p:grpSpPr>
        <a:xfrm>
          <a:off x="0" y="0"/>
          <a:ext cx="0" cy="0"/>
          <a:chOff x="0" y="0"/>
          <a:chExt cx="0" cy="0"/>
        </a:xfrm>
      </p:grpSpPr>
      <p:sp>
        <p:nvSpPr>
          <p:cNvPr id="281" name="Google Shape;281;p33"/>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14</a:t>
            </a:fld>
            <a:endParaRPr/>
          </a:p>
        </p:txBody>
      </p:sp>
      <p:sp>
        <p:nvSpPr>
          <p:cNvPr id="282" name="Google Shape;282;p33"/>
          <p:cNvSpPr/>
          <p:nvPr/>
        </p:nvSpPr>
        <p:spPr>
          <a:xfrm rot="-1962608">
            <a:off x="2274950" y="2931566"/>
            <a:ext cx="6944529" cy="110799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ar-IQ" sz="6600" b="1" i="0" u="none" strike="noStrike" cap="none">
                <a:solidFill>
                  <a:srgbClr val="F8F1F1"/>
                </a:solidFill>
                <a:latin typeface="Garamond"/>
                <a:ea typeface="Garamond"/>
                <a:cs typeface="Garamond"/>
                <a:sym typeface="Garamond"/>
              </a:rPr>
              <a:t>شـكــراً لحـسن اصغــائكم</a:t>
            </a:r>
            <a:endParaRPr sz="6600" b="1" i="0" u="none" strike="noStrike" cap="none">
              <a:solidFill>
                <a:srgbClr val="F8F1F1"/>
              </a:solidFill>
              <a:latin typeface="Garamond"/>
              <a:ea typeface="Garamond"/>
              <a:cs typeface="Garamond"/>
              <a:sym typeface="Garamond"/>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2868420" y="882054"/>
            <a:ext cx="6717205" cy="52045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71E28"/>
              </a:buClr>
              <a:buSzPts val="4400"/>
              <a:buFont typeface="Garamond"/>
              <a:buNone/>
            </a:pPr>
            <a:r>
              <a:rPr lang="ar-IQ" b="1">
                <a:solidFill>
                  <a:srgbClr val="771E28"/>
                </a:solidFill>
              </a:rPr>
              <a:t>الموضوعات</a:t>
            </a:r>
            <a:endParaRPr b="1">
              <a:solidFill>
                <a:srgbClr val="771E28"/>
              </a:solidFill>
            </a:endParaRPr>
          </a:p>
        </p:txBody>
      </p:sp>
      <p:sp>
        <p:nvSpPr>
          <p:cNvPr id="174" name="Google Shape;174;p21"/>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2</a:t>
            </a:fld>
            <a:endParaRPr/>
          </a:p>
        </p:txBody>
      </p:sp>
      <p:sp>
        <p:nvSpPr>
          <p:cNvPr id="175" name="Google Shape;175;p21"/>
          <p:cNvSpPr/>
          <p:nvPr/>
        </p:nvSpPr>
        <p:spPr>
          <a:xfrm>
            <a:off x="2214880" y="1530862"/>
            <a:ext cx="8647561" cy="3970318"/>
          </a:xfrm>
          <a:prstGeom prst="rect">
            <a:avLst/>
          </a:prstGeom>
          <a:noFill/>
          <a:ln>
            <a:noFill/>
          </a:ln>
        </p:spPr>
        <p:txBody>
          <a:bodyPr spcFirstLastPara="1" wrap="square" lIns="91425" tIns="45700" rIns="91425" bIns="45700" anchor="t" anchorCtr="0">
            <a:noAutofit/>
          </a:bodyPr>
          <a:lstStyle/>
          <a:p>
            <a:pPr marL="571500" marR="0" lvl="0" indent="-571500" algn="r" rtl="1">
              <a:lnSpc>
                <a:spcPct val="150000"/>
              </a:lnSpc>
              <a:spcBef>
                <a:spcPts val="0"/>
              </a:spcBef>
              <a:spcAft>
                <a:spcPts val="0"/>
              </a:spcAft>
              <a:buClr>
                <a:schemeClr val="accent2"/>
              </a:buClr>
              <a:buSzPts val="3600"/>
              <a:buFont typeface="Noto Sans Symbols"/>
              <a:buChar char="⮚"/>
            </a:pPr>
            <a:r>
              <a:rPr lang="ar-IQ" sz="3600" b="1" i="0" u="none" strike="noStrike" cap="none">
                <a:solidFill>
                  <a:schemeClr val="accent2"/>
                </a:solidFill>
                <a:latin typeface="Garamond"/>
                <a:ea typeface="Garamond"/>
                <a:cs typeface="Garamond"/>
                <a:sym typeface="Garamond"/>
              </a:rPr>
              <a:t>الحقوق السياسية للإنسان</a:t>
            </a:r>
            <a:endParaRPr sz="3600" b="1" i="0" u="none" strike="noStrike" cap="none">
              <a:solidFill>
                <a:schemeClr val="accent2"/>
              </a:solidFill>
              <a:latin typeface="Garamond"/>
              <a:ea typeface="Garamond"/>
              <a:cs typeface="Garamond"/>
              <a:sym typeface="Garamond"/>
            </a:endParaRPr>
          </a:p>
          <a:p>
            <a:pPr marL="1260475" marR="0" lvl="0" indent="-630238" algn="r" rtl="1">
              <a:lnSpc>
                <a:spcPct val="150000"/>
              </a:lnSpc>
              <a:spcBef>
                <a:spcPts val="0"/>
              </a:spcBef>
              <a:spcAft>
                <a:spcPts val="0"/>
              </a:spcAft>
              <a:buClr>
                <a:schemeClr val="accent2"/>
              </a:buClr>
              <a:buSzPts val="3600"/>
              <a:buFont typeface="Noto Sans Symbols"/>
              <a:buChar char="❑"/>
            </a:pPr>
            <a:r>
              <a:rPr lang="ar-IQ" sz="3600" b="0" i="0" u="none" strike="noStrike" cap="none">
                <a:solidFill>
                  <a:schemeClr val="accent2"/>
                </a:solidFill>
                <a:latin typeface="Garamond"/>
                <a:ea typeface="Garamond"/>
                <a:cs typeface="Garamond"/>
                <a:sym typeface="Garamond"/>
              </a:rPr>
              <a:t>حق الانسان في الجنسية (حق المواطنة  )</a:t>
            </a:r>
            <a:endParaRPr sz="3600" b="0" i="0" u="none" strike="noStrike" cap="none">
              <a:solidFill>
                <a:schemeClr val="accent2"/>
              </a:solidFill>
              <a:latin typeface="Garamond"/>
              <a:ea typeface="Garamond"/>
              <a:cs typeface="Garamond"/>
              <a:sym typeface="Garamond"/>
            </a:endParaRPr>
          </a:p>
          <a:p>
            <a:pPr marL="1260475" marR="0" lvl="0" indent="-630238" algn="r" rtl="1">
              <a:lnSpc>
                <a:spcPct val="150000"/>
              </a:lnSpc>
              <a:spcBef>
                <a:spcPts val="0"/>
              </a:spcBef>
              <a:spcAft>
                <a:spcPts val="0"/>
              </a:spcAft>
              <a:buClr>
                <a:schemeClr val="accent2"/>
              </a:buClr>
              <a:buSzPts val="3600"/>
              <a:buFont typeface="Noto Sans Symbols"/>
              <a:buChar char="❑"/>
            </a:pPr>
            <a:r>
              <a:rPr lang="ar-IQ" sz="3600" b="0" i="0" u="none" strike="noStrike" cap="none">
                <a:solidFill>
                  <a:schemeClr val="accent2"/>
                </a:solidFill>
                <a:latin typeface="Garamond"/>
                <a:ea typeface="Garamond"/>
                <a:cs typeface="Garamond"/>
                <a:sym typeface="Garamond"/>
              </a:rPr>
              <a:t>حق الانسان في التصويت والانتخاب والترشيح </a:t>
            </a:r>
            <a:endParaRPr sz="3600" b="0" i="0" u="none" strike="noStrike" cap="none">
              <a:solidFill>
                <a:schemeClr val="accent2"/>
              </a:solidFill>
              <a:latin typeface="Garamond"/>
              <a:ea typeface="Garamond"/>
              <a:cs typeface="Garamond"/>
              <a:sym typeface="Garamond"/>
            </a:endParaRPr>
          </a:p>
          <a:p>
            <a:pPr marL="1260475" marR="0" lvl="0" indent="-630238" algn="r" rtl="1">
              <a:lnSpc>
                <a:spcPct val="150000"/>
              </a:lnSpc>
              <a:spcBef>
                <a:spcPts val="0"/>
              </a:spcBef>
              <a:spcAft>
                <a:spcPts val="0"/>
              </a:spcAft>
              <a:buClr>
                <a:schemeClr val="accent2"/>
              </a:buClr>
              <a:buSzPts val="3600"/>
              <a:buFont typeface="Noto Sans Symbols"/>
              <a:buChar char="❑"/>
            </a:pPr>
            <a:r>
              <a:rPr lang="ar-IQ" sz="3600" b="0" i="0" u="none" strike="noStrike" cap="none">
                <a:solidFill>
                  <a:schemeClr val="accent2"/>
                </a:solidFill>
                <a:latin typeface="Garamond"/>
                <a:ea typeface="Garamond"/>
                <a:cs typeface="Garamond"/>
                <a:sym typeface="Garamond"/>
              </a:rPr>
              <a:t>حق الانسان في تولي الوظائف العامة</a:t>
            </a:r>
            <a:endParaRPr sz="3600" b="0" i="0" u="none" strike="noStrike" cap="none">
              <a:solidFill>
                <a:schemeClr val="accent2"/>
              </a:solidFill>
              <a:latin typeface="Garamond"/>
              <a:ea typeface="Garamond"/>
              <a:cs typeface="Garamond"/>
              <a:sym typeface="Garamond"/>
            </a:endParaRPr>
          </a:p>
          <a:p>
            <a:pPr marL="715963" marR="0" lvl="0" indent="-273050" algn="r" rtl="1">
              <a:lnSpc>
                <a:spcPct val="100000"/>
              </a:lnSpc>
              <a:spcBef>
                <a:spcPts val="0"/>
              </a:spcBef>
              <a:spcAft>
                <a:spcPts val="0"/>
              </a:spcAft>
              <a:buClr>
                <a:srgbClr val="000000"/>
              </a:buClr>
              <a:buSzPts val="3600"/>
              <a:buFont typeface="Arial"/>
              <a:buNone/>
            </a:pPr>
            <a:endParaRPr sz="3600" b="0" i="0" u="none" strike="noStrike" cap="none">
              <a:solidFill>
                <a:schemeClr val="accent2"/>
              </a:solidFill>
              <a:latin typeface="Garamond"/>
              <a:ea typeface="Garamond"/>
              <a:cs typeface="Garamond"/>
              <a:sym typeface="Garamond"/>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1605280" y="882054"/>
            <a:ext cx="8508665" cy="520454"/>
          </a:xfrm>
          <a:prstGeom prst="rect">
            <a:avLst/>
          </a:prstGeom>
          <a:noFill/>
          <a:ln>
            <a:noFill/>
          </a:ln>
        </p:spPr>
        <p:txBody>
          <a:bodyPr spcFirstLastPara="1" wrap="square" lIns="91425" tIns="45700" rIns="91425" bIns="45700" anchor="ctr" anchorCtr="0">
            <a:noAutofit/>
          </a:bodyPr>
          <a:lstStyle/>
          <a:p>
            <a:pPr marL="1260475" lvl="0" indent="-630238" algn="ctr" rtl="1">
              <a:lnSpc>
                <a:spcPct val="150000"/>
              </a:lnSpc>
              <a:spcBef>
                <a:spcPts val="0"/>
              </a:spcBef>
              <a:spcAft>
                <a:spcPts val="0"/>
              </a:spcAft>
              <a:buClr>
                <a:schemeClr val="accent2"/>
              </a:buClr>
              <a:buSzPts val="4000"/>
              <a:buFont typeface="Garamond"/>
              <a:buNone/>
            </a:pPr>
            <a:r>
              <a:rPr lang="ar-IQ" sz="4000" b="1">
                <a:solidFill>
                  <a:schemeClr val="accent2"/>
                </a:solidFill>
              </a:rPr>
              <a:t>حق الانسان في الجنسية (حق المواطنة  )</a:t>
            </a:r>
            <a:endParaRPr sz="4000" b="1">
              <a:solidFill>
                <a:schemeClr val="accent2"/>
              </a:solidFill>
            </a:endParaRPr>
          </a:p>
        </p:txBody>
      </p:sp>
      <p:sp>
        <p:nvSpPr>
          <p:cNvPr id="183" name="Google Shape;183;p22"/>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3</a:t>
            </a:fld>
            <a:endParaRPr/>
          </a:p>
        </p:txBody>
      </p:sp>
      <p:sp>
        <p:nvSpPr>
          <p:cNvPr id="184" name="Google Shape;184;p22"/>
          <p:cNvSpPr/>
          <p:nvPr/>
        </p:nvSpPr>
        <p:spPr>
          <a:xfrm>
            <a:off x="952107" y="1640264"/>
            <a:ext cx="10275217" cy="4247317"/>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Clr>
                <a:srgbClr val="000000"/>
              </a:buClr>
              <a:buSzPts val="3600"/>
              <a:buFont typeface="Arial"/>
              <a:buNone/>
            </a:pPr>
            <a:r>
              <a:rPr lang="ar-IQ" sz="3600" b="1" i="0" u="none" strike="noStrike" cap="none">
                <a:solidFill>
                  <a:schemeClr val="accent2"/>
                </a:solidFill>
                <a:latin typeface="Garamond"/>
                <a:ea typeface="Garamond"/>
                <a:cs typeface="Garamond"/>
                <a:sym typeface="Garamond"/>
              </a:rPr>
              <a:t>الجنسية</a:t>
            </a:r>
            <a:r>
              <a:rPr lang="ar-IQ" sz="3600" b="0" i="0" u="none" strike="noStrike" cap="none">
                <a:solidFill>
                  <a:schemeClr val="accent2"/>
                </a:solidFill>
                <a:latin typeface="Garamond"/>
                <a:ea typeface="Garamond"/>
                <a:cs typeface="Garamond"/>
                <a:sym typeface="Garamond"/>
              </a:rPr>
              <a:t>: هي علاقة قانونية ورابطة سياسية بين الفرد ودولة ما متى توافرت شروط منحها وهي تمثل حق الانتماء الى دولة معينة، وهي حق طبيعي لكل انسان سواء كانت جنسية اصلية او مكتسبة.</a:t>
            </a:r>
            <a:endParaRPr sz="1400" b="0" i="0" u="none" strike="noStrike" cap="none">
              <a:solidFill>
                <a:srgbClr val="000000"/>
              </a:solidFill>
              <a:latin typeface="Arial"/>
              <a:ea typeface="Arial"/>
              <a:cs typeface="Arial"/>
              <a:sym typeface="Arial"/>
            </a:endParaRPr>
          </a:p>
          <a:p>
            <a:pPr marL="0" marR="0" lvl="0" indent="0" algn="just" rtl="1">
              <a:lnSpc>
                <a:spcPct val="150000"/>
              </a:lnSpc>
              <a:spcBef>
                <a:spcPts val="0"/>
              </a:spcBef>
              <a:spcAft>
                <a:spcPts val="0"/>
              </a:spcAft>
              <a:buClr>
                <a:srgbClr val="000000"/>
              </a:buClr>
              <a:buSzPts val="3600"/>
              <a:buFont typeface="Arial"/>
              <a:buNone/>
            </a:pPr>
            <a:r>
              <a:rPr lang="ar-IQ" sz="3600" b="0" i="0" u="none" strike="noStrike" cap="none">
                <a:solidFill>
                  <a:schemeClr val="accent2"/>
                </a:solidFill>
                <a:latin typeface="Garamond"/>
                <a:ea typeface="Garamond"/>
                <a:cs typeface="Garamond"/>
                <a:sym typeface="Garamond"/>
              </a:rPr>
              <a:t>لا يجوز المساس بالقواعد الخاصة بجنسية الافراد او الاتفاق على خلافها من قبل النظام العام</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1605280" y="882054"/>
            <a:ext cx="8508665" cy="520454"/>
          </a:xfrm>
          <a:prstGeom prst="rect">
            <a:avLst/>
          </a:prstGeom>
          <a:noFill/>
          <a:ln>
            <a:noFill/>
          </a:ln>
        </p:spPr>
        <p:txBody>
          <a:bodyPr spcFirstLastPara="1" wrap="square" lIns="91425" tIns="45700" rIns="91425" bIns="45700" anchor="ctr" anchorCtr="0">
            <a:noAutofit/>
          </a:bodyPr>
          <a:lstStyle/>
          <a:p>
            <a:pPr marL="1260475" lvl="0" indent="-630238" algn="ctr" rtl="1">
              <a:lnSpc>
                <a:spcPct val="150000"/>
              </a:lnSpc>
              <a:spcBef>
                <a:spcPts val="0"/>
              </a:spcBef>
              <a:spcAft>
                <a:spcPts val="0"/>
              </a:spcAft>
              <a:buClr>
                <a:schemeClr val="accent2"/>
              </a:buClr>
              <a:buSzPts val="4000"/>
              <a:buFont typeface="Garamond"/>
              <a:buNone/>
            </a:pPr>
            <a:r>
              <a:rPr lang="ar-IQ" sz="4000" b="1">
                <a:solidFill>
                  <a:schemeClr val="accent2"/>
                </a:solidFill>
              </a:rPr>
              <a:t>حق الانسان في الجنسية (حق المواطنة  )</a:t>
            </a:r>
            <a:endParaRPr sz="4000" b="1">
              <a:solidFill>
                <a:schemeClr val="accent2"/>
              </a:solidFill>
            </a:endParaRPr>
          </a:p>
        </p:txBody>
      </p:sp>
      <p:sp>
        <p:nvSpPr>
          <p:cNvPr id="192" name="Google Shape;192;p23"/>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4</a:t>
            </a:fld>
            <a:endParaRPr/>
          </a:p>
        </p:txBody>
      </p:sp>
      <p:sp>
        <p:nvSpPr>
          <p:cNvPr id="193" name="Google Shape;193;p23"/>
          <p:cNvSpPr/>
          <p:nvPr/>
        </p:nvSpPr>
        <p:spPr>
          <a:xfrm>
            <a:off x="952107" y="1873944"/>
            <a:ext cx="10275217" cy="2862322"/>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Clr>
                <a:srgbClr val="000000"/>
              </a:buClr>
              <a:buSzPts val="4000"/>
              <a:buFont typeface="Arial"/>
              <a:buNone/>
            </a:pPr>
            <a:r>
              <a:rPr lang="ar-IQ" sz="4000" b="0" i="0" u="none" strike="noStrike" cap="none">
                <a:solidFill>
                  <a:schemeClr val="accent2"/>
                </a:solidFill>
                <a:latin typeface="Garamond"/>
                <a:ea typeface="Garamond"/>
                <a:cs typeface="Garamond"/>
                <a:sym typeface="Garamond"/>
              </a:rPr>
              <a:t>النظام العام: هو مجموعة من القواعد والمبادئ التي ترمي الى حماية النظام الاجتماعي او القانوني او الامني او الصحي في بلد ما وهو مفهوم نسبي يختلف باختلاف الزمان والمكان.</a:t>
            </a:r>
            <a:endParaRPr sz="4000" b="0" i="0" u="none" strike="noStrike" cap="none">
              <a:solidFill>
                <a:schemeClr val="accent2"/>
              </a:solidFill>
              <a:latin typeface="Garamond"/>
              <a:ea typeface="Garamond"/>
              <a:cs typeface="Garamond"/>
              <a:sym typeface="Garamond"/>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1605280" y="882054"/>
            <a:ext cx="8508665" cy="520454"/>
          </a:xfrm>
          <a:prstGeom prst="rect">
            <a:avLst/>
          </a:prstGeom>
          <a:noFill/>
          <a:ln>
            <a:noFill/>
          </a:ln>
        </p:spPr>
        <p:txBody>
          <a:bodyPr spcFirstLastPara="1" wrap="square" lIns="91425" tIns="45700" rIns="91425" bIns="45700" anchor="ctr" anchorCtr="0">
            <a:noAutofit/>
          </a:bodyPr>
          <a:lstStyle/>
          <a:p>
            <a:pPr marL="1260475" lvl="0" indent="-630238" algn="ctr" rtl="1">
              <a:lnSpc>
                <a:spcPct val="150000"/>
              </a:lnSpc>
              <a:spcBef>
                <a:spcPts val="0"/>
              </a:spcBef>
              <a:spcAft>
                <a:spcPts val="0"/>
              </a:spcAft>
              <a:buClr>
                <a:schemeClr val="accent2"/>
              </a:buClr>
              <a:buSzPts val="4000"/>
              <a:buFont typeface="Garamond"/>
              <a:buNone/>
            </a:pPr>
            <a:r>
              <a:rPr lang="ar-IQ" sz="4000" b="1">
                <a:solidFill>
                  <a:schemeClr val="accent2"/>
                </a:solidFill>
              </a:rPr>
              <a:t>حق الانسان في الجنسية (حق المواطنة  )</a:t>
            </a:r>
            <a:endParaRPr sz="4000" b="1">
              <a:solidFill>
                <a:schemeClr val="accent2"/>
              </a:solidFill>
            </a:endParaRPr>
          </a:p>
        </p:txBody>
      </p:sp>
      <p:sp>
        <p:nvSpPr>
          <p:cNvPr id="201" name="Google Shape;201;p24"/>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5</a:t>
            </a:fld>
            <a:endParaRPr/>
          </a:p>
        </p:txBody>
      </p:sp>
      <p:sp>
        <p:nvSpPr>
          <p:cNvPr id="202" name="Google Shape;202;p24"/>
          <p:cNvSpPr/>
          <p:nvPr/>
        </p:nvSpPr>
        <p:spPr>
          <a:xfrm>
            <a:off x="952107" y="1640264"/>
            <a:ext cx="10275217" cy="4524315"/>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Clr>
                <a:srgbClr val="000000"/>
              </a:buClr>
              <a:buSzPts val="3200"/>
              <a:buFont typeface="Arial"/>
              <a:buNone/>
            </a:pPr>
            <a:r>
              <a:rPr lang="ar-IQ" sz="3200" b="0" i="0" u="none" strike="noStrike" cap="none">
                <a:solidFill>
                  <a:schemeClr val="accent2"/>
                </a:solidFill>
                <a:latin typeface="Garamond"/>
                <a:ea typeface="Garamond"/>
                <a:cs typeface="Garamond"/>
                <a:sym typeface="Garamond"/>
              </a:rPr>
              <a:t>اولا /حق الانسان في الجنسية : وهي نوعان :</a:t>
            </a:r>
            <a:endParaRPr sz="3200" b="0" i="0" u="none" strike="noStrike" cap="none">
              <a:solidFill>
                <a:schemeClr val="accent2"/>
              </a:solidFill>
              <a:latin typeface="Garamond"/>
              <a:ea typeface="Garamond"/>
              <a:cs typeface="Garamond"/>
              <a:sym typeface="Garamond"/>
            </a:endParaRPr>
          </a:p>
          <a:p>
            <a:pPr marL="0" marR="0" lvl="0" indent="0" algn="just" rtl="1">
              <a:lnSpc>
                <a:spcPct val="150000"/>
              </a:lnSpc>
              <a:spcBef>
                <a:spcPts val="0"/>
              </a:spcBef>
              <a:spcAft>
                <a:spcPts val="0"/>
              </a:spcAft>
              <a:buClr>
                <a:srgbClr val="000000"/>
              </a:buClr>
              <a:buSzPts val="3200"/>
              <a:buFont typeface="Arial"/>
              <a:buNone/>
            </a:pPr>
            <a:r>
              <a:rPr lang="ar-IQ" sz="3200" b="0" i="0" u="none" strike="noStrike" cap="none">
                <a:solidFill>
                  <a:schemeClr val="accent2"/>
                </a:solidFill>
                <a:latin typeface="Garamond"/>
                <a:ea typeface="Garamond"/>
                <a:cs typeface="Garamond"/>
                <a:sym typeface="Garamond"/>
              </a:rPr>
              <a:t>1- الجنسية الاصلية: التي تثبت  للفرد لحظة  ولادته سواء على اساس (حق الدم ) بسبب اصله العرقي ، او (حق الاقليم )  التي تمنح للفرد الذي يولد فوق اقليم الدولة وبصرف النظر عن جنسية والدية .</a:t>
            </a:r>
            <a:endParaRPr sz="3200" b="0" i="0" u="none" strike="noStrike" cap="none">
              <a:solidFill>
                <a:schemeClr val="accent2"/>
              </a:solidFill>
              <a:latin typeface="Garamond"/>
              <a:ea typeface="Garamond"/>
              <a:cs typeface="Garamond"/>
              <a:sym typeface="Garamond"/>
            </a:endParaRPr>
          </a:p>
          <a:p>
            <a:pPr marL="0" marR="0" lvl="0" indent="0" algn="just" rtl="1">
              <a:lnSpc>
                <a:spcPct val="150000"/>
              </a:lnSpc>
              <a:spcBef>
                <a:spcPts val="0"/>
              </a:spcBef>
              <a:spcAft>
                <a:spcPts val="0"/>
              </a:spcAft>
              <a:buClr>
                <a:srgbClr val="000000"/>
              </a:buClr>
              <a:buSzPts val="3200"/>
              <a:buFont typeface="Arial"/>
              <a:buNone/>
            </a:pPr>
            <a:r>
              <a:rPr lang="ar-IQ" sz="3200" b="0" i="0" u="none" strike="noStrike" cap="none">
                <a:solidFill>
                  <a:schemeClr val="accent2"/>
                </a:solidFill>
                <a:latin typeface="Garamond"/>
                <a:ea typeface="Garamond"/>
                <a:cs typeface="Garamond"/>
                <a:sym typeface="Garamond"/>
              </a:rPr>
              <a:t>2- الجنسية المكتسبة :التي تمنح بعد الولادة لاسباب قانونية منها المواطن المغترب ، او الولادة من أحد الابوين الوطنيين أو الزواج ...</a:t>
            </a:r>
            <a:endParaRPr sz="3200" b="0" i="0" u="none" strike="noStrike" cap="none">
              <a:solidFill>
                <a:schemeClr val="accent2"/>
              </a:solidFill>
              <a:latin typeface="Garamond"/>
              <a:ea typeface="Garamond"/>
              <a:cs typeface="Garamond"/>
              <a:sym typeface="Garamond"/>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2296160" y="882054"/>
            <a:ext cx="7289465" cy="520454"/>
          </a:xfrm>
          <a:prstGeom prst="rect">
            <a:avLst/>
          </a:prstGeom>
          <a:noFill/>
          <a:ln>
            <a:noFill/>
          </a:ln>
        </p:spPr>
        <p:txBody>
          <a:bodyPr spcFirstLastPara="1" wrap="square" lIns="91425" tIns="45700" rIns="91425" bIns="45700" anchor="ctr" anchorCtr="0">
            <a:noAutofit/>
          </a:bodyPr>
          <a:lstStyle/>
          <a:p>
            <a:pPr marL="571500" lvl="0" indent="-571500" algn="ctr" rtl="1">
              <a:lnSpc>
                <a:spcPct val="100000"/>
              </a:lnSpc>
              <a:spcBef>
                <a:spcPts val="0"/>
              </a:spcBef>
              <a:spcAft>
                <a:spcPts val="0"/>
              </a:spcAft>
              <a:buClr>
                <a:schemeClr val="accent2"/>
              </a:buClr>
              <a:buSzPts val="4000"/>
              <a:buFont typeface="Garamond"/>
              <a:buNone/>
            </a:pPr>
            <a:r>
              <a:rPr lang="ar-IQ" sz="4000" b="1">
                <a:solidFill>
                  <a:schemeClr val="accent2"/>
                </a:solidFill>
              </a:rPr>
              <a:t>حق الانسان في الجنسية (حق المواطنة  )</a:t>
            </a:r>
            <a:endParaRPr sz="4000" b="1">
              <a:solidFill>
                <a:schemeClr val="accent2"/>
              </a:solidFill>
            </a:endParaRPr>
          </a:p>
        </p:txBody>
      </p:sp>
      <p:sp>
        <p:nvSpPr>
          <p:cNvPr id="210" name="Google Shape;210;p25"/>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6</a:t>
            </a:fld>
            <a:endParaRPr/>
          </a:p>
        </p:txBody>
      </p:sp>
      <p:sp>
        <p:nvSpPr>
          <p:cNvPr id="211" name="Google Shape;211;p25"/>
          <p:cNvSpPr/>
          <p:nvPr/>
        </p:nvSpPr>
        <p:spPr>
          <a:xfrm>
            <a:off x="660400" y="1640264"/>
            <a:ext cx="10759439" cy="4832092"/>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000000"/>
              </a:buClr>
              <a:buSzPts val="2800"/>
              <a:buFont typeface="Arial"/>
              <a:buNone/>
            </a:pPr>
            <a:r>
              <a:rPr lang="ar-IQ" sz="2800" b="1" i="0" u="none" strike="noStrike" cap="none">
                <a:solidFill>
                  <a:schemeClr val="accent2"/>
                </a:solidFill>
                <a:latin typeface="Garamond"/>
                <a:ea typeface="Garamond"/>
                <a:cs typeface="Garamond"/>
                <a:sym typeface="Garamond"/>
              </a:rPr>
              <a:t>اكد على هذا الحق كل من: -</a:t>
            </a:r>
            <a:endParaRPr sz="1400" b="0" i="0" u="none" strike="noStrike" cap="none">
              <a:solidFill>
                <a:srgbClr val="000000"/>
              </a:solidFill>
              <a:latin typeface="Arial"/>
              <a:ea typeface="Arial"/>
              <a:cs typeface="Arial"/>
              <a:sym typeface="Arial"/>
            </a:endParaRPr>
          </a:p>
          <a:p>
            <a:pPr marL="457200" marR="0" lvl="0" indent="-457200" algn="just" rtl="1">
              <a:lnSpc>
                <a:spcPct val="100000"/>
              </a:lnSpc>
              <a:spcBef>
                <a:spcPts val="0"/>
              </a:spcBef>
              <a:spcAft>
                <a:spcPts val="0"/>
              </a:spcAft>
              <a:buClr>
                <a:schemeClr val="accent2"/>
              </a:buClr>
              <a:buSzPts val="2800"/>
              <a:buFont typeface="Noto Sans Symbols"/>
              <a:buChar char="❖"/>
            </a:pPr>
            <a:r>
              <a:rPr lang="ar-IQ" sz="2800" b="0" i="0" u="none" strike="noStrike" cap="none">
                <a:solidFill>
                  <a:schemeClr val="accent2"/>
                </a:solidFill>
                <a:latin typeface="Garamond"/>
                <a:ea typeface="Garamond"/>
                <a:cs typeface="Garamond"/>
                <a:sym typeface="Garamond"/>
              </a:rPr>
              <a:t>الاعلان العالمي لحقوق الانسان بقوله ( ان لكل فرد الحق في التمتع بالجنسية ما ولا يجوز حرمان شخص من جنسيه تعسفاً أو إنكار حقه في تغييرها ) </a:t>
            </a:r>
            <a:endParaRPr sz="2800" b="0" i="0" u="none" strike="noStrike" cap="none">
              <a:solidFill>
                <a:schemeClr val="accent2"/>
              </a:solidFill>
              <a:latin typeface="Garamond"/>
              <a:ea typeface="Garamond"/>
              <a:cs typeface="Garamond"/>
              <a:sym typeface="Garamond"/>
            </a:endParaRPr>
          </a:p>
          <a:p>
            <a:pPr marL="457200" marR="0" lvl="0" indent="-457200" algn="just" rtl="1">
              <a:lnSpc>
                <a:spcPct val="100000"/>
              </a:lnSpc>
              <a:spcBef>
                <a:spcPts val="0"/>
              </a:spcBef>
              <a:spcAft>
                <a:spcPts val="0"/>
              </a:spcAft>
              <a:buClr>
                <a:schemeClr val="accent2"/>
              </a:buClr>
              <a:buSzPts val="2800"/>
              <a:buFont typeface="Noto Sans Symbols"/>
              <a:buChar char="❖"/>
            </a:pPr>
            <a:r>
              <a:rPr lang="ar-IQ" sz="2800" b="0" i="0" u="none" strike="noStrike" cap="none">
                <a:solidFill>
                  <a:schemeClr val="accent2"/>
                </a:solidFill>
                <a:latin typeface="Garamond"/>
                <a:ea typeface="Garamond"/>
                <a:cs typeface="Garamond"/>
                <a:sym typeface="Garamond"/>
              </a:rPr>
              <a:t>العهد الدولي بقوله(لكل طفل الحق بان تكون له جنسية ).</a:t>
            </a:r>
            <a:endParaRPr sz="2800" b="0" i="0" u="none" strike="noStrike" cap="none">
              <a:solidFill>
                <a:schemeClr val="accent2"/>
              </a:solidFill>
              <a:latin typeface="Garamond"/>
              <a:ea typeface="Garamond"/>
              <a:cs typeface="Garamond"/>
              <a:sym typeface="Garamond"/>
            </a:endParaRPr>
          </a:p>
          <a:p>
            <a:pPr marL="457200" marR="0" lvl="0" indent="-457200" algn="just" rtl="1">
              <a:lnSpc>
                <a:spcPct val="100000"/>
              </a:lnSpc>
              <a:spcBef>
                <a:spcPts val="0"/>
              </a:spcBef>
              <a:spcAft>
                <a:spcPts val="0"/>
              </a:spcAft>
              <a:buClr>
                <a:schemeClr val="accent2"/>
              </a:buClr>
              <a:buSzPts val="2800"/>
              <a:buFont typeface="Noto Sans Symbols"/>
              <a:buChar char="❖"/>
            </a:pPr>
            <a:r>
              <a:rPr lang="ar-IQ" sz="2800" b="0" i="0" u="none" strike="noStrike" cap="none">
                <a:solidFill>
                  <a:schemeClr val="accent2"/>
                </a:solidFill>
                <a:latin typeface="Garamond"/>
                <a:ea typeface="Garamond"/>
                <a:cs typeface="Garamond"/>
                <a:sym typeface="Garamond"/>
              </a:rPr>
              <a:t>اتفاقية حقوق الطفل  لعام 1989 حيث نص على(ان كل طفل يولد يكون له الحق في ان يكون له اسم والحق له في ان يكتسب جنسية ) </a:t>
            </a:r>
            <a:endParaRPr sz="2800" b="0" i="0" u="none" strike="noStrike" cap="none">
              <a:solidFill>
                <a:schemeClr val="accent2"/>
              </a:solidFill>
              <a:latin typeface="Garamond"/>
              <a:ea typeface="Garamond"/>
              <a:cs typeface="Garamond"/>
              <a:sym typeface="Garamond"/>
            </a:endParaRPr>
          </a:p>
          <a:p>
            <a:pPr marL="457200" marR="0" lvl="0" indent="-457200" algn="just" rtl="1">
              <a:lnSpc>
                <a:spcPct val="100000"/>
              </a:lnSpc>
              <a:spcBef>
                <a:spcPts val="0"/>
              </a:spcBef>
              <a:spcAft>
                <a:spcPts val="0"/>
              </a:spcAft>
              <a:buClr>
                <a:schemeClr val="accent2"/>
              </a:buClr>
              <a:buSzPts val="2800"/>
              <a:buFont typeface="Noto Sans Symbols"/>
              <a:buChar char="❖"/>
            </a:pPr>
            <a:r>
              <a:rPr lang="ar-IQ" sz="2800" b="0" i="0" u="none" strike="noStrike" cap="none">
                <a:solidFill>
                  <a:schemeClr val="accent2"/>
                </a:solidFill>
                <a:latin typeface="Garamond"/>
                <a:ea typeface="Garamond"/>
                <a:cs typeface="Garamond"/>
                <a:sym typeface="Garamond"/>
              </a:rPr>
              <a:t>الميثاق العربي لحقوق الانسان 1997حيث نص على(عدم جواز اسقاط الجنسية الاصلية عن المواطن بشكل تعسفي ) </a:t>
            </a:r>
            <a:endParaRPr sz="2800" b="0" i="0" u="none" strike="noStrike" cap="none">
              <a:solidFill>
                <a:schemeClr val="accent2"/>
              </a:solidFill>
              <a:latin typeface="Garamond"/>
              <a:ea typeface="Garamond"/>
              <a:cs typeface="Garamond"/>
              <a:sym typeface="Garamond"/>
            </a:endParaRPr>
          </a:p>
          <a:p>
            <a:pPr marL="457200" marR="0" lvl="0" indent="-457200" algn="just" rtl="1">
              <a:lnSpc>
                <a:spcPct val="100000"/>
              </a:lnSpc>
              <a:spcBef>
                <a:spcPts val="0"/>
              </a:spcBef>
              <a:spcAft>
                <a:spcPts val="0"/>
              </a:spcAft>
              <a:buClr>
                <a:schemeClr val="accent2"/>
              </a:buClr>
              <a:buSzPts val="2800"/>
              <a:buFont typeface="Noto Sans Symbols"/>
              <a:buChar char="❖"/>
            </a:pPr>
            <a:r>
              <a:rPr lang="ar-IQ" sz="2800" b="0" i="0" u="none" strike="noStrike" cap="none">
                <a:solidFill>
                  <a:schemeClr val="accent2"/>
                </a:solidFill>
                <a:latin typeface="Garamond"/>
                <a:ea typeface="Garamond"/>
                <a:cs typeface="Garamond"/>
                <a:sym typeface="Garamond"/>
              </a:rPr>
              <a:t>الدستور العراقي نص عليها بقوله (الجنسية العراقية حق لكل عراقي وهي اساس مواطنته ) ....</a:t>
            </a:r>
            <a:endParaRPr sz="2800" b="0" i="0" u="none" strike="noStrike" cap="none">
              <a:solidFill>
                <a:schemeClr val="accent2"/>
              </a:solidFill>
              <a:latin typeface="Garamond"/>
              <a:ea typeface="Garamond"/>
              <a:cs typeface="Garamond"/>
              <a:sym typeface="Garamond"/>
            </a:endParaRPr>
          </a:p>
          <a:p>
            <a:pPr marL="0" marR="0" lvl="0" indent="0" algn="just" rtl="1">
              <a:lnSpc>
                <a:spcPct val="100000"/>
              </a:lnSpc>
              <a:spcBef>
                <a:spcPts val="0"/>
              </a:spcBef>
              <a:spcAft>
                <a:spcPts val="0"/>
              </a:spcAft>
              <a:buClr>
                <a:srgbClr val="000000"/>
              </a:buClr>
              <a:buSzPts val="2800"/>
              <a:buFont typeface="Arial"/>
              <a:buNone/>
            </a:pPr>
            <a:endParaRPr sz="2800" b="0" i="0" u="none" strike="noStrike" cap="none">
              <a:solidFill>
                <a:schemeClr val="accent2"/>
              </a:solidFill>
              <a:latin typeface="Garamond"/>
              <a:ea typeface="Garamond"/>
              <a:cs typeface="Garamond"/>
              <a:sym typeface="Garamond"/>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1715467" y="678854"/>
            <a:ext cx="8757920" cy="520454"/>
          </a:xfrm>
          <a:prstGeom prst="rect">
            <a:avLst/>
          </a:prstGeom>
          <a:noFill/>
          <a:ln>
            <a:noFill/>
          </a:ln>
        </p:spPr>
        <p:txBody>
          <a:bodyPr spcFirstLastPara="1" wrap="square" lIns="91425" tIns="45700" rIns="91425" bIns="45700" anchor="ctr" anchorCtr="0">
            <a:noAutofit/>
          </a:bodyPr>
          <a:lstStyle/>
          <a:p>
            <a:pPr marL="1260475" lvl="0" indent="-630238" algn="ctr" rtl="1">
              <a:lnSpc>
                <a:spcPct val="150000"/>
              </a:lnSpc>
              <a:spcBef>
                <a:spcPts val="0"/>
              </a:spcBef>
              <a:spcAft>
                <a:spcPts val="0"/>
              </a:spcAft>
              <a:buClr>
                <a:schemeClr val="accent2"/>
              </a:buClr>
              <a:buSzPts val="4000"/>
              <a:buFont typeface="Garamond"/>
              <a:buNone/>
            </a:pPr>
            <a:r>
              <a:rPr lang="ar-IQ" sz="4000" b="1">
                <a:solidFill>
                  <a:schemeClr val="accent2"/>
                </a:solidFill>
              </a:rPr>
              <a:t>حق الانسان في التصويت والانتخاب والترشيح </a:t>
            </a:r>
            <a:endParaRPr sz="4000" b="1">
              <a:solidFill>
                <a:schemeClr val="accent2"/>
              </a:solidFill>
            </a:endParaRPr>
          </a:p>
        </p:txBody>
      </p:sp>
      <p:sp>
        <p:nvSpPr>
          <p:cNvPr id="219" name="Google Shape;219;p26"/>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7</a:t>
            </a:fld>
            <a:endParaRPr/>
          </a:p>
        </p:txBody>
      </p:sp>
      <p:sp>
        <p:nvSpPr>
          <p:cNvPr id="220" name="Google Shape;220;p26"/>
          <p:cNvSpPr/>
          <p:nvPr/>
        </p:nvSpPr>
        <p:spPr>
          <a:xfrm>
            <a:off x="772996" y="1368601"/>
            <a:ext cx="10642863" cy="5570756"/>
          </a:xfrm>
          <a:prstGeom prst="rect">
            <a:avLst/>
          </a:prstGeom>
          <a:noFill/>
          <a:ln>
            <a:noFill/>
          </a:ln>
        </p:spPr>
        <p:txBody>
          <a:bodyPr spcFirstLastPara="1" wrap="square" lIns="91425" tIns="45700" rIns="91425" bIns="45700" anchor="t" anchorCtr="0">
            <a:noAutofit/>
          </a:bodyPr>
          <a:lstStyle/>
          <a:p>
            <a:pPr marL="0" marR="0" lvl="0" indent="0" algn="just" rtl="1">
              <a:lnSpc>
                <a:spcPct val="150000"/>
              </a:lnSpc>
              <a:spcBef>
                <a:spcPts val="0"/>
              </a:spcBef>
              <a:spcAft>
                <a:spcPts val="0"/>
              </a:spcAft>
              <a:buClr>
                <a:srgbClr val="000000"/>
              </a:buClr>
              <a:buSzPts val="3600"/>
              <a:buFont typeface="Arial"/>
              <a:buNone/>
            </a:pPr>
            <a:r>
              <a:rPr lang="ar-IQ" sz="3600" b="0" i="0" u="none" strike="noStrike" cap="none">
                <a:solidFill>
                  <a:schemeClr val="accent2"/>
                </a:solidFill>
                <a:latin typeface="Garamond"/>
                <a:ea typeface="Garamond"/>
                <a:cs typeface="Garamond"/>
                <a:sym typeface="Garamond"/>
              </a:rPr>
              <a:t>ثانيا /حق الانسان في التصويت والانتخاب والترشيح</a:t>
            </a:r>
            <a:endParaRPr sz="3600" b="0" i="0" u="none" strike="noStrike" cap="none">
              <a:solidFill>
                <a:schemeClr val="accent2"/>
              </a:solidFill>
              <a:latin typeface="Garamond"/>
              <a:ea typeface="Garamond"/>
              <a:cs typeface="Garamond"/>
              <a:sym typeface="Garamond"/>
            </a:endParaRPr>
          </a:p>
          <a:p>
            <a:pPr marL="0" marR="0" lvl="0" indent="0" algn="just" rtl="1">
              <a:lnSpc>
                <a:spcPct val="150000"/>
              </a:lnSpc>
              <a:spcBef>
                <a:spcPts val="0"/>
              </a:spcBef>
              <a:spcAft>
                <a:spcPts val="0"/>
              </a:spcAft>
              <a:buClr>
                <a:srgbClr val="000000"/>
              </a:buClr>
              <a:buSzPts val="3600"/>
              <a:buFont typeface="Arial"/>
              <a:buNone/>
            </a:pPr>
            <a:r>
              <a:rPr lang="ar-IQ" sz="3600" b="0" i="0" u="none" strike="noStrike" cap="none">
                <a:solidFill>
                  <a:schemeClr val="accent2"/>
                </a:solidFill>
                <a:latin typeface="Garamond"/>
                <a:ea typeface="Garamond"/>
                <a:cs typeface="Garamond"/>
                <a:sym typeface="Garamond"/>
              </a:rPr>
              <a:t>- </a:t>
            </a:r>
            <a:r>
              <a:rPr lang="ar-IQ" sz="3600" b="1" i="0" u="none" strike="noStrike" cap="none">
                <a:solidFill>
                  <a:schemeClr val="accent2"/>
                </a:solidFill>
                <a:latin typeface="Garamond"/>
                <a:ea typeface="Garamond"/>
                <a:cs typeface="Garamond"/>
                <a:sym typeface="Garamond"/>
              </a:rPr>
              <a:t>التصويت</a:t>
            </a:r>
            <a:r>
              <a:rPr lang="ar-IQ" sz="3600" b="0" i="0" u="none" strike="noStrike" cap="none">
                <a:solidFill>
                  <a:schemeClr val="accent2"/>
                </a:solidFill>
                <a:latin typeface="Garamond"/>
                <a:ea typeface="Garamond"/>
                <a:cs typeface="Garamond"/>
                <a:sym typeface="Garamond"/>
              </a:rPr>
              <a:t> : هو العملية الجماعية التي يقوم بها المواطنون للإدلاء بأصواتهم بشان امر معين بالرفض او القبول .</a:t>
            </a:r>
            <a:endParaRPr sz="3600" b="0" i="0" u="none" strike="noStrike" cap="none">
              <a:solidFill>
                <a:schemeClr val="accent2"/>
              </a:solidFill>
              <a:latin typeface="Garamond"/>
              <a:ea typeface="Garamond"/>
              <a:cs typeface="Garamond"/>
              <a:sym typeface="Garamond"/>
            </a:endParaRPr>
          </a:p>
          <a:p>
            <a:pPr marL="0" marR="0" lvl="0" indent="0" algn="just" rtl="1">
              <a:lnSpc>
                <a:spcPct val="150000"/>
              </a:lnSpc>
              <a:spcBef>
                <a:spcPts val="0"/>
              </a:spcBef>
              <a:spcAft>
                <a:spcPts val="0"/>
              </a:spcAft>
              <a:buClr>
                <a:srgbClr val="000000"/>
              </a:buClr>
              <a:buSzPts val="3600"/>
              <a:buFont typeface="Arial"/>
              <a:buNone/>
            </a:pPr>
            <a:r>
              <a:rPr lang="ar-IQ" sz="3600" b="0" i="0" u="none" strike="noStrike" cap="none">
                <a:solidFill>
                  <a:schemeClr val="accent2"/>
                </a:solidFill>
                <a:latin typeface="Garamond"/>
                <a:ea typeface="Garamond"/>
                <a:cs typeface="Garamond"/>
                <a:sym typeface="Garamond"/>
              </a:rPr>
              <a:t>- </a:t>
            </a:r>
            <a:r>
              <a:rPr lang="ar-IQ" sz="3600" b="1" i="0" u="none" strike="noStrike" cap="none">
                <a:solidFill>
                  <a:schemeClr val="accent2"/>
                </a:solidFill>
                <a:latin typeface="Garamond"/>
                <a:ea typeface="Garamond"/>
                <a:cs typeface="Garamond"/>
                <a:sym typeface="Garamond"/>
              </a:rPr>
              <a:t>الانتخاب</a:t>
            </a:r>
            <a:r>
              <a:rPr lang="ar-IQ" sz="3600" b="0" i="0" u="none" strike="noStrike" cap="none">
                <a:solidFill>
                  <a:schemeClr val="accent2"/>
                </a:solidFill>
                <a:latin typeface="Garamond"/>
                <a:ea typeface="Garamond"/>
                <a:cs typeface="Garamond"/>
                <a:sym typeface="Garamond"/>
              </a:rPr>
              <a:t> : هو صورة من صور التصويت ولكنه ينصب على قيام المواطنين باختيار ممثليهم في المجالس المحلية أو البرلمانية او اختيار رئيس جمهورية ....</a:t>
            </a:r>
            <a:endParaRPr sz="3600" b="0" i="0" u="none" strike="noStrike" cap="none">
              <a:solidFill>
                <a:schemeClr val="accent2"/>
              </a:solidFill>
              <a:latin typeface="Garamond"/>
              <a:ea typeface="Garamond"/>
              <a:cs typeface="Garamond"/>
              <a:sym typeface="Garamond"/>
            </a:endParaRPr>
          </a:p>
          <a:p>
            <a:pPr marL="0" marR="0" lvl="0" indent="0" algn="just" rtl="1">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Garamond"/>
              <a:ea typeface="Garamond"/>
              <a:cs typeface="Garamond"/>
              <a:sym typeface="Garamond"/>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1715467" y="678854"/>
            <a:ext cx="8757920" cy="520454"/>
          </a:xfrm>
          <a:prstGeom prst="rect">
            <a:avLst/>
          </a:prstGeom>
          <a:noFill/>
          <a:ln>
            <a:noFill/>
          </a:ln>
        </p:spPr>
        <p:txBody>
          <a:bodyPr spcFirstLastPara="1" wrap="square" lIns="91425" tIns="45700" rIns="91425" bIns="45700" anchor="ctr" anchorCtr="0">
            <a:noAutofit/>
          </a:bodyPr>
          <a:lstStyle/>
          <a:p>
            <a:pPr marL="1260475" lvl="0" indent="-630238" algn="ctr" rtl="1">
              <a:lnSpc>
                <a:spcPct val="150000"/>
              </a:lnSpc>
              <a:spcBef>
                <a:spcPts val="0"/>
              </a:spcBef>
              <a:spcAft>
                <a:spcPts val="0"/>
              </a:spcAft>
              <a:buClr>
                <a:schemeClr val="accent2"/>
              </a:buClr>
              <a:buSzPts val="4000"/>
              <a:buFont typeface="Garamond"/>
              <a:buNone/>
            </a:pPr>
            <a:r>
              <a:rPr lang="ar-IQ" sz="4000" b="1">
                <a:solidFill>
                  <a:schemeClr val="accent2"/>
                </a:solidFill>
              </a:rPr>
              <a:t>حق الانسان في التصويت والانتخاب والترشيح </a:t>
            </a:r>
            <a:endParaRPr sz="4000" b="1">
              <a:solidFill>
                <a:schemeClr val="accent2"/>
              </a:solidFill>
            </a:endParaRPr>
          </a:p>
        </p:txBody>
      </p:sp>
      <p:sp>
        <p:nvSpPr>
          <p:cNvPr id="228" name="Google Shape;228;p27"/>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8</a:t>
            </a:fld>
            <a:endParaRPr/>
          </a:p>
        </p:txBody>
      </p:sp>
      <p:sp>
        <p:nvSpPr>
          <p:cNvPr id="229" name="Google Shape;229;p27"/>
          <p:cNvSpPr/>
          <p:nvPr/>
        </p:nvSpPr>
        <p:spPr>
          <a:xfrm>
            <a:off x="772996" y="1368601"/>
            <a:ext cx="10642863" cy="4955203"/>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000000"/>
              </a:buClr>
              <a:buSzPts val="3200"/>
              <a:buFont typeface="Arial"/>
              <a:buNone/>
            </a:pPr>
            <a:r>
              <a:rPr lang="ar-IQ" sz="3200" b="0" i="0" u="none" strike="noStrike" cap="none">
                <a:solidFill>
                  <a:schemeClr val="accent2"/>
                </a:solidFill>
                <a:latin typeface="Garamond"/>
                <a:ea typeface="Garamond"/>
                <a:cs typeface="Garamond"/>
                <a:sym typeface="Garamond"/>
              </a:rPr>
              <a:t>اختلف الفقه القانوني في تكييف </a:t>
            </a:r>
            <a:r>
              <a:rPr lang="ar-IQ" sz="3200" b="1" i="0" u="none" strike="noStrike" cap="none">
                <a:solidFill>
                  <a:schemeClr val="accent2"/>
                </a:solidFill>
                <a:latin typeface="Garamond"/>
                <a:ea typeface="Garamond"/>
                <a:cs typeface="Garamond"/>
                <a:sym typeface="Garamond"/>
              </a:rPr>
              <a:t>الانتخاب</a:t>
            </a:r>
            <a:r>
              <a:rPr lang="ar-IQ" sz="3200" b="0" i="0" u="none" strike="noStrike" cap="none">
                <a:solidFill>
                  <a:schemeClr val="accent2"/>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457200" marR="0" lvl="0" indent="-457200" algn="just" rtl="1">
              <a:lnSpc>
                <a:spcPct val="100000"/>
              </a:lnSpc>
              <a:spcBef>
                <a:spcPts val="0"/>
              </a:spcBef>
              <a:spcAft>
                <a:spcPts val="0"/>
              </a:spcAft>
              <a:buClr>
                <a:schemeClr val="accent2"/>
              </a:buClr>
              <a:buSzPts val="3200"/>
              <a:buFont typeface="Garamond"/>
              <a:buChar char="-"/>
            </a:pPr>
            <a:r>
              <a:rPr lang="ar-IQ" sz="3200" b="0" i="0" u="none" strike="noStrike" cap="none">
                <a:solidFill>
                  <a:schemeClr val="accent2"/>
                </a:solidFill>
                <a:latin typeface="Garamond"/>
                <a:ea typeface="Garamond"/>
                <a:cs typeface="Garamond"/>
                <a:sym typeface="Garamond"/>
              </a:rPr>
              <a:t>فيرى البعض  انه حق شخصي  وحق طبيعي للإنسان ويثبت لكل من يملك صفة مواطن ولا يمكن نزعه عن الانسان ...</a:t>
            </a:r>
            <a:endParaRPr sz="1400" b="0" i="0" u="none" strike="noStrike" cap="none">
              <a:solidFill>
                <a:srgbClr val="000000"/>
              </a:solidFill>
              <a:latin typeface="Arial"/>
              <a:ea typeface="Arial"/>
              <a:cs typeface="Arial"/>
              <a:sym typeface="Arial"/>
            </a:endParaRPr>
          </a:p>
          <a:p>
            <a:pPr marL="457200" marR="0" lvl="0" indent="-457200" algn="just" rtl="1">
              <a:lnSpc>
                <a:spcPct val="100000"/>
              </a:lnSpc>
              <a:spcBef>
                <a:spcPts val="0"/>
              </a:spcBef>
              <a:spcAft>
                <a:spcPts val="0"/>
              </a:spcAft>
              <a:buClr>
                <a:schemeClr val="accent2"/>
              </a:buClr>
              <a:buSzPts val="3200"/>
              <a:buFont typeface="Garamond"/>
              <a:buChar char="-"/>
            </a:pPr>
            <a:r>
              <a:rPr lang="ar-IQ" sz="3200" b="0" i="0" u="none" strike="noStrike" cap="none">
                <a:solidFill>
                  <a:schemeClr val="accent2"/>
                </a:solidFill>
                <a:latin typeface="Garamond"/>
                <a:ea typeface="Garamond"/>
                <a:cs typeface="Garamond"/>
                <a:sym typeface="Garamond"/>
              </a:rPr>
              <a:t>ويذهب التكيف الاخر بانه وظيفة يؤديها المواطن نتيجة انتمائه الى الامة صاحبة السيادة.....</a:t>
            </a:r>
            <a:endParaRPr sz="1400" b="0" i="0" u="none" strike="noStrike" cap="none">
              <a:solidFill>
                <a:srgbClr val="000000"/>
              </a:solidFill>
              <a:latin typeface="Arial"/>
              <a:ea typeface="Arial"/>
              <a:cs typeface="Arial"/>
              <a:sym typeface="Arial"/>
            </a:endParaRPr>
          </a:p>
          <a:p>
            <a:pPr marL="457200" marR="0" lvl="0" indent="-457200" algn="just" rtl="1">
              <a:lnSpc>
                <a:spcPct val="100000"/>
              </a:lnSpc>
              <a:spcBef>
                <a:spcPts val="0"/>
              </a:spcBef>
              <a:spcAft>
                <a:spcPts val="0"/>
              </a:spcAft>
              <a:buClr>
                <a:schemeClr val="accent2"/>
              </a:buClr>
              <a:buSzPts val="3200"/>
              <a:buFont typeface="Garamond"/>
              <a:buChar char="-"/>
            </a:pPr>
            <a:r>
              <a:rPr lang="ar-IQ" sz="3200" b="0" i="0" u="none" strike="noStrike" cap="none">
                <a:solidFill>
                  <a:schemeClr val="accent2"/>
                </a:solidFill>
                <a:latin typeface="Garamond"/>
                <a:ea typeface="Garamond"/>
                <a:cs typeface="Garamond"/>
                <a:sym typeface="Garamond"/>
              </a:rPr>
              <a:t> اما النظرية الثالثة ترى ان الانتخاب سلطة قانونية تمنح للناخبين لتحقيق المصلحة العامة وليست المصلحة الشخصية ... لذلك الدستور والتشريعات الانتخابية هي التي تحدد مضمون هذه السلطة من حيث شروطها وآليتها وغير ذلك .</a:t>
            </a:r>
            <a:endParaRPr sz="3200" b="0" i="0" u="none" strike="noStrike" cap="none">
              <a:solidFill>
                <a:schemeClr val="accent2"/>
              </a:solidFill>
              <a:latin typeface="Garamond"/>
              <a:ea typeface="Garamond"/>
              <a:cs typeface="Garamond"/>
              <a:sym typeface="Garamond"/>
            </a:endParaRPr>
          </a:p>
          <a:p>
            <a:pPr marL="0" marR="0" lvl="0" indent="0" algn="just" rtl="1">
              <a:lnSpc>
                <a:spcPct val="100000"/>
              </a:lnSpc>
              <a:spcBef>
                <a:spcPts val="0"/>
              </a:spcBef>
              <a:spcAft>
                <a:spcPts val="0"/>
              </a:spcAft>
              <a:buClr>
                <a:srgbClr val="000000"/>
              </a:buClr>
              <a:buSzPts val="2800"/>
              <a:buFont typeface="Arial"/>
              <a:buNone/>
            </a:pPr>
            <a:endParaRPr sz="2800" b="0" i="0" u="none" strike="noStrike" cap="none">
              <a:solidFill>
                <a:schemeClr val="accent2"/>
              </a:solidFill>
              <a:latin typeface="Garamond"/>
              <a:ea typeface="Garamond"/>
              <a:cs typeface="Garamond"/>
              <a:sym typeface="Garamond"/>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1715467" y="678854"/>
            <a:ext cx="8757920" cy="520454"/>
          </a:xfrm>
          <a:prstGeom prst="rect">
            <a:avLst/>
          </a:prstGeom>
          <a:noFill/>
          <a:ln>
            <a:noFill/>
          </a:ln>
        </p:spPr>
        <p:txBody>
          <a:bodyPr spcFirstLastPara="1" wrap="square" lIns="91425" tIns="45700" rIns="91425" bIns="45700" anchor="ctr" anchorCtr="0">
            <a:noAutofit/>
          </a:bodyPr>
          <a:lstStyle/>
          <a:p>
            <a:pPr marL="1260475" lvl="0" indent="-630238" algn="ctr" rtl="1">
              <a:lnSpc>
                <a:spcPct val="150000"/>
              </a:lnSpc>
              <a:spcBef>
                <a:spcPts val="0"/>
              </a:spcBef>
              <a:spcAft>
                <a:spcPts val="0"/>
              </a:spcAft>
              <a:buClr>
                <a:schemeClr val="accent2"/>
              </a:buClr>
              <a:buSzPts val="4000"/>
              <a:buFont typeface="Garamond"/>
              <a:buNone/>
            </a:pPr>
            <a:r>
              <a:rPr lang="ar-IQ" sz="4000" b="1">
                <a:solidFill>
                  <a:schemeClr val="accent2"/>
                </a:solidFill>
              </a:rPr>
              <a:t>حق الانسان في التصويت والانتخاب والترشيح </a:t>
            </a:r>
            <a:endParaRPr sz="4000" b="1">
              <a:solidFill>
                <a:schemeClr val="accent2"/>
              </a:solidFill>
            </a:endParaRPr>
          </a:p>
        </p:txBody>
      </p:sp>
      <p:sp>
        <p:nvSpPr>
          <p:cNvPr id="237" name="Google Shape;237;p28"/>
          <p:cNvSpPr txBox="1">
            <a:spLocks noGrp="1"/>
          </p:cNvSpPr>
          <p:nvPr>
            <p:ph type="sldNum" idx="12"/>
          </p:nvPr>
        </p:nvSpPr>
        <p:spPr>
          <a:xfrm>
            <a:off x="9177216" y="6381750"/>
            <a:ext cx="2844800" cy="47625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ar-IQ"/>
              <a:t>9</a:t>
            </a:fld>
            <a:endParaRPr/>
          </a:p>
        </p:txBody>
      </p:sp>
      <p:sp>
        <p:nvSpPr>
          <p:cNvPr id="238" name="Google Shape;238;p28"/>
          <p:cNvSpPr/>
          <p:nvPr/>
        </p:nvSpPr>
        <p:spPr>
          <a:xfrm>
            <a:off x="680720" y="1368601"/>
            <a:ext cx="10735139" cy="4955203"/>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000000"/>
              </a:buClr>
              <a:buSzPts val="3200"/>
              <a:buFont typeface="Arial"/>
              <a:buNone/>
            </a:pPr>
            <a:r>
              <a:rPr lang="ar-IQ" sz="3200" b="0" i="0" u="none" strike="noStrike" cap="none">
                <a:solidFill>
                  <a:schemeClr val="accent2"/>
                </a:solidFill>
                <a:latin typeface="Garamond"/>
                <a:ea typeface="Garamond"/>
                <a:cs typeface="Garamond"/>
                <a:sym typeface="Garamond"/>
              </a:rPr>
              <a:t>ولقد أكد مركز الامم المتحدة لحقوق الانسان الذي صدر في نيويورك 1994 على عدة معايير للانتخابات الحرة النزيهة منها : </a:t>
            </a:r>
            <a:endParaRPr sz="3200" b="0" i="0" u="none" strike="noStrike" cap="none">
              <a:solidFill>
                <a:schemeClr val="accent2"/>
              </a:solidFill>
              <a:latin typeface="Garamond"/>
              <a:ea typeface="Garamond"/>
              <a:cs typeface="Garamond"/>
              <a:sym typeface="Garamond"/>
            </a:endParaRPr>
          </a:p>
          <a:p>
            <a:pPr marL="457200" marR="0" lvl="0" indent="-457200" algn="just" rtl="1">
              <a:lnSpc>
                <a:spcPct val="10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توفير مناخ ملائم ...</a:t>
            </a:r>
            <a:endParaRPr sz="3200" b="0" i="0" u="none" strike="noStrike" cap="none">
              <a:solidFill>
                <a:schemeClr val="accent2"/>
              </a:solidFill>
              <a:latin typeface="Garamond"/>
              <a:ea typeface="Garamond"/>
              <a:cs typeface="Garamond"/>
              <a:sym typeface="Garamond"/>
            </a:endParaRPr>
          </a:p>
          <a:p>
            <a:pPr marL="457200" marR="0" lvl="0" indent="-457200" algn="just" rtl="1">
              <a:lnSpc>
                <a:spcPct val="10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عدم اخافة او تهديد الناخبين والمرشحين ..</a:t>
            </a:r>
            <a:endParaRPr sz="3200" b="0" i="0" u="none" strike="noStrike" cap="none">
              <a:solidFill>
                <a:schemeClr val="accent2"/>
              </a:solidFill>
              <a:latin typeface="Garamond"/>
              <a:ea typeface="Garamond"/>
              <a:cs typeface="Garamond"/>
              <a:sym typeface="Garamond"/>
            </a:endParaRPr>
          </a:p>
          <a:p>
            <a:pPr marL="457200" marR="0" lvl="0" indent="-457200" algn="just" rtl="1">
              <a:lnSpc>
                <a:spcPct val="10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ضمان حرية الرأي والتعبير ...</a:t>
            </a:r>
            <a:endParaRPr sz="3200" b="0" i="0" u="none" strike="noStrike" cap="none">
              <a:solidFill>
                <a:schemeClr val="accent2"/>
              </a:solidFill>
              <a:latin typeface="Garamond"/>
              <a:ea typeface="Garamond"/>
              <a:cs typeface="Garamond"/>
              <a:sym typeface="Garamond"/>
            </a:endParaRPr>
          </a:p>
          <a:p>
            <a:pPr marL="457200" marR="0" lvl="0" indent="-457200" algn="just" rtl="1">
              <a:lnSpc>
                <a:spcPct val="10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ضمان حرية التجمعات العامة ...</a:t>
            </a:r>
            <a:endParaRPr sz="3200" b="0" i="0" u="none" strike="noStrike" cap="none">
              <a:solidFill>
                <a:schemeClr val="accent2"/>
              </a:solidFill>
              <a:latin typeface="Garamond"/>
              <a:ea typeface="Garamond"/>
              <a:cs typeface="Garamond"/>
              <a:sym typeface="Garamond"/>
            </a:endParaRPr>
          </a:p>
          <a:p>
            <a:pPr marL="457200" marR="0" lvl="0" indent="-457200" algn="just" rtl="1">
              <a:lnSpc>
                <a:spcPct val="10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حرية تكوين الجمعيات من دون تعسف أو إنحياز مع استقلالية السلطة القضائية.. </a:t>
            </a:r>
            <a:endParaRPr sz="3200" b="0" i="0" u="none" strike="noStrike" cap="none">
              <a:solidFill>
                <a:schemeClr val="accent2"/>
              </a:solidFill>
              <a:latin typeface="Garamond"/>
              <a:ea typeface="Garamond"/>
              <a:cs typeface="Garamond"/>
              <a:sym typeface="Garamond"/>
            </a:endParaRPr>
          </a:p>
          <a:p>
            <a:pPr marL="457200" marR="0" lvl="0" indent="-457200" algn="just" rtl="1">
              <a:lnSpc>
                <a:spcPct val="10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عدم التمييز بين الجنس والعرق واللون والدين ...</a:t>
            </a:r>
            <a:endParaRPr sz="3200" b="0" i="0" u="none" strike="noStrike" cap="none">
              <a:solidFill>
                <a:schemeClr val="accent2"/>
              </a:solidFill>
              <a:latin typeface="Garamond"/>
              <a:ea typeface="Garamond"/>
              <a:cs typeface="Garamond"/>
              <a:sym typeface="Garamond"/>
            </a:endParaRPr>
          </a:p>
          <a:p>
            <a:pPr marL="457200" marR="0" lvl="0" indent="-457200" algn="just" rtl="1">
              <a:lnSpc>
                <a:spcPct val="100000"/>
              </a:lnSpc>
              <a:spcBef>
                <a:spcPts val="0"/>
              </a:spcBef>
              <a:spcAft>
                <a:spcPts val="0"/>
              </a:spcAft>
              <a:buClr>
                <a:schemeClr val="accent2"/>
              </a:buClr>
              <a:buSzPts val="3200"/>
              <a:buFont typeface="Noto Sans Symbols"/>
              <a:buChar char="✔"/>
            </a:pPr>
            <a:r>
              <a:rPr lang="ar-IQ" sz="3200" b="0" i="0" u="none" strike="noStrike" cap="none">
                <a:solidFill>
                  <a:schemeClr val="accent2"/>
                </a:solidFill>
                <a:latin typeface="Garamond"/>
                <a:ea typeface="Garamond"/>
                <a:cs typeface="Garamond"/>
                <a:sym typeface="Garamond"/>
              </a:rPr>
              <a:t>أن تخضع الانتخابات الى المراقبة من قبل مراقبين غير منحازين .... </a:t>
            </a:r>
            <a:endParaRPr sz="3200" b="0" i="0" u="none" strike="noStrike" cap="none">
              <a:solidFill>
                <a:schemeClr val="accent2"/>
              </a:solidFill>
              <a:latin typeface="Garamond"/>
              <a:ea typeface="Garamond"/>
              <a:cs typeface="Garamond"/>
              <a:sym typeface="Garamond"/>
            </a:endParaRPr>
          </a:p>
          <a:p>
            <a:pPr marL="0" marR="0" lvl="0" indent="0" algn="just" rtl="1">
              <a:lnSpc>
                <a:spcPct val="100000"/>
              </a:lnSpc>
              <a:spcBef>
                <a:spcPts val="0"/>
              </a:spcBef>
              <a:spcAft>
                <a:spcPts val="0"/>
              </a:spcAft>
              <a:buClr>
                <a:srgbClr val="000000"/>
              </a:buClr>
              <a:buSzPts val="2800"/>
              <a:buFont typeface="Arial"/>
              <a:buNone/>
            </a:pPr>
            <a:endParaRPr sz="2800" b="0" i="0" u="none" strike="noStrike" cap="none">
              <a:solidFill>
                <a:schemeClr val="accent2"/>
              </a:solidFill>
              <a:latin typeface="Garamond"/>
              <a:ea typeface="Garamond"/>
              <a:cs typeface="Garamond"/>
              <a:sym typeface="Garamond"/>
            </a:endParaRPr>
          </a:p>
        </p:txBody>
      </p:sp>
    </p:spTree>
  </p:cSld>
  <p:clrMapOvr>
    <a:masterClrMapping/>
  </p:clrMapOvr>
  <p:transition>
    <p:fade thruBlk="1"/>
  </p:transition>
</p:sld>
</file>

<file path=ppt/theme/theme1.xml><?xml version="1.0" encoding="utf-8"?>
<a:theme xmlns:a="http://schemas.openxmlformats.org/drawingml/2006/main" name="Organic">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886</Words>
  <Application>Microsoft Office PowerPoint</Application>
  <PresentationFormat>مخصص</PresentationFormat>
  <Paragraphs>104</Paragraphs>
  <Slides>14</Slides>
  <Notes>14</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14</vt:i4>
      </vt:variant>
    </vt:vector>
  </HeadingPairs>
  <TitlesOfParts>
    <vt:vector size="22" baseType="lpstr">
      <vt:lpstr>Arial</vt:lpstr>
      <vt:lpstr>Verdana</vt:lpstr>
      <vt:lpstr>Calibri</vt:lpstr>
      <vt:lpstr>Noto Sans Symbols</vt:lpstr>
      <vt:lpstr>Garamond</vt:lpstr>
      <vt:lpstr>Times New Roman</vt:lpstr>
      <vt:lpstr>Quattrocento Sans</vt:lpstr>
      <vt:lpstr>Organic</vt:lpstr>
      <vt:lpstr>عرض تقديمي في PowerPoint</vt:lpstr>
      <vt:lpstr>الموضوعات</vt:lpstr>
      <vt:lpstr>حق الانسان في الجنسية (حق المواطنة  )</vt:lpstr>
      <vt:lpstr>حق الانسان في الجنسية (حق المواطنة  )</vt:lpstr>
      <vt:lpstr>حق الانسان في الجنسية (حق المواطنة  )</vt:lpstr>
      <vt:lpstr>حق الانسان في الجنسية (حق المواطنة  )</vt:lpstr>
      <vt:lpstr>حق الانسان في التصويت والانتخاب والترشيح </vt:lpstr>
      <vt:lpstr>حق الانسان في التصويت والانتخاب والترشيح </vt:lpstr>
      <vt:lpstr>حق الانسان في التصويت والانتخاب والترشيح </vt:lpstr>
      <vt:lpstr>حق الانسان في التصويت والانتخاب والترشيح </vt:lpstr>
      <vt:lpstr>حق الانسان في تولي الوظائف العامة </vt:lpstr>
      <vt:lpstr>حق الانسان في تولي الوظائف العامة </vt:lpstr>
      <vt:lpstr>حق الانسان في تولي الوظائف العامة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Maher</cp:lastModifiedBy>
  <cp:revision>1</cp:revision>
  <dcterms:modified xsi:type="dcterms:W3CDTF">2025-03-29T06:58:31Z</dcterms:modified>
</cp:coreProperties>
</file>